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147468488" r:id="rId3"/>
    <p:sldId id="2147468493" r:id="rId4"/>
    <p:sldId id="2147468489" r:id="rId5"/>
    <p:sldId id="21474684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7A363-1726-4531-B55F-92CEB6EEC9BF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AAECB-FD2E-41A9-9B0D-FE64AF8A0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7CD6-330A-4C02-A49D-0BD22875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6331F-0CA2-4069-BB1C-75CF9E344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D5A8-22BB-4EAA-AF71-3DE262A6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970E-F172-49F3-859F-7EE2035A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9EB7-2AF4-48E9-B9B6-6CA3449F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7A63-27A8-48BD-A38D-C91573D8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913A-EF36-4512-9958-88392824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968D-14F3-43AD-AB4E-BB6F6A50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0545-5100-4931-8D4C-D8520DCF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5D3E-A2AA-4B77-9D95-CBC2757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3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EE580-522A-4F22-BB4B-F7A5538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A1933-5219-47E0-AD2F-C9B34964E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38ED-B4D5-407D-BA66-DE3E0CBC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26E7-94F6-4C15-928C-572D1CE9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7E27-7C0B-4C03-BC10-A597E201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BF3-EA45-4CEA-A9EB-AFB254E4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55-4AD0-4FEA-90A5-91B855D0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16F5-ECF5-4293-81B4-1F8714F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4999-8676-42EC-ADA1-541516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7DFF-16AC-4423-87C8-F37B6373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C3B-7EC2-4C77-B24B-6BFBBDF8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30E7-D71A-41BE-904C-FCBB3C85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233B-D558-4B9C-824A-DC5303F4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23F7-0686-4034-831E-404FF379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1586-30D4-4CD0-89D9-66755D7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51BB-0AB3-4277-A1B8-DC95BDD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7170-9F58-4AA3-99B3-4C478D73B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338E7-0089-4FAC-9C8E-F6AD4D74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9F72-9903-4629-8F1E-D7C5C92C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DD26-6628-44A5-99D0-A4B1A226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56F6-553D-4890-A567-DC26DC73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3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4DCF-CE84-43F8-A1E5-92EF5658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50F5-39D5-437A-A4C6-729BF1BC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B272D-941D-499C-BBE0-40C956DE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F7E-ED85-4DF0-B353-98470B4D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97E1A-74C0-40B2-8C58-DCFDF0CD6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7D3F0-2305-4857-A52A-0E331FE7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4FEE5-19E8-4498-AAFF-07C79A11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B6916-8CE2-443D-A60C-24E469E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6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D1CD-036F-4774-98B6-2C41F6C1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17C9-3281-42D3-8F7C-F30F8F6F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46D16-848F-46FF-B23E-98AD4A2A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87234-6E35-49BD-A7B6-603BAC2B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07D2A-F759-4A01-B000-C308201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AC8E6-FF40-4E61-889C-060CF9E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018E7-3262-4DEF-873C-4B79AC9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86E9-455E-4250-A80E-2E077337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CCE7-6CCB-425F-AFB2-631E2505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70D8-B0C3-4034-B58F-C02C6A44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E1A6-66F5-4E8D-B47A-415D94F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0302-6570-46E4-AC08-A86C61B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348A-8E08-49D7-BDDC-C05733F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FE56-70A1-430B-8898-21229157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F9C12-F137-4E14-85E2-A3FF8EF1D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A9F9-3033-42FA-AB22-7726615A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163F-EB44-4C1E-85C0-55FAFB77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C5B9-6ED5-41C2-A486-B0D05E25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C91B3-0A2F-4099-A029-274EE496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53295-D29B-4B15-AF25-ED1124C1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7CF4E-BBFA-4C73-850B-EA420561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B75B-3A16-4F66-8C19-8A7769E93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1F18-35C3-45AC-9E02-398FE190C898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DCE7-0759-4FA9-B963-9ACBAE33A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5E3A-1318-479E-B301-4BA6E517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C63F-685E-4BD6-BD00-166F1B366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1D5F-36F5-4A98-A5F6-AEB67EC3F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Challenge #3</a:t>
            </a:r>
            <a:endParaRPr lang="en-GB" dirty="0"/>
          </a:p>
        </p:txBody>
      </p:sp>
      <p:pic>
        <p:nvPicPr>
          <p:cNvPr id="3" name="Picture 2" descr="KPMG, Microsoft Business Solutions Malta | LinkedIn">
            <a:extLst>
              <a:ext uri="{FF2B5EF4-FFF2-40B4-BE49-F238E27FC236}">
                <a16:creationId xmlns:a16="http://schemas.microsoft.com/office/drawing/2014/main" id="{EC768B8B-D452-4961-AA28-C6C3B18D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06" y="63593"/>
            <a:ext cx="1242504" cy="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PMG, Microsoft Business Solutions Malta | LinkedIn">
            <a:extLst>
              <a:ext uri="{FF2B5EF4-FFF2-40B4-BE49-F238E27FC236}">
                <a16:creationId xmlns:a16="http://schemas.microsoft.com/office/drawing/2014/main" id="{412C874C-3735-428D-89A1-6E0F118B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06" y="63593"/>
            <a:ext cx="1242504" cy="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71A20-C569-41B4-9861-7930E2FCB83E}"/>
              </a:ext>
            </a:extLst>
          </p:cNvPr>
          <p:cNvSpPr txBox="1"/>
          <p:nvPr/>
        </p:nvSpPr>
        <p:spPr>
          <a:xfrm>
            <a:off x="358806" y="1504257"/>
            <a:ext cx="11474388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3888FE"/>
            </a:solidFill>
          </a:ln>
        </p:spPr>
        <p:txBody>
          <a:bodyPr wrap="square" anchor="t"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“We have a nested object; we would like a function that you pass in the object and a key and get back the value. How this is implemented is up to you”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 631">
            <a:extLst>
              <a:ext uri="{FF2B5EF4-FFF2-40B4-BE49-F238E27FC236}">
                <a16:creationId xmlns:a16="http://schemas.microsoft.com/office/drawing/2014/main" id="{CF462FFF-98D9-4557-88DB-BC57FD5A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37" y="2419571"/>
            <a:ext cx="2178802" cy="1316402"/>
          </a:xfrm>
          <a:custGeom>
            <a:avLst/>
            <a:gdLst>
              <a:gd name="T0" fmla="*/ 1235 w 1333"/>
              <a:gd name="T1" fmla="*/ 1900 h 1901"/>
              <a:gd name="T2" fmla="*/ 1235 w 1333"/>
              <a:gd name="T3" fmla="*/ 1900 h 1901"/>
              <a:gd name="T4" fmla="*/ 99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7 w 1333"/>
              <a:gd name="T11" fmla="*/ 0 h 1901"/>
              <a:gd name="T12" fmla="*/ 667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5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5" y="1900"/>
                </a:moveTo>
                <a:lnTo>
                  <a:pt x="1235" y="1900"/>
                </a:lnTo>
                <a:cubicBezTo>
                  <a:pt x="99" y="1900"/>
                  <a:pt x="99" y="1900"/>
                  <a:pt x="99" y="1900"/>
                </a:cubicBezTo>
                <a:cubicBezTo>
                  <a:pt x="40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4" y="0"/>
                  <a:pt x="667" y="0"/>
                </a:cubicBezTo>
                <a:lnTo>
                  <a:pt x="667" y="0"/>
                </a:lnTo>
                <a:cubicBezTo>
                  <a:pt x="1019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74" y="1900"/>
                  <a:pt x="1235" y="1900"/>
                </a:cubicBezTo>
              </a:path>
            </a:pathLst>
          </a:custGeom>
          <a:solidFill>
            <a:srgbClr val="3888FE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5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6BA2A-DF8F-4240-AB0A-768D4583439F}"/>
              </a:ext>
            </a:extLst>
          </p:cNvPr>
          <p:cNvSpPr/>
          <p:nvPr/>
        </p:nvSpPr>
        <p:spPr>
          <a:xfrm>
            <a:off x="292845" y="2868897"/>
            <a:ext cx="2244763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7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Proposed </a:t>
            </a:r>
          </a:p>
          <a:p>
            <a:pPr algn="ctr"/>
            <a:r>
              <a:rPr lang="en-US" sz="1667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</a:p>
        </p:txBody>
      </p:sp>
      <p:sp>
        <p:nvSpPr>
          <p:cNvPr id="9" name="Line 537">
            <a:extLst>
              <a:ext uri="{FF2B5EF4-FFF2-40B4-BE49-F238E27FC236}">
                <a16:creationId xmlns:a16="http://schemas.microsoft.com/office/drawing/2014/main" id="{26105D8D-8713-4E55-AAB5-C5C10EAD2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2672" y="3735972"/>
            <a:ext cx="17755" cy="1208867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15CFE-6952-41EA-9888-996730B0F186}"/>
              </a:ext>
            </a:extLst>
          </p:cNvPr>
          <p:cNvSpPr txBox="1"/>
          <p:nvPr/>
        </p:nvSpPr>
        <p:spPr>
          <a:xfrm>
            <a:off x="358806" y="4944841"/>
            <a:ext cx="11474388" cy="99033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us understand the meaning of Nested Objects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Object as an example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properties of the objects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JavaScript to get the output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E96CC82-0446-415C-AFA4-904CFDAE3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680" y="4073880"/>
            <a:ext cx="557983" cy="480484"/>
          </a:xfrm>
          <a:prstGeom prst="rect">
            <a:avLst/>
          </a:prstGeom>
        </p:spPr>
      </p:pic>
      <p:sp>
        <p:nvSpPr>
          <p:cNvPr id="11" name="Freeform 631">
            <a:extLst>
              <a:ext uri="{FF2B5EF4-FFF2-40B4-BE49-F238E27FC236}">
                <a16:creationId xmlns:a16="http://schemas.microsoft.com/office/drawing/2014/main" id="{3EC2E907-1FD5-4530-8B7A-85B50306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47" y="-5597"/>
            <a:ext cx="2178802" cy="1316402"/>
          </a:xfrm>
          <a:custGeom>
            <a:avLst/>
            <a:gdLst>
              <a:gd name="T0" fmla="*/ 1235 w 1333"/>
              <a:gd name="T1" fmla="*/ 1900 h 1901"/>
              <a:gd name="T2" fmla="*/ 1235 w 1333"/>
              <a:gd name="T3" fmla="*/ 1900 h 1901"/>
              <a:gd name="T4" fmla="*/ 99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7 w 1333"/>
              <a:gd name="T11" fmla="*/ 0 h 1901"/>
              <a:gd name="T12" fmla="*/ 667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5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5" y="1900"/>
                </a:moveTo>
                <a:lnTo>
                  <a:pt x="1235" y="1900"/>
                </a:lnTo>
                <a:cubicBezTo>
                  <a:pt x="99" y="1900"/>
                  <a:pt x="99" y="1900"/>
                  <a:pt x="99" y="1900"/>
                </a:cubicBezTo>
                <a:cubicBezTo>
                  <a:pt x="40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4" y="0"/>
                  <a:pt x="667" y="0"/>
                </a:cubicBezTo>
                <a:lnTo>
                  <a:pt x="667" y="0"/>
                </a:lnTo>
                <a:cubicBezTo>
                  <a:pt x="1019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74" y="1900"/>
                  <a:pt x="1235" y="1900"/>
                </a:cubicBezTo>
              </a:path>
            </a:pathLst>
          </a:custGeom>
          <a:solidFill>
            <a:srgbClr val="3888FE"/>
          </a:solidFill>
          <a:ln>
            <a:noFill/>
          </a:ln>
          <a:effectLst/>
        </p:spPr>
        <p:txBody>
          <a:bodyPr wrap="none" anchor="ctr"/>
          <a:lstStyle/>
          <a:p>
            <a:endParaRPr lang="en-SV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D7F597-9619-440B-84E2-43596930F689}"/>
              </a:ext>
            </a:extLst>
          </p:cNvPr>
          <p:cNvSpPr/>
          <p:nvPr/>
        </p:nvSpPr>
        <p:spPr>
          <a:xfrm>
            <a:off x="289167" y="409072"/>
            <a:ext cx="224476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7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</a:t>
            </a:r>
          </a:p>
        </p:txBody>
      </p:sp>
    </p:spTree>
    <p:extLst>
      <p:ext uri="{BB962C8B-B14F-4D97-AF65-F5344CB8AC3E}">
        <p14:creationId xmlns:p14="http://schemas.microsoft.com/office/powerpoint/2010/main" val="17715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B8173B-D2BC-40C3-ABDD-00E74EFF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852153"/>
            <a:ext cx="10515600" cy="349526"/>
          </a:xfrm>
        </p:spPr>
        <p:txBody>
          <a:bodyPr>
            <a:normAutofit fontScale="90000"/>
          </a:bodyPr>
          <a:lstStyle/>
          <a:p>
            <a:r>
              <a:rPr lang="en-AU" sz="2667" dirty="0">
                <a:solidFill>
                  <a:srgbClr val="3888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Nested Object </a:t>
            </a:r>
            <a:br>
              <a:rPr lang="en-AU" sz="2667" dirty="0">
                <a:solidFill>
                  <a:srgbClr val="3888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667" dirty="0">
                <a:solidFill>
                  <a:srgbClr val="3888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Details</a:t>
            </a:r>
            <a:br>
              <a:rPr lang="en-AU" sz="2667" dirty="0">
                <a:solidFill>
                  <a:srgbClr val="3888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AU" sz="2667" dirty="0">
                <a:solidFill>
                  <a:srgbClr val="3888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AU" sz="233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67" b="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67" b="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771033-7C7A-4962-86E9-8C73641F148C}"/>
              </a:ext>
            </a:extLst>
          </p:cNvPr>
          <p:cNvSpPr txBox="1">
            <a:spLocks/>
          </p:cNvSpPr>
          <p:nvPr/>
        </p:nvSpPr>
        <p:spPr>
          <a:xfrm>
            <a:off x="376561" y="1704513"/>
            <a:ext cx="10977239" cy="4598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endParaRPr lang="en-GB" sz="18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54B2-4991-47E3-9F71-043F108D054A}"/>
              </a:ext>
            </a:extLst>
          </p:cNvPr>
          <p:cNvSpPr txBox="1"/>
          <p:nvPr/>
        </p:nvSpPr>
        <p:spPr>
          <a:xfrm>
            <a:off x="3260436" y="-195628"/>
            <a:ext cx="11840481" cy="993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"person":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"id": 12345,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"name": “Graham Bill",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emergencyContacts</a:t>
            </a: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"name": “Gee Bill",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"phone": " 91-8908978695 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"relationship": "spouse",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</a:t>
            </a:r>
            <a:r>
              <a:rPr lang="en-GB" sz="1000" dirty="0" err="1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moreDetails</a:t>
            </a: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":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"id": 12345,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"phones": {},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 "home": “91-9878987890",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"mobile": 91-8989767890“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},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"name": “David Bill",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"phone": “91-8798883121",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"relationship": “Parent",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"mobile": “91-8798883112"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workContacts</a:t>
            </a: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": [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"name": “Gee Bill",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"phone": “91-8908978695",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"relationship": “Spouse",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</a:t>
            </a:r>
            <a:r>
              <a:rPr lang="en-GB" sz="1000" dirty="0" err="1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moreworkDetails</a:t>
            </a: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":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"id": 12345,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"phones": {},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"home": “91-9878987890",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  "mobile": 91-8989767890"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},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"name": “David Bill",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"phone": “91-8798883121",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"relationship": “Parent",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  "mobile": “91-8798883112"  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  <p:pic>
        <p:nvPicPr>
          <p:cNvPr id="11" name="Picture 10" descr="KPMG, Microsoft Business Solutions Malta | LinkedIn">
            <a:extLst>
              <a:ext uri="{FF2B5EF4-FFF2-40B4-BE49-F238E27FC236}">
                <a16:creationId xmlns:a16="http://schemas.microsoft.com/office/drawing/2014/main" id="{60648C22-85C1-49E1-8CF5-92BD7579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06" y="63593"/>
            <a:ext cx="1242504" cy="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FCD4-1853-4547-A4F5-86D2129A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152061"/>
            <a:ext cx="10515600" cy="108193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Solution</a:t>
            </a:r>
            <a:b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b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- </a:t>
            </a:r>
            <a:r>
              <a:rPr lang="en-US" sz="2200" dirty="0">
                <a:solidFill>
                  <a:srgbClr val="232629"/>
                </a:solidFill>
                <a:latin typeface="-apple-system"/>
                <a:ea typeface="Roboto" panose="020B0604020202020204" pitchFamily="2" charset="0"/>
                <a:cs typeface="Roboto" panose="020B0604020202020204" pitchFamily="2" charset="0"/>
              </a:rPr>
              <a:t>Let us use the Recursive</a:t>
            </a:r>
            <a:r>
              <a:rPr lang="en-US" sz="2200" b="0" i="0" dirty="0">
                <a:solidFill>
                  <a:srgbClr val="232629"/>
                </a:solidFill>
                <a:effectLst/>
                <a:latin typeface="-apple-system"/>
              </a:rPr>
              <a:t> approach, since Its easier approach and the code is much easier to analyze</a:t>
            </a:r>
            <a:br>
              <a:rPr lang="en-GB" sz="1800" b="0" i="0" dirty="0">
                <a:solidFill>
                  <a:srgbClr val="292929"/>
                </a:solidFill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endParaRPr lang="en-GB" sz="18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46010-9FCD-4465-8DC9-918957C25B97}"/>
              </a:ext>
            </a:extLst>
          </p:cNvPr>
          <p:cNvSpPr txBox="1"/>
          <p:nvPr/>
        </p:nvSpPr>
        <p:spPr>
          <a:xfrm>
            <a:off x="225641" y="1233996"/>
            <a:ext cx="12618936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accent1"/>
              </a:solidFill>
            </a:endParaRPr>
          </a:p>
          <a:p>
            <a:r>
              <a:rPr lang="en-GB" sz="1100" b="1" dirty="0">
                <a:solidFill>
                  <a:schemeClr val="accent1"/>
                </a:solidFill>
              </a:rPr>
              <a:t>function </a:t>
            </a:r>
            <a:r>
              <a:rPr lang="en-GB" sz="1100" b="1" dirty="0" err="1">
                <a:solidFill>
                  <a:schemeClr val="accent1"/>
                </a:solidFill>
              </a:rPr>
              <a:t>isObject</a:t>
            </a:r>
            <a:r>
              <a:rPr lang="en-GB" sz="1100" b="1" dirty="0">
                <a:solidFill>
                  <a:schemeClr val="accent1"/>
                </a:solidFill>
              </a:rPr>
              <a:t>(it) { 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return it !== null &amp;&amp; </a:t>
            </a:r>
            <a:r>
              <a:rPr lang="en-GB" sz="1100" b="1" dirty="0" err="1">
                <a:solidFill>
                  <a:schemeClr val="accent1"/>
                </a:solidFill>
              </a:rPr>
              <a:t>typeof</a:t>
            </a:r>
            <a:r>
              <a:rPr lang="en-GB" sz="1100" b="1" dirty="0">
                <a:solidFill>
                  <a:schemeClr val="accent1"/>
                </a:solidFill>
              </a:rPr>
              <a:t> it === "object";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}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function </a:t>
            </a:r>
            <a:r>
              <a:rPr lang="en-GB" sz="1100" b="1" dirty="0" err="1">
                <a:solidFill>
                  <a:schemeClr val="accent1"/>
                </a:solidFill>
              </a:rPr>
              <a:t>isArray</a:t>
            </a:r>
            <a:r>
              <a:rPr lang="en-GB" sz="1100" b="1" dirty="0">
                <a:solidFill>
                  <a:schemeClr val="accent1"/>
                </a:solidFill>
              </a:rPr>
              <a:t>(it) { 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return </a:t>
            </a:r>
            <a:r>
              <a:rPr lang="en-GB" sz="1100" b="1" dirty="0" err="1">
                <a:solidFill>
                  <a:schemeClr val="accent1"/>
                </a:solidFill>
              </a:rPr>
              <a:t>Array.isArray</a:t>
            </a:r>
            <a:r>
              <a:rPr lang="en-GB" sz="1100" b="1" dirty="0">
                <a:solidFill>
                  <a:schemeClr val="accent1"/>
                </a:solidFill>
              </a:rPr>
              <a:t> ? </a:t>
            </a:r>
            <a:r>
              <a:rPr lang="en-GB" sz="1100" b="1" dirty="0" err="1">
                <a:solidFill>
                  <a:schemeClr val="accent1"/>
                </a:solidFill>
              </a:rPr>
              <a:t>Array.isArray</a:t>
            </a:r>
            <a:r>
              <a:rPr lang="en-GB" sz="1100" b="1" dirty="0">
                <a:solidFill>
                  <a:schemeClr val="accent1"/>
                </a:solidFill>
              </a:rPr>
              <a:t>(it) : </a:t>
            </a:r>
            <a:r>
              <a:rPr lang="en-GB" sz="1100" b="1" dirty="0" err="1">
                <a:solidFill>
                  <a:schemeClr val="accent1"/>
                </a:solidFill>
              </a:rPr>
              <a:t>Object.prototype.toString.call</a:t>
            </a:r>
            <a:r>
              <a:rPr lang="en-GB" sz="1100" b="1" dirty="0">
                <a:solidFill>
                  <a:schemeClr val="accent1"/>
                </a:solidFill>
              </a:rPr>
              <a:t>(it) === "[object Array]";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}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function </a:t>
            </a:r>
            <a:r>
              <a:rPr lang="en-GB" sz="1100" b="1" dirty="0" err="1">
                <a:solidFill>
                  <a:schemeClr val="accent1"/>
                </a:solidFill>
              </a:rPr>
              <a:t>forEach</a:t>
            </a:r>
            <a:r>
              <a:rPr lang="en-GB" sz="1100" b="1" dirty="0">
                <a:solidFill>
                  <a:schemeClr val="accent1"/>
                </a:solidFill>
              </a:rPr>
              <a:t>(target, </a:t>
            </a:r>
            <a:r>
              <a:rPr lang="en-GB" sz="1100" b="1" dirty="0" err="1">
                <a:solidFill>
                  <a:schemeClr val="accent1"/>
                </a:solidFill>
              </a:rPr>
              <a:t>fn</a:t>
            </a:r>
            <a:r>
              <a:rPr lang="en-GB" sz="1100" b="1" dirty="0">
                <a:solidFill>
                  <a:schemeClr val="accent1"/>
                </a:solidFill>
              </a:rPr>
              <a:t>) {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 if(</a:t>
            </a:r>
            <a:r>
              <a:rPr lang="en-GB" sz="1100" b="1" dirty="0" err="1">
                <a:solidFill>
                  <a:schemeClr val="accent1"/>
                </a:solidFill>
              </a:rPr>
              <a:t>isArray</a:t>
            </a:r>
            <a:r>
              <a:rPr lang="en-GB" sz="1100" b="1" dirty="0">
                <a:solidFill>
                  <a:schemeClr val="accent1"/>
                </a:solidFill>
              </a:rPr>
              <a:t>(target)) {    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 </a:t>
            </a:r>
            <a:r>
              <a:rPr lang="en-GB" sz="1100" b="1" dirty="0" err="1">
                <a:solidFill>
                  <a:schemeClr val="accent1"/>
                </a:solidFill>
              </a:rPr>
              <a:t>target.forEach</a:t>
            </a:r>
            <a:r>
              <a:rPr lang="en-GB" sz="1100" b="1" dirty="0">
                <a:solidFill>
                  <a:schemeClr val="accent1"/>
                </a:solidFill>
              </a:rPr>
              <a:t>(</a:t>
            </a:r>
            <a:r>
              <a:rPr lang="en-GB" sz="1100" b="1" dirty="0" err="1">
                <a:solidFill>
                  <a:schemeClr val="accent1"/>
                </a:solidFill>
              </a:rPr>
              <a:t>fn</a:t>
            </a:r>
            <a:r>
              <a:rPr lang="en-GB" sz="1100" b="1" dirty="0">
                <a:solidFill>
                  <a:schemeClr val="accent1"/>
                </a:solidFill>
              </a:rPr>
              <a:t>);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 } else {        </a:t>
            </a:r>
          </a:p>
          <a:p>
            <a:r>
              <a:rPr lang="en-GB" sz="1100" b="1" dirty="0" err="1">
                <a:solidFill>
                  <a:schemeClr val="accent1"/>
                </a:solidFill>
              </a:rPr>
              <a:t>Object.entries</a:t>
            </a:r>
            <a:r>
              <a:rPr lang="en-GB" sz="1100" b="1" dirty="0">
                <a:solidFill>
                  <a:schemeClr val="accent1"/>
                </a:solidFill>
              </a:rPr>
              <a:t>(target).</a:t>
            </a:r>
            <a:r>
              <a:rPr lang="en-GB" sz="1100" b="1" dirty="0" err="1">
                <a:solidFill>
                  <a:schemeClr val="accent1"/>
                </a:solidFill>
              </a:rPr>
              <a:t>forEach</a:t>
            </a:r>
            <a:r>
              <a:rPr lang="en-GB" sz="1100" b="1" dirty="0">
                <a:solidFill>
                  <a:schemeClr val="accent1"/>
                </a:solidFill>
              </a:rPr>
              <a:t>(([key, value]) =&gt; </a:t>
            </a:r>
            <a:r>
              <a:rPr lang="en-GB" sz="1100" b="1" dirty="0" err="1">
                <a:solidFill>
                  <a:schemeClr val="accent1"/>
                </a:solidFill>
              </a:rPr>
              <a:t>fn</a:t>
            </a:r>
            <a:r>
              <a:rPr lang="en-GB" sz="1100" b="1" dirty="0">
                <a:solidFill>
                  <a:schemeClr val="accent1"/>
                </a:solidFill>
              </a:rPr>
              <a:t>(value, key));   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 }</a:t>
            </a:r>
          </a:p>
          <a:p>
            <a:r>
              <a:rPr lang="en-GB" sz="1100" b="1" dirty="0">
                <a:solidFill>
                  <a:schemeClr val="accent1"/>
                </a:solidFill>
              </a:rPr>
              <a:t>}</a:t>
            </a:r>
          </a:p>
          <a:p>
            <a:endParaRPr lang="en-GB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chemeClr val="accent1"/>
                </a:solidFill>
              </a:rPr>
              <a:t>function </a:t>
            </a:r>
            <a:r>
              <a:rPr lang="en-US" sz="1100" b="1" dirty="0" err="1">
                <a:solidFill>
                  <a:schemeClr val="accent1"/>
                </a:solidFill>
              </a:rPr>
              <a:t>objReduce</a:t>
            </a:r>
            <a:r>
              <a:rPr lang="en-US" sz="1100" b="1" dirty="0">
                <a:solidFill>
                  <a:schemeClr val="accent1"/>
                </a:solidFill>
              </a:rPr>
              <a:t>(obj, </a:t>
            </a:r>
            <a:r>
              <a:rPr lang="en-US" sz="1100" b="1" dirty="0" err="1">
                <a:solidFill>
                  <a:schemeClr val="accent1"/>
                </a:solidFill>
              </a:rPr>
              <a:t>fn</a:t>
            </a:r>
            <a:r>
              <a:rPr lang="en-US" sz="1100" b="1" dirty="0">
                <a:solidFill>
                  <a:schemeClr val="accent1"/>
                </a:solidFill>
              </a:rPr>
              <a:t>, acc) { 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let a = acc;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  </a:t>
            </a:r>
            <a:r>
              <a:rPr lang="en-US" sz="1100" b="1" dirty="0" err="1">
                <a:solidFill>
                  <a:schemeClr val="accent1"/>
                </a:solidFill>
              </a:rPr>
              <a:t>forEach</a:t>
            </a:r>
            <a:r>
              <a:rPr lang="en-US" sz="1100" b="1" dirty="0">
                <a:solidFill>
                  <a:schemeClr val="accent1"/>
                </a:solidFill>
              </a:rPr>
              <a:t>(obj, (value, key) =&gt; {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      if(</a:t>
            </a:r>
            <a:r>
              <a:rPr lang="en-US" sz="1100" b="1" dirty="0" err="1">
                <a:solidFill>
                  <a:schemeClr val="accent1"/>
                </a:solidFill>
              </a:rPr>
              <a:t>isObject</a:t>
            </a:r>
            <a:r>
              <a:rPr lang="en-US" sz="1100" b="1" dirty="0">
                <a:solidFill>
                  <a:schemeClr val="accent1"/>
                </a:solidFill>
              </a:rPr>
              <a:t>(value) || </a:t>
            </a:r>
            <a:r>
              <a:rPr lang="en-US" sz="1100" b="1" dirty="0" err="1">
                <a:solidFill>
                  <a:schemeClr val="accent1"/>
                </a:solidFill>
              </a:rPr>
              <a:t>isArray</a:t>
            </a:r>
            <a:r>
              <a:rPr lang="en-US" sz="1100" b="1" dirty="0">
                <a:solidFill>
                  <a:schemeClr val="accent1"/>
                </a:solidFill>
              </a:rPr>
              <a:t>(value)) {         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      a = </a:t>
            </a:r>
            <a:r>
              <a:rPr lang="en-US" sz="1100" b="1" dirty="0" err="1">
                <a:solidFill>
                  <a:schemeClr val="accent1"/>
                </a:solidFill>
              </a:rPr>
              <a:t>objReduce</a:t>
            </a:r>
            <a:r>
              <a:rPr lang="en-US" sz="1100" b="1" dirty="0">
                <a:solidFill>
                  <a:schemeClr val="accent1"/>
                </a:solidFill>
              </a:rPr>
              <a:t>(value, </a:t>
            </a:r>
            <a:r>
              <a:rPr lang="en-US" sz="1100" b="1" dirty="0" err="1">
                <a:solidFill>
                  <a:schemeClr val="accent1"/>
                </a:solidFill>
              </a:rPr>
              <a:t>fn</a:t>
            </a:r>
            <a:r>
              <a:rPr lang="en-US" sz="1100" b="1" dirty="0">
                <a:solidFill>
                  <a:schemeClr val="accent1"/>
                </a:solidFill>
              </a:rPr>
              <a:t>, a);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}     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     a = </a:t>
            </a:r>
            <a:r>
              <a:rPr lang="en-US" sz="1100" b="1" dirty="0" err="1">
                <a:solidFill>
                  <a:schemeClr val="accent1"/>
                </a:solidFill>
              </a:rPr>
              <a:t>fn</a:t>
            </a:r>
            <a:r>
              <a:rPr lang="en-US" sz="1100" b="1" dirty="0">
                <a:solidFill>
                  <a:schemeClr val="accent1"/>
                </a:solidFill>
              </a:rPr>
              <a:t>(a, value, key);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});   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return a;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sz="1100" b="1" dirty="0" err="1">
                <a:solidFill>
                  <a:schemeClr val="accent1"/>
                </a:solidFill>
              </a:rPr>
              <a:t>objReduce</a:t>
            </a:r>
            <a:r>
              <a:rPr lang="en-US" sz="1100" b="1" dirty="0">
                <a:solidFill>
                  <a:schemeClr val="accent1"/>
                </a:solidFill>
              </a:rPr>
              <a:t>(obj, (acc, cur, key) =&gt; {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if(key === "mobile") {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</a:rPr>
              <a:t>acc.push</a:t>
            </a:r>
            <a:r>
              <a:rPr lang="en-US" sz="1100" b="1" dirty="0">
                <a:solidFill>
                  <a:schemeClr val="accent1"/>
                </a:solidFill>
              </a:rPr>
              <a:t>(cur);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}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return acc;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}, []);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GB" sz="1000" dirty="0"/>
          </a:p>
        </p:txBody>
      </p:sp>
      <p:pic>
        <p:nvPicPr>
          <p:cNvPr id="10" name="Picture 9" descr="KPMG, Microsoft Business Solutions Malta | LinkedIn">
            <a:extLst>
              <a:ext uri="{FF2B5EF4-FFF2-40B4-BE49-F238E27FC236}">
                <a16:creationId xmlns:a16="http://schemas.microsoft.com/office/drawing/2014/main" id="{F82F65C9-C5A2-42AD-A9D3-5F46670A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06" y="63593"/>
            <a:ext cx="1242504" cy="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CABE6D-44C4-44CE-B242-E8275D0B0056}"/>
              </a:ext>
            </a:extLst>
          </p:cNvPr>
          <p:cNvSpPr txBox="1">
            <a:spLocks/>
          </p:cNvSpPr>
          <p:nvPr/>
        </p:nvSpPr>
        <p:spPr>
          <a:xfrm>
            <a:off x="589625" y="385100"/>
            <a:ext cx="10515600" cy="32547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Solution  </a:t>
            </a:r>
            <a:r>
              <a:rPr lang="en-GB" sz="2200" dirty="0" err="1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Contd</a:t>
            </a:r>
            <a: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…</a:t>
            </a:r>
            <a:b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b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GB" sz="2200" dirty="0">
                <a:solidFill>
                  <a:srgbClr val="292929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- </a:t>
            </a:r>
            <a:r>
              <a:rPr lang="en-US" sz="1800" b="0" i="0" dirty="0">
                <a:solidFill>
                  <a:srgbClr val="232629"/>
                </a:solidFill>
                <a:effectLst/>
                <a:latin typeface="-apple-system"/>
              </a:rPr>
              <a:t>Basically What it did </a:t>
            </a:r>
            <a:r>
              <a:rPr lang="en-US" sz="1800" dirty="0">
                <a:solidFill>
                  <a:srgbClr val="232629"/>
                </a:solidFill>
                <a:latin typeface="-apple-system"/>
              </a:rPr>
              <a:t>in the above code is  </a:t>
            </a:r>
          </a:p>
          <a:p>
            <a:endParaRPr lang="en-US" sz="1800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sz="1800" b="0" i="0" dirty="0">
                <a:solidFill>
                  <a:srgbClr val="232629"/>
                </a:solidFill>
                <a:effectLst/>
                <a:latin typeface="-apple-system"/>
              </a:rPr>
              <a:t>      It Created an object reduce function that loops over all properties and runs an accumulator function on it much like </a:t>
            </a:r>
            <a:r>
              <a:rPr lang="en-US" sz="1800" b="0" i="0" dirty="0" err="1">
                <a:solidFill>
                  <a:srgbClr val="232629"/>
                </a:solidFill>
                <a:effectLst/>
                <a:latin typeface="-apple-system"/>
              </a:rPr>
              <a:t>Array.prototype.reduce</a:t>
            </a:r>
            <a:r>
              <a:rPr lang="en-US" sz="1800" b="0" i="0" dirty="0">
                <a:solidFill>
                  <a:srgbClr val="232629"/>
                </a:solidFill>
                <a:effectLst/>
                <a:latin typeface="-apple-system"/>
              </a:rPr>
              <a:t> does for arrays, Also it handles arrays and objects arbitrarily.</a:t>
            </a:r>
            <a:endParaRPr lang="en-GB" sz="18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pic>
        <p:nvPicPr>
          <p:cNvPr id="6" name="Picture 5" descr="KPMG, Microsoft Business Solutions Malta | LinkedIn">
            <a:extLst>
              <a:ext uri="{FF2B5EF4-FFF2-40B4-BE49-F238E27FC236}">
                <a16:creationId xmlns:a16="http://schemas.microsoft.com/office/drawing/2014/main" id="{6988A2CF-67FA-40DC-AFC4-092080C4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06" y="63593"/>
            <a:ext cx="1242504" cy="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8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567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inherit</vt:lpstr>
      <vt:lpstr>Open Sans</vt:lpstr>
      <vt:lpstr>Poppins SemiBold</vt:lpstr>
      <vt:lpstr>Roboto</vt:lpstr>
      <vt:lpstr>Office Theme</vt:lpstr>
      <vt:lpstr>Challenge #3</vt:lpstr>
      <vt:lpstr>PowerPoint Presentation</vt:lpstr>
      <vt:lpstr>Nested Object  Details    </vt:lpstr>
      <vt:lpstr>Solution  - Let us use the Recursive approach, since Its easier approach and the code is much easier to analyze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Dress4win CS</dc:title>
  <dc:creator>G K, Charles</dc:creator>
  <cp:lastModifiedBy>G K, Charles</cp:lastModifiedBy>
  <cp:revision>3</cp:revision>
  <dcterms:created xsi:type="dcterms:W3CDTF">2022-12-16T13:31:59Z</dcterms:created>
  <dcterms:modified xsi:type="dcterms:W3CDTF">2022-12-19T15:48:42Z</dcterms:modified>
</cp:coreProperties>
</file>