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0" r:id="rId3"/>
    <p:sldId id="279" r:id="rId4"/>
    <p:sldId id="261" r:id="rId5"/>
    <p:sldId id="259" r:id="rId6"/>
    <p:sldId id="263" r:id="rId7"/>
    <p:sldId id="258" r:id="rId8"/>
    <p:sldId id="266" r:id="rId9"/>
    <p:sldId id="262" r:id="rId10"/>
    <p:sldId id="267" r:id="rId11"/>
    <p:sldId id="273" r:id="rId12"/>
    <p:sldId id="272" r:id="rId13"/>
    <p:sldId id="274" r:id="rId14"/>
    <p:sldId id="270" r:id="rId15"/>
    <p:sldId id="277" r:id="rId16"/>
    <p:sldId id="264" r:id="rId17"/>
    <p:sldId id="276" r:id="rId18"/>
    <p:sldId id="27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D0BF9-086A-4FFB-B1CD-1F40DA63619C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69000-9B34-4966-AA3A-12C1E32F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78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69000-9B34-4966-AA3A-12C1E32F1D8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86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69000-9B34-4966-AA3A-12C1E32F1D8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14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BAEC5-3599-FF1E-EEE6-8E6913B23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2A1B9D-EC28-48BC-0A2B-52163E9FC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385FE6-8E44-A362-8E12-BD100C9F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8069-2C03-4B59-AFA2-359D4E489B2E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8E9A3-4051-F5ED-DA97-626FCA75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6F2B6B-65DD-4C71-F7E9-4F49CFE3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5E1D-667C-4C17-8D39-180455D82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38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C5B94-7475-A4A5-3F25-88E50E3C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B79B67-9553-8D73-00D7-6103E57F7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06AC1-1A78-85DB-DCAE-74D4095C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8069-2C03-4B59-AFA2-359D4E489B2E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3E719-AD42-0626-1CFA-A126693F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14C3FD-9B99-1A3B-329A-AC510419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5E1D-667C-4C17-8D39-180455D82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7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7BE74BD-5430-EB6D-D02B-4ECE2D187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D95900-FA6B-7EEB-0704-C8AF27186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CE63BF-56FD-3BB9-0253-1DBB0790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8069-2C03-4B59-AFA2-359D4E489B2E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0E803-49DA-0B7A-F80E-BD3F5D6F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237F8-3E31-6245-AFB5-A498D217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5E1D-667C-4C17-8D39-180455D82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86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6338B-6859-A855-1D0B-97DA600D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55CD3-7E49-FB80-7B4C-20932CEEA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D43860-AF43-3732-851F-5669330D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8069-2C03-4B59-AFA2-359D4E489B2E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0B7665-9452-A36D-9B52-EF328056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E8FB4D-EB1E-FCC9-FB96-377A1A39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5E1D-667C-4C17-8D39-180455D82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90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47207-A2BC-F14B-BBB0-5472DA72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D90BDD-6AD4-A83E-D4F0-296D74D8E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0D77C7-54EC-72B8-ABB3-A49D0B48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8069-2C03-4B59-AFA2-359D4E489B2E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A3C394-7C96-9E27-F58C-0721733C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485D1-22A6-406B-7C62-D06D3D5E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5E1D-667C-4C17-8D39-180455D82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29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ACAB1-F282-9E31-F42B-14174C8E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6830D9-C0F2-1799-195F-2EF68DF36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317558-94E2-B31C-719E-5D8CA9E3F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7A8604-9C8D-51C8-A3C4-3164691D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8069-2C03-4B59-AFA2-359D4E489B2E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DD6621-B861-514F-55DB-8539DDE4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C619D0-35AD-3E61-9078-2F4603EB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5E1D-667C-4C17-8D39-180455D82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82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AD0A5-5C52-D3A1-CA6A-6DC83604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F45499-FFA5-2394-009E-76684C4B3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C8309F-A1AC-6980-2A37-70EF1C85E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AE80A2-B901-1E2A-D549-88033FB40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E7C531-3FFE-8D75-719E-300BE6201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109237-8E74-1A82-DA4A-3BAA2D9C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8069-2C03-4B59-AFA2-359D4E489B2E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C6EFD4-4CC5-F2CB-784B-F2688961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0D9D28-F981-7D28-7E54-F091F779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5E1D-667C-4C17-8D39-180455D82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77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4A78E-5B55-3496-6BDB-F9C103D8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D3B6F3-F143-B8B7-E964-2BE84494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8069-2C03-4B59-AFA2-359D4E489B2E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BA7E32-1831-6A32-51A2-86039882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E4D447-A88B-0DD6-4023-4F646D35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5E1D-667C-4C17-8D39-180455D82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76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6A0A504-2041-B7B8-7185-FF601391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8069-2C03-4B59-AFA2-359D4E489B2E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1CC042-17D8-2379-A4EE-48297115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4B00A0-720A-480C-A95E-1C904ABF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5E1D-667C-4C17-8D39-180455D82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62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905D2-C8A7-12E2-743D-C9DE6DAA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E8DE2-4A4C-30B1-0896-7B2996D24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BAEE90-5DE8-E55E-58CD-C4E6950A9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3E4583-5035-71C3-1233-55524E2E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8069-2C03-4B59-AFA2-359D4E489B2E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4ABFB1-92B5-926F-D852-11855B59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6EAAD9-6ADB-E44B-B697-E3B65A16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5E1D-667C-4C17-8D39-180455D82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90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4FC69-FF97-F88B-A15C-D87FDD7A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EFF5D7-9587-285C-F952-8D887EEE6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AC757C-A9BA-73B1-259B-C8C0180B8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8A81A8-8F35-F9CE-9008-9BDE988D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8069-2C03-4B59-AFA2-359D4E489B2E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6C5484-CE5E-1068-DD21-34DBD96D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9DF1B4-2F32-19BC-F425-FB8033FA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5E1D-667C-4C17-8D39-180455D82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57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E2DBC3-31F2-C68A-881C-1F96EC1E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642DE4-B18A-F6C5-2806-2E85FEFE6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86AED0-7DC3-5B50-2D18-B0DE53793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F88069-2C03-4B59-AFA2-359D4E489B2E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84F1B7-66B3-B12D-655B-0FF708A0B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B9EBC-A463-405E-9675-DD0E64FD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F85E1D-667C-4C17-8D39-180455D82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4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7B7FA-079D-F6E2-D37A-C30716268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Pathway-Centric Analysis of Glioblastoma: Integrating Molecular Signatures with Cell Type Deconvolution and Pseudotime</a:t>
            </a:r>
            <a:endParaRPr lang="de-DE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F6BC39-951E-283D-E24E-53CFA57F4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Insights from GSE4290 Using ssGSEA, Pseudotime, and Cell Deconvolution </a:t>
            </a: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Charles Gwellem</a:t>
            </a:r>
          </a:p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22/10/2024</a:t>
            </a:r>
          </a:p>
        </p:txBody>
      </p:sp>
    </p:spTree>
    <p:extLst>
      <p:ext uri="{BB962C8B-B14F-4D97-AF65-F5344CB8AC3E}">
        <p14:creationId xmlns:p14="http://schemas.microsoft.com/office/powerpoint/2010/main" val="138475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C8852-AE12-6E2C-50C8-E1AAC265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59" y="221938"/>
            <a:ext cx="10775302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Marker-Based Decomposition of Bulk Tissue Data: Adaptation of BISQUERNA Workflow</a:t>
            </a:r>
            <a:endParaRPr lang="de-DE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EE45F38-0A12-E7FC-7AC5-DC42DAD4F67E}"/>
              </a:ext>
            </a:extLst>
          </p:cNvPr>
          <p:cNvSpPr txBox="1"/>
          <p:nvPr/>
        </p:nvSpPr>
        <p:spPr>
          <a:xfrm>
            <a:off x="5949937" y="1478618"/>
            <a:ext cx="58183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To estimate cell-type proportions from bulk tissue microarray data, I adapted the BISQUERNA.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Data source: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57 cell markers obtained from the </a:t>
            </a:r>
            <a:r>
              <a:rPr lang="en-US" sz="1600" dirty="0" err="1"/>
              <a:t>Gbmap</a:t>
            </a:r>
            <a:r>
              <a:rPr lang="en-US" sz="1600" dirty="0"/>
              <a:t> preprint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Key Adaptations to BISQUERNA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PCA is performed using single-cell marker genes (X) weighted by log2 fold-change (W) to yield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PCA(XW)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first principal component (PC) is used as an estimate of cell-type proportion.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PC that best correlates with cell signature genes is selected, as the dominant signature reflects cancer status rather than cell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ABD15A-2D50-929D-8D7B-0E32B6B0D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83" y="1547501"/>
            <a:ext cx="2533731" cy="24355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4AA6D28-3FD4-454C-FDE4-0E918F21C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48" y="3991598"/>
            <a:ext cx="5627289" cy="26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5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0690E0E4-F2B1-AE99-195A-9D4FE46790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081"/>
          <a:stretch/>
        </p:blipFill>
        <p:spPr>
          <a:xfrm>
            <a:off x="4877603" y="1101875"/>
            <a:ext cx="1984914" cy="199100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EA144FA-26FB-6D44-6EF1-9050E30399D9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r="33042"/>
          <a:stretch/>
        </p:blipFill>
        <p:spPr>
          <a:xfrm>
            <a:off x="7106319" y="1102078"/>
            <a:ext cx="1901869" cy="19908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0FE2FEA-4882-89E8-833B-05C331A29E97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rcRect r="33042"/>
          <a:stretch/>
        </p:blipFill>
        <p:spPr>
          <a:xfrm>
            <a:off x="7106319" y="3229829"/>
            <a:ext cx="1901869" cy="19908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9E620B9-1D6D-3F39-5E38-69AE4E20D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8055" y="1154789"/>
            <a:ext cx="2596051" cy="188517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5F47A53D-F072-123F-0D6B-B0E4A744FF8A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rcRect r="30353"/>
          <a:stretch/>
        </p:blipFill>
        <p:spPr>
          <a:xfrm>
            <a:off x="9248055" y="3229829"/>
            <a:ext cx="1978238" cy="19908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E76BD1AA-C67B-D4E0-2166-1936723D5407}"/>
              </a:ext>
            </a:extLst>
          </p:cNvPr>
          <p:cNvSpPr txBox="1"/>
          <p:nvPr/>
        </p:nvSpPr>
        <p:spPr>
          <a:xfrm>
            <a:off x="402754" y="24657"/>
            <a:ext cx="105977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Immune and Neuronal Cell Population Shifts in Glioblastoma Compared to Non-Tumor Samples</a:t>
            </a:r>
            <a:endParaRPr lang="de-D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38D13F6-0360-0F9F-8DFC-EC547936208B}"/>
              </a:ext>
            </a:extLst>
          </p:cNvPr>
          <p:cNvSpPr txBox="1"/>
          <p:nvPr/>
        </p:nvSpPr>
        <p:spPr>
          <a:xfrm>
            <a:off x="4593611" y="5333177"/>
            <a:ext cx="6822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Decrease in plasma cells indicates decrease in antibody-producing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Increase in 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regulatory T cells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dendritic cells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, which may contribute to 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immune evasion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in GBM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Sharp decline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of neurons highlights destructive impact of GBM on tissue integrity</a:t>
            </a:r>
            <a:endParaRPr lang="de-DE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ED37AD72-926F-E24E-4FAC-E405511DAFEC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rcRect r="26382"/>
          <a:stretch/>
        </p:blipFill>
        <p:spPr>
          <a:xfrm>
            <a:off x="4877603" y="3217526"/>
            <a:ext cx="2091054" cy="1991003"/>
          </a:xfrm>
          <a:prstGeom prst="rect">
            <a:avLst/>
          </a:prstGeom>
          <a:ln w="38100">
            <a:solidFill>
              <a:srgbClr val="0070C0"/>
            </a:solidFill>
            <a:prstDash val="sysDot"/>
          </a:ln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AB862570-1699-B9F3-CD3A-09605CF9947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9098"/>
          <a:stretch/>
        </p:blipFill>
        <p:spPr>
          <a:xfrm>
            <a:off x="86341" y="1355957"/>
            <a:ext cx="4184992" cy="524721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FD68A91-1AAC-16FF-D9DD-CF82E82341ED}"/>
              </a:ext>
            </a:extLst>
          </p:cNvPr>
          <p:cNvSpPr txBox="1"/>
          <p:nvPr/>
        </p:nvSpPr>
        <p:spPr>
          <a:xfrm>
            <a:off x="9373084" y="3191122"/>
            <a:ext cx="1774685" cy="2078592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1E6E96-F599-CC2C-9697-A6695B88CDCC}"/>
              </a:ext>
            </a:extLst>
          </p:cNvPr>
          <p:cNvSpPr txBox="1"/>
          <p:nvPr/>
        </p:nvSpPr>
        <p:spPr>
          <a:xfrm>
            <a:off x="10793314" y="1311287"/>
            <a:ext cx="16118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dirty="0">
                <a:latin typeface="Verdana" panose="020B0604030504040204" pitchFamily="34" charset="0"/>
                <a:ea typeface="Verdana" panose="020B0604030504040204" pitchFamily="34" charset="0"/>
              </a:rPr>
              <a:t>****:</a:t>
            </a:r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</a:rPr>
              <a:t> p ≤ 0.0001; </a:t>
            </a:r>
          </a:p>
          <a:p>
            <a:r>
              <a:rPr lang="en-US" sz="600" b="1" dirty="0">
                <a:latin typeface="Verdana" panose="020B0604030504040204" pitchFamily="34" charset="0"/>
                <a:ea typeface="Verdana" panose="020B0604030504040204" pitchFamily="34" charset="0"/>
              </a:rPr>
              <a:t>***:</a:t>
            </a:r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</a:rPr>
              <a:t> 0.0001 &lt; p ≤ 0.001;</a:t>
            </a:r>
          </a:p>
          <a:p>
            <a:r>
              <a:rPr lang="en-US" sz="600" b="1" dirty="0">
                <a:latin typeface="Verdana" panose="020B0604030504040204" pitchFamily="34" charset="0"/>
                <a:ea typeface="Verdana" panose="020B0604030504040204" pitchFamily="34" charset="0"/>
              </a:rPr>
              <a:t>**:</a:t>
            </a:r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</a:rPr>
              <a:t> 0.001 &lt; p ≤ 0.01; </a:t>
            </a:r>
          </a:p>
          <a:p>
            <a:r>
              <a:rPr lang="en-US" sz="600" b="1" dirty="0">
                <a:latin typeface="Verdana" panose="020B0604030504040204" pitchFamily="34" charset="0"/>
                <a:ea typeface="Verdana" panose="020B0604030504040204" pitchFamily="34" charset="0"/>
              </a:rPr>
              <a:t>*</a:t>
            </a:r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</a:rPr>
              <a:t>: 0.01 &lt; p ≤ 0.05;</a:t>
            </a:r>
          </a:p>
          <a:p>
            <a:r>
              <a:rPr lang="en-US" sz="600" b="1" dirty="0">
                <a:latin typeface="Verdana" panose="020B0604030504040204" pitchFamily="34" charset="0"/>
                <a:ea typeface="Verdana" panose="020B0604030504040204" pitchFamily="34" charset="0"/>
              </a:rPr>
              <a:t>ns</a:t>
            </a:r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</a:rPr>
              <a:t> (not significant): p &gt; 0.05</a:t>
            </a:r>
            <a:endParaRPr lang="de-DE" sz="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10AA5770-BD00-AAF1-E96E-DC507E7FD2E9}"/>
              </a:ext>
            </a:extLst>
          </p:cNvPr>
          <p:cNvCxnSpPr>
            <a:cxnSpLocks/>
          </p:cNvCxnSpPr>
          <p:nvPr/>
        </p:nvCxnSpPr>
        <p:spPr>
          <a:xfrm>
            <a:off x="3610465" y="4458879"/>
            <a:ext cx="3582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BA85D1C-1313-379D-DB56-48C78CE9B156}"/>
              </a:ext>
            </a:extLst>
          </p:cNvPr>
          <p:cNvCxnSpPr>
            <a:cxnSpLocks/>
          </p:cNvCxnSpPr>
          <p:nvPr/>
        </p:nvCxnSpPr>
        <p:spPr>
          <a:xfrm>
            <a:off x="3423496" y="5299434"/>
            <a:ext cx="3582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B196182-F348-BC02-9A2D-C446CF55521F}"/>
              </a:ext>
            </a:extLst>
          </p:cNvPr>
          <p:cNvCxnSpPr>
            <a:cxnSpLocks/>
          </p:cNvCxnSpPr>
          <p:nvPr/>
        </p:nvCxnSpPr>
        <p:spPr>
          <a:xfrm>
            <a:off x="3434493" y="6234261"/>
            <a:ext cx="3582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37CA4E6-05AD-4C83-73C4-00671C5440E7}"/>
              </a:ext>
            </a:extLst>
          </p:cNvPr>
          <p:cNvCxnSpPr>
            <a:cxnSpLocks/>
          </p:cNvCxnSpPr>
          <p:nvPr/>
        </p:nvCxnSpPr>
        <p:spPr>
          <a:xfrm>
            <a:off x="3781714" y="4612849"/>
            <a:ext cx="3582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67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1F465E4B-E9B7-68BB-95FC-E1512F2586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3756E9F-1503-549F-DD2D-C33026DA2E18}"/>
              </a:ext>
            </a:extLst>
          </p:cNvPr>
          <p:cNvSpPr txBox="1"/>
          <p:nvPr/>
        </p:nvSpPr>
        <p:spPr>
          <a:xfrm>
            <a:off x="124081" y="220619"/>
            <a:ext cx="12553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Heatmap of Cell Type Signatures in GBM vs. </a:t>
            </a:r>
          </a:p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Non-Tumor Samples</a:t>
            </a:r>
          </a:p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Tissues</a:t>
            </a:r>
            <a:endParaRPr lang="de-DE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E0F6858-7613-2BE3-B9BB-C765941BB3A0}"/>
              </a:ext>
            </a:extLst>
          </p:cNvPr>
          <p:cNvSpPr txBox="1"/>
          <p:nvPr/>
        </p:nvSpPr>
        <p:spPr>
          <a:xfrm>
            <a:off x="8127365" y="1214092"/>
            <a:ext cx="38117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Decreased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neuronal and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oligodendrocyte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signatures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indicating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loss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of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brain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cells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tumor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environment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Strong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expression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of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TAM_indicating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immune </a:t>
            </a:r>
            <a:r>
              <a:rPr lang="de-DE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cell</a:t>
            </a:r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infiltration</a:t>
            </a:r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contributing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to immune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evasion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tumors</a:t>
            </a: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Hypoxia-related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and mesenchymal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signatures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consistent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hypoxic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tumor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environment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Potential therapeutic targets include TAMs, mesenchymal cells, or the hypoxia response pathway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Might </a:t>
            </a:r>
            <a:r>
              <a:rPr lang="de-DE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be</a:t>
            </a:r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necessary</a:t>
            </a:r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 to check </a:t>
            </a:r>
            <a:r>
              <a:rPr lang="de-DE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changes</a:t>
            </a:r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de-DE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cell</a:t>
            </a:r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abundance</a:t>
            </a:r>
            <a:endParaRPr lang="de-DE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7EBE1D6-BB00-D178-263C-666AEBAB45C9}"/>
              </a:ext>
            </a:extLst>
          </p:cNvPr>
          <p:cNvSpPr txBox="1"/>
          <p:nvPr/>
        </p:nvSpPr>
        <p:spPr>
          <a:xfrm>
            <a:off x="6127330" y="3622876"/>
            <a:ext cx="1115581" cy="1448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E6431F2B-E87B-A05A-CA5D-47758A7CAA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E5E30D2-875A-71CE-9A0C-678FE7685365}"/>
              </a:ext>
            </a:extLst>
          </p:cNvPr>
          <p:cNvGrpSpPr/>
          <p:nvPr/>
        </p:nvGrpSpPr>
        <p:grpSpPr>
          <a:xfrm>
            <a:off x="166446" y="1214092"/>
            <a:ext cx="7929589" cy="3773079"/>
            <a:chOff x="98096" y="1686161"/>
            <a:chExt cx="7929589" cy="3773079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07BA72B5-DA8B-26E3-C722-D926B36A9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9367"/>
            <a:stretch/>
          </p:blipFill>
          <p:spPr>
            <a:xfrm>
              <a:off x="98096" y="1686161"/>
              <a:ext cx="7929589" cy="3773079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9C63B361-A94F-38B1-5AFB-0529A6DE09AD}"/>
                </a:ext>
              </a:extLst>
            </p:cNvPr>
            <p:cNvSpPr txBox="1"/>
            <p:nvPr/>
          </p:nvSpPr>
          <p:spPr>
            <a:xfrm>
              <a:off x="5953216" y="3289425"/>
              <a:ext cx="990023" cy="3877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CF0289B-C872-F548-7EFF-D836B6A1695F}"/>
                </a:ext>
              </a:extLst>
            </p:cNvPr>
            <p:cNvSpPr txBox="1"/>
            <p:nvPr/>
          </p:nvSpPr>
          <p:spPr>
            <a:xfrm>
              <a:off x="5957628" y="2262551"/>
              <a:ext cx="941973" cy="265693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8A066A8-055B-B68E-9C87-BDB72931C663}"/>
                </a:ext>
              </a:extLst>
            </p:cNvPr>
            <p:cNvSpPr txBox="1"/>
            <p:nvPr/>
          </p:nvSpPr>
          <p:spPr>
            <a:xfrm>
              <a:off x="5947069" y="4430957"/>
              <a:ext cx="941973" cy="1448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5250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A5B32325-B567-B72A-5260-71918A36FB26}"/>
              </a:ext>
            </a:extLst>
          </p:cNvPr>
          <p:cNvSpPr txBox="1"/>
          <p:nvPr/>
        </p:nvSpPr>
        <p:spPr>
          <a:xfrm>
            <a:off x="571182" y="149376"/>
            <a:ext cx="110599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b="1" dirty="0" err="1">
                <a:latin typeface="Verdana" panose="020B0604030504040204" pitchFamily="34" charset="0"/>
                <a:ea typeface="Verdana" panose="020B0604030504040204" pitchFamily="34" charset="0"/>
              </a:rPr>
              <a:t>Cell</a:t>
            </a:r>
            <a:r>
              <a:rPr lang="de-DE" sz="32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3200" b="1" dirty="0" err="1">
                <a:latin typeface="Verdana" panose="020B0604030504040204" pitchFamily="34" charset="0"/>
                <a:ea typeface="Verdana" panose="020B0604030504040204" pitchFamily="34" charset="0"/>
              </a:rPr>
              <a:t>Abundance</a:t>
            </a:r>
            <a:r>
              <a:rPr lang="de-DE" sz="3200" b="1" dirty="0">
                <a:latin typeface="Verdana" panose="020B0604030504040204" pitchFamily="34" charset="0"/>
                <a:ea typeface="Verdana" panose="020B0604030504040204" pitchFamily="34" charset="0"/>
              </a:rPr>
              <a:t> Dynamics Over Pseudotime in GBM Grade IV </a:t>
            </a:r>
            <a:r>
              <a:rPr lang="de-DE" sz="3200" b="1" dirty="0" err="1">
                <a:latin typeface="Verdana" panose="020B0604030504040204" pitchFamily="34" charset="0"/>
                <a:ea typeface="Verdana" panose="020B0604030504040204" pitchFamily="34" charset="0"/>
              </a:rPr>
              <a:t>vs</a:t>
            </a:r>
            <a:r>
              <a:rPr lang="de-DE" sz="3200" b="1" dirty="0">
                <a:latin typeface="Verdana" panose="020B0604030504040204" pitchFamily="34" charset="0"/>
                <a:ea typeface="Verdana" panose="020B0604030504040204" pitchFamily="34" charset="0"/>
              </a:rPr>
              <a:t> Non-Tumor Tissues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D3FC6E6-1C79-C64D-67DE-20BF4950F132}"/>
              </a:ext>
            </a:extLst>
          </p:cNvPr>
          <p:cNvSpPr txBox="1"/>
          <p:nvPr/>
        </p:nvSpPr>
        <p:spPr>
          <a:xfrm>
            <a:off x="7303826" y="1504386"/>
            <a:ext cx="47802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GMB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relies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on AC-like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cells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regulatory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T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cells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, VLMC,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perivascular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fibroblasts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for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progression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NK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cells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have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low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abundance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but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tend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increase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later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probably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due to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recruitment</a:t>
            </a: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Neuronal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damage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continues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through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out GBM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Plasma B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cells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deplete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over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Therapeutic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strategies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may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focus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Targeting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Tregs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mitigate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immune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suppresion</a:t>
            </a: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Enhancing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NK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activity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to boost anti-tumor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activity</a:t>
            </a: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Inhibiting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tumour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vaculature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targetting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pericytes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Protecting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or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restoring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neurons</a:t>
            </a: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D53E78C-CE98-5F6A-9E75-44FDEA174D2C}"/>
              </a:ext>
            </a:extLst>
          </p:cNvPr>
          <p:cNvGrpSpPr/>
          <p:nvPr/>
        </p:nvGrpSpPr>
        <p:grpSpPr>
          <a:xfrm>
            <a:off x="0" y="1478474"/>
            <a:ext cx="7303826" cy="4595995"/>
            <a:chOff x="237839" y="1131002"/>
            <a:chExt cx="7303826" cy="4595995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51F3F24B-CA01-6894-D0BE-DDA1BC381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839" y="1131002"/>
              <a:ext cx="7303826" cy="4595995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B7DBECB-F1E2-A44F-4D63-59B1D13DCCF2}"/>
                </a:ext>
              </a:extLst>
            </p:cNvPr>
            <p:cNvSpPr txBox="1"/>
            <p:nvPr/>
          </p:nvSpPr>
          <p:spPr>
            <a:xfrm>
              <a:off x="436746" y="1458666"/>
              <a:ext cx="1748155" cy="12809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273198B-32B5-597C-B887-19BFDF7DF6E1}"/>
                </a:ext>
              </a:extLst>
            </p:cNvPr>
            <p:cNvSpPr txBox="1"/>
            <p:nvPr/>
          </p:nvSpPr>
          <p:spPr>
            <a:xfrm>
              <a:off x="2193954" y="4017993"/>
              <a:ext cx="1748155" cy="13197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BA97A48E-E6CF-6FE1-EC4C-3BCDCCC36CB7}"/>
                </a:ext>
              </a:extLst>
            </p:cNvPr>
            <p:cNvSpPr txBox="1"/>
            <p:nvPr/>
          </p:nvSpPr>
          <p:spPr>
            <a:xfrm>
              <a:off x="3994074" y="4044944"/>
              <a:ext cx="1748155" cy="12809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389E8564-011A-6C30-2685-1D13538E048F}"/>
                </a:ext>
              </a:extLst>
            </p:cNvPr>
            <p:cNvSpPr txBox="1"/>
            <p:nvPr/>
          </p:nvSpPr>
          <p:spPr>
            <a:xfrm>
              <a:off x="3992569" y="2739739"/>
              <a:ext cx="1748155" cy="12809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FBE53880-EB58-6C33-DA0F-83553B525A38}"/>
                </a:ext>
              </a:extLst>
            </p:cNvPr>
            <p:cNvSpPr txBox="1"/>
            <p:nvPr/>
          </p:nvSpPr>
          <p:spPr>
            <a:xfrm>
              <a:off x="2219184" y="1463572"/>
              <a:ext cx="1748155" cy="1280946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585174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7CE64517-1059-2D71-851C-C351D9F1DD05}"/>
              </a:ext>
            </a:extLst>
          </p:cNvPr>
          <p:cNvSpPr txBox="1"/>
          <p:nvPr/>
        </p:nvSpPr>
        <p:spPr>
          <a:xfrm>
            <a:off x="320040" y="162684"/>
            <a:ext cx="12573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Hypoxia-Driven cell signatures increase in </a:t>
            </a:r>
          </a:p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Relevance in GBM Grade IV</a:t>
            </a:r>
            <a:endParaRPr lang="de-DE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2E773BB-41A8-FC5D-6C54-52D4A17E588F}"/>
              </a:ext>
            </a:extLst>
          </p:cNvPr>
          <p:cNvSpPr txBox="1"/>
          <p:nvPr/>
        </p:nvSpPr>
        <p:spPr>
          <a:xfrm>
            <a:off x="7505323" y="1484529"/>
            <a:ext cx="44180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Targeting </a:t>
            </a:r>
            <a:r>
              <a:rPr lang="de-DE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hypoxia-associated</a:t>
            </a:r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macrophages</a:t>
            </a:r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(e.g.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TAM_BDM_hypoxia_MES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should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be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priority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de-DE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late</a:t>
            </a:r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-stage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Proliferating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or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anti-</a:t>
            </a:r>
            <a:r>
              <a:rPr lang="de-DE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inflamatory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TAMs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can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be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targetted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early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as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they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play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role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in immune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suppression</a:t>
            </a: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MHC-expressing TAMs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might be 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reprogrammed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or 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combined with checkpoint inhibitors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to restore antigen presentation and boost immune response.</a:t>
            </a: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19A6766-B7EA-13B3-7392-489F2812D71F}"/>
              </a:ext>
            </a:extLst>
          </p:cNvPr>
          <p:cNvGrpSpPr/>
          <p:nvPr/>
        </p:nvGrpSpPr>
        <p:grpSpPr>
          <a:xfrm>
            <a:off x="187104" y="1484529"/>
            <a:ext cx="7318219" cy="3331985"/>
            <a:chOff x="187104" y="1484529"/>
            <a:chExt cx="7318219" cy="3331985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F5282E9B-9171-7A44-3FD9-A797D5FF4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105" y="1484529"/>
              <a:ext cx="7318218" cy="3331985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D2DC03C-7AAE-C459-6142-FE929D4DE1A0}"/>
                </a:ext>
              </a:extLst>
            </p:cNvPr>
            <p:cNvSpPr txBox="1"/>
            <p:nvPr/>
          </p:nvSpPr>
          <p:spPr>
            <a:xfrm>
              <a:off x="187104" y="1674444"/>
              <a:ext cx="4613495" cy="9959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958C87D0-7DB3-C8AA-B8CE-78FA281CA168}"/>
              </a:ext>
            </a:extLst>
          </p:cNvPr>
          <p:cNvSpPr txBox="1"/>
          <p:nvPr/>
        </p:nvSpPr>
        <p:spPr>
          <a:xfrm>
            <a:off x="174474" y="2671428"/>
            <a:ext cx="1584658" cy="98908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0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B8F64-3D28-35C0-3E59-87840596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  <a:endParaRPr lang="de-DE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8845DF-6090-5535-794F-A9C55472D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Critical Pathways Driving GBM Progression</a:t>
            </a:r>
          </a:p>
          <a:p>
            <a:pPr lvl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EMT, angiogenesis, and immune modulation pathways play pivotal roles in late-stage glioblastoma.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Cell cycle dysregulation becomes dominant in advanced stages.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Tumor-Associated Macrophages (TAMs) Are Key Players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Hypoxia-associated TAMs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are highly active in late-stage GBM, presenting a priority therapeutic target.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Other TAM subtypes (proliferating, MHC-expressing) could be reprogrammed or targeted early for immune reactivation.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Cellular</a:t>
            </a:r>
            <a:r>
              <a:rPr lang="de-DE" sz="1600" b="1" dirty="0">
                <a:latin typeface="Verdana" panose="020B0604030504040204" pitchFamily="34" charset="0"/>
                <a:ea typeface="Verdana" panose="020B0604030504040204" pitchFamily="34" charset="0"/>
              </a:rPr>
              <a:t> Dynamics </a:t>
            </a:r>
            <a:r>
              <a:rPr lang="de-DE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Reflect</a:t>
            </a:r>
            <a:r>
              <a:rPr lang="de-DE" sz="1600" b="1" dirty="0">
                <a:latin typeface="Verdana" panose="020B0604030504040204" pitchFamily="34" charset="0"/>
                <a:ea typeface="Verdana" panose="020B0604030504040204" pitchFamily="34" charset="0"/>
              </a:rPr>
              <a:t> Tumor Aggression</a:t>
            </a:r>
          </a:p>
          <a:p>
            <a:pPr lvl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Loss of neurons and oligodendrocytes highlights the destructive nature of GBM.</a:t>
            </a:r>
          </a:p>
          <a:p>
            <a:pPr lvl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Increased regulatory T cells and dendritic cells contribute to immune suppression.</a:t>
            </a:r>
          </a:p>
          <a:p>
            <a:r>
              <a:rPr lang="de-DE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Therapeutic</a:t>
            </a:r>
            <a:r>
              <a:rPr lang="de-DE" sz="1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600" b="1" dirty="0" err="1">
                <a:latin typeface="Verdana" panose="020B0604030504040204" pitchFamily="34" charset="0"/>
                <a:ea typeface="Verdana" panose="020B0604030504040204" pitchFamily="34" charset="0"/>
              </a:rPr>
              <a:t>Implications</a:t>
            </a:r>
            <a:r>
              <a:rPr lang="de-DE" sz="16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Strategies should focus on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targeting TAMs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restoring immune activity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, and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protecting neural cells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de-DE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27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aying “thank you” is a great way to make your email more polite.">
            <a:extLst>
              <a:ext uri="{FF2B5EF4-FFF2-40B4-BE49-F238E27FC236}">
                <a16:creationId xmlns:a16="http://schemas.microsoft.com/office/drawing/2014/main" id="{46A8C694-4474-226A-7E19-0D06AD542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609" y="914400"/>
            <a:ext cx="70866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777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7AEF351-198E-F30D-2BB6-945916C6B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548" y="405042"/>
            <a:ext cx="6248677" cy="604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14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D45C402-6DF1-6B12-F82C-8274E1034E53}"/>
              </a:ext>
            </a:extLst>
          </p:cNvPr>
          <p:cNvSpPr txBox="1"/>
          <p:nvPr/>
        </p:nvSpPr>
        <p:spPr>
          <a:xfrm>
            <a:off x="2089087" y="153540"/>
            <a:ext cx="7009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Convolution Analysis Reveals Dynamic Interactions of Regulatory T Cells with Key Tumor Pathways in Glioblastoma</a:t>
            </a:r>
            <a:endParaRPr lang="de-DE" b="1" dirty="0"/>
          </a:p>
        </p:txBody>
      </p:sp>
      <p:sp>
        <p:nvSpPr>
          <p:cNvPr id="5" name="AutoShape 2" descr="Uploaded image">
            <a:extLst>
              <a:ext uri="{FF2B5EF4-FFF2-40B4-BE49-F238E27FC236}">
                <a16:creationId xmlns:a16="http://schemas.microsoft.com/office/drawing/2014/main" id="{DB64E5F7-F2D2-D215-69FD-685C0CE263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84210C9-E4B5-6BC5-5376-7D58BE2EB9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095"/>
          <a:stretch/>
        </p:blipFill>
        <p:spPr>
          <a:xfrm>
            <a:off x="295852" y="799871"/>
            <a:ext cx="2256430" cy="1757978"/>
          </a:xfrm>
          <a:prstGeom prst="rect">
            <a:avLst/>
          </a:prstGeom>
        </p:spPr>
      </p:pic>
      <p:sp>
        <p:nvSpPr>
          <p:cNvPr id="7" name="AutoShape 4" descr="Uploaded image">
            <a:extLst>
              <a:ext uri="{FF2B5EF4-FFF2-40B4-BE49-F238E27FC236}">
                <a16:creationId xmlns:a16="http://schemas.microsoft.com/office/drawing/2014/main" id="{4EF8D2D1-9FBB-6ADC-78B1-D029F7D578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C334B3B-EC4E-39B2-EF46-505DA59903D1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r="19095"/>
          <a:stretch/>
        </p:blipFill>
        <p:spPr>
          <a:xfrm>
            <a:off x="295850" y="2775000"/>
            <a:ext cx="2256431" cy="1612800"/>
          </a:xfrm>
          <a:prstGeom prst="rect">
            <a:avLst/>
          </a:prstGeom>
        </p:spPr>
      </p:pic>
      <p:sp>
        <p:nvSpPr>
          <p:cNvPr id="9" name="AutoShape 6" descr="Uploaded image">
            <a:extLst>
              <a:ext uri="{FF2B5EF4-FFF2-40B4-BE49-F238E27FC236}">
                <a16:creationId xmlns:a16="http://schemas.microsoft.com/office/drawing/2014/main" id="{B89370D7-B097-A24C-7260-9FBB7FAD59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6895DD9-AF80-B34A-77B2-1CA0CEA40420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rcRect r="19124"/>
          <a:stretch/>
        </p:blipFill>
        <p:spPr>
          <a:xfrm>
            <a:off x="118069" y="4723249"/>
            <a:ext cx="2256430" cy="1612800"/>
          </a:xfrm>
          <a:prstGeom prst="rect">
            <a:avLst/>
          </a:prstGeom>
        </p:spPr>
      </p:pic>
      <p:sp>
        <p:nvSpPr>
          <p:cNvPr id="11" name="AutoShape 8" descr="Uploaded image">
            <a:extLst>
              <a:ext uri="{FF2B5EF4-FFF2-40B4-BE49-F238E27FC236}">
                <a16:creationId xmlns:a16="http://schemas.microsoft.com/office/drawing/2014/main" id="{A8E02885-9661-B133-7DA4-BFB9768825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AutoShape 10" descr="Uploaded image">
            <a:extLst>
              <a:ext uri="{FF2B5EF4-FFF2-40B4-BE49-F238E27FC236}">
                <a16:creationId xmlns:a16="http://schemas.microsoft.com/office/drawing/2014/main" id="{51790488-E81A-0F64-9E34-98BA6A5B0B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96A1EB3-246D-CD55-79C6-5275C3FDB246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rcRect r="19124"/>
          <a:stretch/>
        </p:blipFill>
        <p:spPr>
          <a:xfrm>
            <a:off x="2589742" y="2883000"/>
            <a:ext cx="2256431" cy="1612800"/>
          </a:xfrm>
          <a:prstGeom prst="rect">
            <a:avLst/>
          </a:prstGeom>
        </p:spPr>
      </p:pic>
      <p:sp>
        <p:nvSpPr>
          <p:cNvPr id="15" name="AutoShape 12" descr="Uploaded image">
            <a:extLst>
              <a:ext uri="{FF2B5EF4-FFF2-40B4-BE49-F238E27FC236}">
                <a16:creationId xmlns:a16="http://schemas.microsoft.com/office/drawing/2014/main" id="{C90981AB-8130-88ED-D600-611C7E6D99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8E28FB5-F548-F54C-B061-F205BBCE1E31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rcRect r="19124"/>
          <a:stretch/>
        </p:blipFill>
        <p:spPr>
          <a:xfrm>
            <a:off x="2589743" y="4966129"/>
            <a:ext cx="2256430" cy="16128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A49F731-32AD-1003-BC11-DECDD0223BC1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463000" y="981035"/>
            <a:ext cx="2790000" cy="1612800"/>
          </a:xfrm>
          <a:prstGeom prst="rect">
            <a:avLst/>
          </a:prstGeom>
        </p:spPr>
      </p:pic>
      <p:sp>
        <p:nvSpPr>
          <p:cNvPr id="18" name="AutoShape 14" descr="Uploaded image">
            <a:extLst>
              <a:ext uri="{FF2B5EF4-FFF2-40B4-BE49-F238E27FC236}">
                <a16:creationId xmlns:a16="http://schemas.microsoft.com/office/drawing/2014/main" id="{189B3106-381D-A4AA-06D5-0D8FC2F6BA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191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B4EF05F-3C21-68A4-2282-8A24CF2537DE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rcRect r="19124"/>
          <a:stretch/>
        </p:blipFill>
        <p:spPr>
          <a:xfrm>
            <a:off x="5272584" y="2906561"/>
            <a:ext cx="2256431" cy="1612800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83A1C70-2F63-F299-A228-6D7A5632C4C3}"/>
              </a:ext>
            </a:extLst>
          </p:cNvPr>
          <p:cNvGrpSpPr/>
          <p:nvPr/>
        </p:nvGrpSpPr>
        <p:grpSpPr>
          <a:xfrm>
            <a:off x="2569881" y="799871"/>
            <a:ext cx="2790000" cy="1612800"/>
            <a:chOff x="2569881" y="799871"/>
            <a:chExt cx="2790000" cy="1612800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F374CE12-302E-7CEC-3C8C-F965384DCFD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69881" y="799871"/>
              <a:ext cx="2790000" cy="1612800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D0C5B1FD-F93D-7F82-17C1-03F7AA34592B}"/>
                </a:ext>
              </a:extLst>
            </p:cNvPr>
            <p:cNvSpPr txBox="1"/>
            <p:nvPr/>
          </p:nvSpPr>
          <p:spPr>
            <a:xfrm>
              <a:off x="4662985" y="1457011"/>
              <a:ext cx="609599" cy="38183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C18A47D0-6F2B-90BE-BA83-E9DD7B6346D1}"/>
              </a:ext>
            </a:extLst>
          </p:cNvPr>
          <p:cNvSpPr txBox="1"/>
          <p:nvPr/>
        </p:nvSpPr>
        <p:spPr>
          <a:xfrm>
            <a:off x="8270599" y="1298493"/>
            <a:ext cx="35261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Reg T </a:t>
            </a:r>
            <a:r>
              <a:rPr lang="de-DE" sz="1400" dirty="0" err="1"/>
              <a:t>cells</a:t>
            </a:r>
            <a:r>
              <a:rPr lang="de-DE" sz="1400" dirty="0"/>
              <a:t> promote </a:t>
            </a:r>
            <a:r>
              <a:rPr lang="de-DE" sz="1400" dirty="0" err="1"/>
              <a:t>tumour</a:t>
            </a:r>
            <a:r>
              <a:rPr lang="de-DE" sz="1400" dirty="0"/>
              <a:t> </a:t>
            </a:r>
            <a:r>
              <a:rPr lang="de-DE" sz="1400" dirty="0" err="1"/>
              <a:t>invasion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enhance</a:t>
            </a:r>
            <a:r>
              <a:rPr lang="de-DE" sz="1400" dirty="0"/>
              <a:t> </a:t>
            </a:r>
            <a:r>
              <a:rPr lang="de-DE" sz="1400" dirty="0" err="1"/>
              <a:t>vascular</a:t>
            </a:r>
            <a:r>
              <a:rPr lang="de-DE" sz="1400" dirty="0"/>
              <a:t> </a:t>
            </a:r>
            <a:r>
              <a:rPr lang="de-DE" sz="1400" dirty="0" err="1"/>
              <a:t>formation</a:t>
            </a:r>
            <a:endParaRPr lang="de-DE" sz="1400" dirty="0"/>
          </a:p>
          <a:p>
            <a:pPr lvl="1"/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limit</a:t>
            </a:r>
            <a:r>
              <a:rPr lang="de-DE" sz="1400" dirty="0"/>
              <a:t> </a:t>
            </a:r>
            <a:r>
              <a:rPr lang="de-DE" sz="1400" dirty="0" err="1"/>
              <a:t>tumor</a:t>
            </a:r>
            <a:r>
              <a:rPr lang="de-DE" sz="1400" dirty="0"/>
              <a:t> </a:t>
            </a:r>
            <a:r>
              <a:rPr lang="de-DE" sz="1400" dirty="0" err="1"/>
              <a:t>cell</a:t>
            </a:r>
            <a:r>
              <a:rPr lang="de-DE" sz="1400" dirty="0"/>
              <a:t> </a:t>
            </a:r>
            <a:r>
              <a:rPr lang="de-DE" sz="1400" dirty="0" err="1"/>
              <a:t>death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Support </a:t>
            </a:r>
            <a:r>
              <a:rPr lang="de-DE" sz="1400" dirty="0" err="1"/>
              <a:t>tumour</a:t>
            </a:r>
            <a:r>
              <a:rPr lang="de-DE" sz="1400" dirty="0"/>
              <a:t> </a:t>
            </a:r>
            <a:r>
              <a:rPr lang="de-DE" sz="1400" dirty="0" err="1"/>
              <a:t>proliferation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Interact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EMT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Help </a:t>
            </a:r>
            <a:r>
              <a:rPr lang="de-DE" sz="1400" dirty="0" err="1"/>
              <a:t>tumor</a:t>
            </a:r>
            <a:r>
              <a:rPr lang="de-DE" sz="1400" dirty="0"/>
              <a:t> </a:t>
            </a:r>
            <a:r>
              <a:rPr lang="de-DE" sz="1400" dirty="0" err="1"/>
              <a:t>thrive</a:t>
            </a:r>
            <a:r>
              <a:rPr lang="de-DE" sz="1400" dirty="0"/>
              <a:t> in </a:t>
            </a:r>
            <a:r>
              <a:rPr lang="de-DE" sz="1400" dirty="0" err="1"/>
              <a:t>hypoxia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Dampen</a:t>
            </a:r>
            <a:r>
              <a:rPr lang="de-DE" sz="1400" dirty="0"/>
              <a:t> immune </a:t>
            </a:r>
            <a:r>
              <a:rPr lang="de-DE" sz="1400" dirty="0" err="1"/>
              <a:t>activation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KRAS </a:t>
            </a:r>
            <a:r>
              <a:rPr lang="de-DE" sz="1400" dirty="0" err="1"/>
              <a:t>upregukated</a:t>
            </a:r>
            <a:r>
              <a:rPr lang="de-DE" sz="1400" dirty="0"/>
              <a:t> </a:t>
            </a:r>
            <a:r>
              <a:rPr lang="de-DE" sz="1400" dirty="0" err="1"/>
              <a:t>through</a:t>
            </a:r>
            <a:r>
              <a:rPr lang="de-DE" sz="1400" dirty="0"/>
              <a:t> </a:t>
            </a:r>
            <a:r>
              <a:rPr lang="de-DE" sz="1400" dirty="0" err="1"/>
              <a:t>Reg_T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Targeting </a:t>
            </a:r>
            <a:r>
              <a:rPr lang="de-DE" sz="1400" dirty="0" err="1"/>
              <a:t>Reg_T</a:t>
            </a:r>
            <a:r>
              <a:rPr lang="de-DE" sz="1400" dirty="0"/>
              <a:t> </a:t>
            </a:r>
            <a:r>
              <a:rPr lang="de-DE" sz="1400" dirty="0" err="1"/>
              <a:t>cells</a:t>
            </a:r>
            <a:r>
              <a:rPr lang="de-DE" sz="1400" dirty="0"/>
              <a:t> </a:t>
            </a:r>
            <a:r>
              <a:rPr lang="de-DE" sz="1400" dirty="0" err="1"/>
              <a:t>alongside</a:t>
            </a:r>
            <a:r>
              <a:rPr lang="de-DE" sz="1400" dirty="0"/>
              <a:t> </a:t>
            </a:r>
            <a:r>
              <a:rPr lang="de-DE" sz="1400" dirty="0" err="1"/>
              <a:t>specific</a:t>
            </a:r>
            <a:r>
              <a:rPr lang="de-DE" sz="1400" dirty="0"/>
              <a:t> </a:t>
            </a:r>
            <a:r>
              <a:rPr lang="de-DE" sz="1400" dirty="0" err="1"/>
              <a:t>pathways</a:t>
            </a:r>
            <a:r>
              <a:rPr lang="de-DE" sz="1400" dirty="0"/>
              <a:t> like KRAS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angiogenesis</a:t>
            </a:r>
            <a:r>
              <a:rPr lang="de-DE" sz="1400" dirty="0"/>
              <a:t> </a:t>
            </a:r>
            <a:r>
              <a:rPr lang="de-DE" sz="1400" dirty="0" err="1"/>
              <a:t>presents</a:t>
            </a:r>
            <a:r>
              <a:rPr lang="de-DE" sz="1400" dirty="0"/>
              <a:t> promising </a:t>
            </a:r>
            <a:r>
              <a:rPr lang="de-DE" sz="1400" dirty="0" err="1"/>
              <a:t>therapeutic</a:t>
            </a:r>
            <a:r>
              <a:rPr lang="de-DE" sz="1400" dirty="0"/>
              <a:t> </a:t>
            </a:r>
            <a:r>
              <a:rPr lang="de-DE" sz="1400" dirty="0" err="1"/>
              <a:t>avenues</a:t>
            </a:r>
            <a:r>
              <a:rPr lang="de-DE" sz="1400" dirty="0"/>
              <a:t>. </a:t>
            </a:r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id="{6061EBEB-99B3-7852-9A3B-9D8E1F0F1C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4343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73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D11AF-1868-D69D-7206-19DF0CDE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Pathway</a:t>
            </a:r>
            <a:r>
              <a:rPr lang="de-DE" sz="32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3200" b="1" dirty="0" err="1">
                <a:latin typeface="Verdana" panose="020B0604030504040204" pitchFamily="34" charset="0"/>
                <a:ea typeface="Verdana" panose="020B0604030504040204" pitchFamily="34" charset="0"/>
              </a:rPr>
              <a:t>dynamics</a:t>
            </a:r>
            <a:r>
              <a:rPr lang="de-DE" sz="3200" b="1" dirty="0"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de-DE" sz="3200" b="1" dirty="0" err="1">
                <a:latin typeface="Verdana" panose="020B0604030504040204" pitchFamily="34" charset="0"/>
                <a:ea typeface="Verdana" panose="020B0604030504040204" pitchFamily="34" charset="0"/>
              </a:rPr>
              <a:t>gliomablastoma</a:t>
            </a:r>
            <a:endParaRPr lang="de-DE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A2E837-AB9D-2C7B-5CD3-73367DBB1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8950" cy="4351338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Glioblastoma (GBM) </a:t>
            </a:r>
            <a:r>
              <a:rPr lang="de-DE" sz="2400" dirty="0" err="1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is</a:t>
            </a: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 an </a:t>
            </a:r>
            <a:r>
              <a:rPr lang="de-DE" sz="2400" dirty="0" err="1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agressive</a:t>
            </a: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 </a:t>
            </a:r>
            <a:r>
              <a:rPr lang="de-DE" sz="2400" dirty="0" err="1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brain</a:t>
            </a: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 </a:t>
            </a:r>
            <a:r>
              <a:rPr lang="de-DE" sz="2400" dirty="0" err="1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tumor</a:t>
            </a: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 </a:t>
            </a:r>
            <a:r>
              <a:rPr lang="de-DE" sz="2400" dirty="0" err="1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characterized</a:t>
            </a: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 </a:t>
            </a:r>
            <a:r>
              <a:rPr lang="de-DE" sz="2400" dirty="0" err="1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by</a:t>
            </a: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 </a:t>
            </a:r>
            <a:r>
              <a:rPr lang="de-DE" sz="2400" dirty="0" err="1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significant</a:t>
            </a: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 </a:t>
            </a:r>
            <a:r>
              <a:rPr lang="de-DE" sz="2400" dirty="0" err="1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molecular</a:t>
            </a: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 and </a:t>
            </a:r>
            <a:r>
              <a:rPr lang="de-DE" sz="2400" dirty="0" err="1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cellular</a:t>
            </a: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 </a:t>
            </a:r>
            <a:r>
              <a:rPr lang="de-DE" sz="2400" dirty="0" err="1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heterogeneity</a:t>
            </a: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.</a:t>
            </a:r>
          </a:p>
          <a:p>
            <a:endParaRPr lang="de-DE" sz="2400" dirty="0">
              <a:latin typeface="Verdana" panose="020B0604030504040204" pitchFamily="34" charset="0"/>
              <a:ea typeface="Verdana" panose="020B0604030504040204" pitchFamily="34" charset="0"/>
              <a:cs typeface="Vrinda" panose="020B0502040204020203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Tracking the evolution of key pathways and cell populations during tumor progression is essential for identifying therapeutic targets and optimal treatment windows</a:t>
            </a: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.</a:t>
            </a:r>
          </a:p>
          <a:p>
            <a:endParaRPr lang="de-DE" sz="2400" dirty="0">
              <a:latin typeface="Verdana" panose="020B0604030504040204" pitchFamily="34" charset="0"/>
              <a:ea typeface="Verdana" panose="020B0604030504040204" pitchFamily="34" charset="0"/>
              <a:cs typeface="Vrinda" panose="020B0502040204020203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rinda" panose="020B0502040204020203" pitchFamily="34" charset="0"/>
              </a:rPr>
              <a:t>By analyzing bulk tissue data, we can infer dynamic changes in pathway activity and cell-type composition over time, modeled through pseudotime analysis.</a:t>
            </a:r>
            <a:endParaRPr lang="de-DE" sz="2400" dirty="0">
              <a:latin typeface="Verdana" panose="020B0604030504040204" pitchFamily="34" charset="0"/>
              <a:ea typeface="Verdana" panose="020B060403050404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23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61EF-7554-2D1E-571C-0A13CF38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>
                <a:latin typeface="Verdana" panose="020B0604030504040204" pitchFamily="34" charset="0"/>
                <a:ea typeface="Verdana" panose="020B0604030504040204" pitchFamily="34" charset="0"/>
              </a:rPr>
              <a:t>Data Source, Design and </a:t>
            </a:r>
            <a:r>
              <a:rPr lang="de-DE" sz="3200" b="1" dirty="0" err="1">
                <a:latin typeface="Verdana" panose="020B0604030504040204" pitchFamily="34" charset="0"/>
                <a:ea typeface="Verdana" panose="020B0604030504040204" pitchFamily="34" charset="0"/>
              </a:rPr>
              <a:t>Normalization</a:t>
            </a:r>
            <a:endParaRPr lang="de-DE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9FC3C-0D49-C800-8E1B-883CEF44E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dataset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GSE4290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was obtained from the Gene Expression Omnibus (GEO). It includes: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</a:rPr>
              <a:t>77 </a:t>
            </a:r>
            <a:r>
              <a:rPr lang="de-DE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stage</a:t>
            </a:r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</a:rPr>
              <a:t> IV GBM </a:t>
            </a:r>
            <a:r>
              <a:rPr lang="de-DE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samples</a:t>
            </a:r>
            <a:endParaRPr lang="de-DE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de-DE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</a:rPr>
              <a:t>23 non-tumor </a:t>
            </a:r>
            <a:r>
              <a:rPr lang="de-DE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brain</a:t>
            </a:r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samples</a:t>
            </a:r>
            <a:endParaRPr lang="de-DE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de-DE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</a:rPr>
              <a:t>Samples </a:t>
            </a:r>
            <a:r>
              <a:rPr lang="de-DE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were</a:t>
            </a:r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profiled</a:t>
            </a:r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using</a:t>
            </a:r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Affymetrix</a:t>
            </a:r>
            <a:r>
              <a:rPr lang="de-DE" sz="2000" b="1" dirty="0">
                <a:latin typeface="Verdana" panose="020B0604030504040204" pitchFamily="34" charset="0"/>
                <a:ea typeface="Verdana" panose="020B0604030504040204" pitchFamily="34" charset="0"/>
              </a:rPr>
              <a:t> HG-U133A </a:t>
            </a:r>
            <a:r>
              <a:rPr lang="de-DE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platform</a:t>
            </a:r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</a:rPr>
              <a:t>.  </a:t>
            </a:r>
          </a:p>
          <a:p>
            <a:pPr marL="0" indent="0">
              <a:buNone/>
            </a:pPr>
            <a:endParaRPr lang="de-DE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Robust multiarray analysis (RMA) normalization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was applied to adjust for background noise and minimize technical variability across samples.</a:t>
            </a:r>
            <a:endParaRPr lang="de-DE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56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9A9BA-A51F-96CD-D6C6-4151F362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Pathway</a:t>
            </a:r>
            <a:r>
              <a:rPr lang="de-DE" sz="32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3200" b="1" dirty="0" err="1">
                <a:latin typeface="Verdana" panose="020B0604030504040204" pitchFamily="34" charset="0"/>
                <a:ea typeface="Verdana" panose="020B0604030504040204" pitchFamily="34" charset="0"/>
              </a:rPr>
              <a:t>scoring</a:t>
            </a:r>
            <a:r>
              <a:rPr lang="de-DE" sz="3200" b="1" dirty="0">
                <a:latin typeface="Verdana" panose="020B0604030504040204" pitchFamily="34" charset="0"/>
                <a:ea typeface="Verdana" panose="020B0604030504040204" pitchFamily="34" charset="0"/>
              </a:rPr>
              <a:t>: Single Sample Gene Set Enrichment Analysis (ssGSEA)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9E94559-4713-92A4-D075-1B510BF8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97" y="1943922"/>
            <a:ext cx="5334053" cy="35975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2EEDA55-8012-3676-AAD8-790BB81E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025" y="1780056"/>
            <a:ext cx="5334054" cy="471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9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377CA-F688-BC4D-3FE1-E5E60B70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Pathway-Level Analysis Enhances Condition Separation</a:t>
            </a:r>
            <a:b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de-DE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E87DFA2-8BEE-8CEF-00DF-58B85D5CC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663" y="3109879"/>
            <a:ext cx="3337234" cy="24278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0A14EB1-8547-6A12-4E9A-4F90221E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435"/>
          <a:stretch/>
        </p:blipFill>
        <p:spPr>
          <a:xfrm>
            <a:off x="2176592" y="3109879"/>
            <a:ext cx="2413558" cy="242783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5794EFF-1C87-1F07-AB5A-11C98C57E5B8}"/>
              </a:ext>
            </a:extLst>
          </p:cNvPr>
          <p:cNvSpPr txBox="1"/>
          <p:nvPr/>
        </p:nvSpPr>
        <p:spPr>
          <a:xfrm>
            <a:off x="838200" y="1640322"/>
            <a:ext cx="103357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gene-level analysis (left) captures 21% of the variance on PC1, showing some overlap between glioblastoma and non-tumor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pathway-level analysis (right) explains 70.6% of the variance, resulting in much clearer separation of the two conditions.</a:t>
            </a:r>
            <a:endParaRPr lang="de-DE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621238-981B-F6AE-0246-00D097BA9A07}"/>
              </a:ext>
            </a:extLst>
          </p:cNvPr>
          <p:cNvSpPr txBox="1"/>
          <p:nvPr/>
        </p:nvSpPr>
        <p:spPr>
          <a:xfrm>
            <a:off x="838200" y="5756255"/>
            <a:ext cx="10335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Pathway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-level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offers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a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more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robust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clustering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of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glioblastoma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and non-tumor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samples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highlighting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its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utility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distinguishing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conditions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molecular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complexity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20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B6547-2BEA-C09E-17F2-739824CD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Pathway Contributions to Tumor vs. Non-Tumor States: PCA Loading Score Analysis</a:t>
            </a:r>
            <a:endParaRPr lang="de-DE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B1CFEE-AF61-8793-9F4C-21B781DE253C}"/>
              </a:ext>
            </a:extLst>
          </p:cNvPr>
          <p:cNvSpPr txBox="1"/>
          <p:nvPr/>
        </p:nvSpPr>
        <p:spPr>
          <a:xfrm>
            <a:off x="3929500" y="4337736"/>
            <a:ext cx="77931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EMT, IFNA, and angiogenesis signaling pathways are more strongly associated with stage IV glioblastoma.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These pathways contribute to: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Tumor evasion (via EMT)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Immune system modulation (via IFNA)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Tumor vascularization (via angiogenesis)</a:t>
            </a: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High-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loading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pathways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on PC1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present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critical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therapeutic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targets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05A4F8E-2E2E-CB19-98ED-831C00F2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15" y="1808723"/>
            <a:ext cx="3314057" cy="2410978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56FECB1-32AB-CEBC-D029-C08945F23B3D}"/>
              </a:ext>
            </a:extLst>
          </p:cNvPr>
          <p:cNvGrpSpPr/>
          <p:nvPr/>
        </p:nvGrpSpPr>
        <p:grpSpPr>
          <a:xfrm>
            <a:off x="5522976" y="1766922"/>
            <a:ext cx="4064214" cy="2494580"/>
            <a:chOff x="5522976" y="1611972"/>
            <a:chExt cx="4064214" cy="249458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091A90F8-F195-893B-E207-58A6C669B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5341" y="1611972"/>
              <a:ext cx="3981849" cy="2494580"/>
            </a:xfrm>
            <a:prstGeom prst="rect">
              <a:avLst/>
            </a:prstGeom>
          </p:spPr>
        </p:pic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EF0D6CD6-DED2-F8A2-5914-6467585210E8}"/>
                </a:ext>
              </a:extLst>
            </p:cNvPr>
            <p:cNvSpPr txBox="1"/>
            <p:nvPr/>
          </p:nvSpPr>
          <p:spPr>
            <a:xfrm>
              <a:off x="5522976" y="1865376"/>
              <a:ext cx="2020824" cy="4206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26601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849B9-98B9-0E33-7842-75A5A8B3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Pathway Activation Differences in Glioblastoma vs Non-Tumor Samples</a:t>
            </a:r>
            <a:endParaRPr lang="de-DE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757DAA3F-041A-BAF3-DE2B-A65AD8BFDB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1DDF19A1-D746-A2DE-51E3-7CEFD9FB96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9ED8060-021D-B851-E03E-31952814DD71}"/>
              </a:ext>
            </a:extLst>
          </p:cNvPr>
          <p:cNvGrpSpPr/>
          <p:nvPr/>
        </p:nvGrpSpPr>
        <p:grpSpPr>
          <a:xfrm>
            <a:off x="91439" y="1735786"/>
            <a:ext cx="7483151" cy="3545421"/>
            <a:chOff x="91439" y="1735786"/>
            <a:chExt cx="7483151" cy="3545421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3F6DFBC-5699-4256-41FA-F5DD4D514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9755"/>
            <a:stretch/>
          </p:blipFill>
          <p:spPr>
            <a:xfrm>
              <a:off x="91439" y="1735786"/>
              <a:ext cx="7483151" cy="3545421"/>
            </a:xfrm>
            <a:prstGeom prst="rect">
              <a:avLst/>
            </a:prstGeom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06D79433-9546-7600-A122-6B99A4CF372D}"/>
                </a:ext>
              </a:extLst>
            </p:cNvPr>
            <p:cNvSpPr txBox="1"/>
            <p:nvPr/>
          </p:nvSpPr>
          <p:spPr>
            <a:xfrm>
              <a:off x="4873752" y="2167697"/>
              <a:ext cx="1374648" cy="276754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9D920A91-3BFD-AD71-8AD8-5BDE4D28D15A}"/>
              </a:ext>
            </a:extLst>
          </p:cNvPr>
          <p:cNvSpPr txBox="1"/>
          <p:nvPr/>
        </p:nvSpPr>
        <p:spPr>
          <a:xfrm>
            <a:off x="7191550" y="2444451"/>
            <a:ext cx="480537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Non-tumor exhibit higher activity of heme metabolism and hedgehog signaling.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In contrast, GBM samples show increased G2M checkpoint, E2F targets, MYC signaling, hypoxia, angiogenesis, and EMT activity.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We can observe distinct patterns of pathway activity in tumor vs non-tumor samples.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How do these pathways evolve between non-tumor and tumor samples?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86400D-B213-0BEE-34A5-630A656B6AF5}"/>
              </a:ext>
            </a:extLst>
          </p:cNvPr>
          <p:cNvSpPr txBox="1"/>
          <p:nvPr/>
        </p:nvSpPr>
        <p:spPr>
          <a:xfrm>
            <a:off x="4873752" y="2492992"/>
            <a:ext cx="1374648" cy="4161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716AEE1-65C8-75AB-EEC1-38CC8E8DDB0F}"/>
              </a:ext>
            </a:extLst>
          </p:cNvPr>
          <p:cNvSpPr txBox="1"/>
          <p:nvPr/>
        </p:nvSpPr>
        <p:spPr>
          <a:xfrm>
            <a:off x="4881436" y="4401530"/>
            <a:ext cx="1871345" cy="2607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882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82927F29-30F8-4E9E-B839-4CF7963B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896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Pseudotime Calculation to Model Tumor Progression Using </a:t>
            </a:r>
            <a:r>
              <a:rPr lang="en-US" sz="3200" b="1" dirty="0" err="1">
                <a:latin typeface="Verdana" panose="020B0604030504040204" pitchFamily="34" charset="0"/>
                <a:ea typeface="Verdana" panose="020B0604030504040204" pitchFamily="34" charset="0"/>
              </a:rPr>
              <a:t>Mahalanobis</a:t>
            </a: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 Distance</a:t>
            </a:r>
            <a:endParaRPr lang="de-DE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EB7C361-0880-D7CB-CBC8-9E057068877F}"/>
              </a:ext>
            </a:extLst>
          </p:cNvPr>
          <p:cNvSpPr txBox="1"/>
          <p:nvPr/>
        </p:nvSpPr>
        <p:spPr>
          <a:xfrm>
            <a:off x="1024128" y="1690688"/>
            <a:ext cx="93634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Pseudotime models the transition from non-tumor to tumor samples, allowing us to estimate tumor progression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Mahalanobis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distance accounts for the correlations between pathways, providing a robust measure of progression in high-dimensional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Calculate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Mahalanobis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distance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non-tumor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centroids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Use distance to infer pseudotime trajectory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Order samples based on pseudotime for further analysis.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8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6F734C6D-ECF9-94D9-0536-17AB69C1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566" y="36549"/>
            <a:ext cx="10817609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Pathway Dynamics Along Pseudotime Towards Grade 4 Glioblastoma</a:t>
            </a:r>
            <a:endParaRPr lang="de-D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043E481-EA06-6509-EB1B-8CDE6F46A85F}"/>
              </a:ext>
            </a:extLst>
          </p:cNvPr>
          <p:cNvSpPr txBox="1"/>
          <p:nvPr/>
        </p:nvSpPr>
        <p:spPr>
          <a:xfrm>
            <a:off x="0" y="4115506"/>
            <a:ext cx="57162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Pseudotime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derived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Mahalanobius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distance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healthy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root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samples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using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covariance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matrix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Non-tumor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group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exhibits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a bimodal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distribution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peaks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early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below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log pseudotime 5,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indicating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diverse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pathway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states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glioblastoma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group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peaks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later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around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log pseudotime 7.5),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reflecting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progressive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divergence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non-tumor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state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towards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malignancy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overlap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between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two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groups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suggests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a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transition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zone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where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non-tumor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cells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evolve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into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tumor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cells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99D8D87-7CEB-955E-E532-883377018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3" y="1690688"/>
            <a:ext cx="3507431" cy="222845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772690D-B572-D253-4605-4FB1963455AD}"/>
              </a:ext>
            </a:extLst>
          </p:cNvPr>
          <p:cNvSpPr txBox="1"/>
          <p:nvPr/>
        </p:nvSpPr>
        <p:spPr>
          <a:xfrm>
            <a:off x="5697402" y="4071963"/>
            <a:ext cx="584232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At later stages, glioblastoma progression is driven by 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cell cycle dysregulation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(G2M checkpoint, E2F) and angiogenesis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EMT, apoptosis, hypoxia, and KRAS signaling initially show high activity but gradually decline, potentially reflecting shifts toward other pathways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IFNG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initially increases as part of the immune response but decreases later, while 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IFNA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shows stable or increasing levels.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Key therapeutic targets at late-stage GBM include 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cell cycle dysregulation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IFNA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signaling.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BAEF42-3621-9757-00E9-1130B190A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382" y="1030625"/>
            <a:ext cx="5325306" cy="288852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9F68487-D947-FB38-9478-638EBC32C2B5}"/>
              </a:ext>
            </a:extLst>
          </p:cNvPr>
          <p:cNvSpPr txBox="1"/>
          <p:nvPr/>
        </p:nvSpPr>
        <p:spPr>
          <a:xfrm>
            <a:off x="5770555" y="1972530"/>
            <a:ext cx="1296553" cy="9284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0A2925E-A016-9D08-D49D-7322FD4DCED9}"/>
              </a:ext>
            </a:extLst>
          </p:cNvPr>
          <p:cNvSpPr txBox="1"/>
          <p:nvPr/>
        </p:nvSpPr>
        <p:spPr>
          <a:xfrm>
            <a:off x="8226468" y="1071422"/>
            <a:ext cx="1127954" cy="9284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0EE9C14-9F0F-C86F-7B05-23C5B27FC2AB}"/>
              </a:ext>
            </a:extLst>
          </p:cNvPr>
          <p:cNvSpPr txBox="1"/>
          <p:nvPr/>
        </p:nvSpPr>
        <p:spPr>
          <a:xfrm>
            <a:off x="9394948" y="1063660"/>
            <a:ext cx="1162132" cy="956537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ED40B7-FDAC-527D-5475-3FE6203A8C41}"/>
              </a:ext>
            </a:extLst>
          </p:cNvPr>
          <p:cNvSpPr txBox="1"/>
          <p:nvPr/>
        </p:nvSpPr>
        <p:spPr>
          <a:xfrm>
            <a:off x="7082425" y="1148439"/>
            <a:ext cx="1116786" cy="857367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A63778A-1536-321E-7CA8-877E7958F9E8}"/>
              </a:ext>
            </a:extLst>
          </p:cNvPr>
          <p:cNvSpPr txBox="1"/>
          <p:nvPr/>
        </p:nvSpPr>
        <p:spPr>
          <a:xfrm>
            <a:off x="7067106" y="2015910"/>
            <a:ext cx="2287315" cy="865941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14EF568-A3F6-60CC-DD18-766562907EAA}"/>
              </a:ext>
            </a:extLst>
          </p:cNvPr>
          <p:cNvSpPr txBox="1"/>
          <p:nvPr/>
        </p:nvSpPr>
        <p:spPr>
          <a:xfrm>
            <a:off x="8203649" y="2900935"/>
            <a:ext cx="1172726" cy="857367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96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1213</Words>
  <Application>Microsoft Office PowerPoint</Application>
  <PresentationFormat>Breitbild</PresentationFormat>
  <Paragraphs>166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Verdana</vt:lpstr>
      <vt:lpstr>Office</vt:lpstr>
      <vt:lpstr>Pathway-Centric Analysis of Glioblastoma: Integrating Molecular Signatures with Cell Type Deconvolution and Pseudotime</vt:lpstr>
      <vt:lpstr>Pathway dynamics in gliomablastoma</vt:lpstr>
      <vt:lpstr>Data Source, Design and Normalization</vt:lpstr>
      <vt:lpstr>Pathway scoring: Single Sample Gene Set Enrichment Analysis (ssGSEA)</vt:lpstr>
      <vt:lpstr> Pathway-Level Analysis Enhances Condition Separation </vt:lpstr>
      <vt:lpstr>Pathway Contributions to Tumor vs. Non-Tumor States: PCA Loading Score Analysis</vt:lpstr>
      <vt:lpstr>Pathway Activation Differences in Glioblastoma vs Non-Tumor Samples</vt:lpstr>
      <vt:lpstr>Pseudotime Calculation to Model Tumor Progression Using Mahalanobis Distance</vt:lpstr>
      <vt:lpstr>Pathway Dynamics Along Pseudotime Towards Grade 4 Glioblastoma</vt:lpstr>
      <vt:lpstr>Marker-Based Decomposition of Bulk Tissue Data: Adaptation of BISQUERNA Workflow</vt:lpstr>
      <vt:lpstr>PowerPoint-Präsentation</vt:lpstr>
      <vt:lpstr>PowerPoint-Präsentation</vt:lpstr>
      <vt:lpstr>PowerPoint-Präsentation</vt:lpstr>
      <vt:lpstr>PowerPoint-Präsentation</vt:lpstr>
      <vt:lpstr>Conclusion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Anchang Charles Gwellem</dc:creator>
  <cp:lastModifiedBy>Anchang Charles Gwellem</cp:lastModifiedBy>
  <cp:revision>31</cp:revision>
  <dcterms:created xsi:type="dcterms:W3CDTF">2024-10-16T21:53:56Z</dcterms:created>
  <dcterms:modified xsi:type="dcterms:W3CDTF">2024-10-22T07:28:03Z</dcterms:modified>
</cp:coreProperties>
</file>