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2" r:id="rId6"/>
    <p:sldId id="259" r:id="rId7"/>
    <p:sldId id="260" r:id="rId8"/>
    <p:sldId id="261" r:id="rId9"/>
    <p:sldId id="262" r:id="rId10"/>
    <p:sldId id="271" r:id="rId11"/>
    <p:sldId id="266" r:id="rId12"/>
    <p:sldId id="263" r:id="rId13"/>
    <p:sldId id="264" r:id="rId14"/>
    <p:sldId id="265" r:id="rId15"/>
    <p:sldId id="267" r:id="rId16"/>
    <p:sldId id="270" r:id="rId17"/>
    <p:sldId id="273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89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C80256-911D-410D-9BDF-3A08FC738DAA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12A22F-9218-42F2-9414-3E048A1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9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C80256-911D-410D-9BDF-3A08FC738DAA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12A22F-9218-42F2-9414-3E048A1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1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C80256-911D-410D-9BDF-3A08FC738DAA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12A22F-9218-42F2-9414-3E048A1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2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C80256-911D-410D-9BDF-3A08FC738DAA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12A22F-9218-42F2-9414-3E048A1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6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atial Sciences Institute wordmark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1" y="6462798"/>
            <a:ext cx="1841498" cy="300096"/>
          </a:xfrm>
          <a:prstGeom prst="rect">
            <a:avLst/>
          </a:prstGeom>
        </p:spPr>
      </p:pic>
      <p:pic>
        <p:nvPicPr>
          <p:cNvPr id="3" name="Picture 2" descr="USC-Dornsife-Cardinal-Black-on-White-RGB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2" y="5948775"/>
            <a:ext cx="2470149" cy="815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1027" y="238129"/>
            <a:ext cx="748239" cy="74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1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httplib.html" TargetMode="External"/><Relationship Id="rId2" Type="http://schemas.openxmlformats.org/officeDocument/2006/relationships/hyperlink" Target="http://www.wunderground.com/weather/api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nordpil.com/resources/world-database-of-large-cities/" TargetMode="External"/><Relationship Id="rId4" Type="http://schemas.openxmlformats.org/officeDocument/2006/relationships/hyperlink" Target="https://docs.python.org/2/library/json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SSCI 586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Weather Underground Data Integration</a:t>
            </a:r>
          </a:p>
          <a:p>
            <a:r>
              <a:rPr lang="en-US" dirty="0" smtClean="0"/>
              <a:t>Charles Hall</a:t>
            </a:r>
          </a:p>
          <a:p>
            <a:r>
              <a:rPr lang="en-US" dirty="0" smtClean="0"/>
              <a:t>Fall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attribute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72" y="1136972"/>
            <a:ext cx="5772150" cy="2857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950" y="2776863"/>
            <a:ext cx="57721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add-in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912" y="1690689"/>
            <a:ext cx="10515600" cy="4351338"/>
          </a:xfrm>
        </p:spPr>
        <p:txBody>
          <a:bodyPr/>
          <a:lstStyle/>
          <a:p>
            <a:r>
              <a:rPr lang="en-US" sz="2000" dirty="0" smtClean="0"/>
              <a:t>Is a simple function call to my script in a toolbox</a:t>
            </a:r>
          </a:p>
          <a:p>
            <a:endParaRPr lang="en-US" sz="2000" dirty="0"/>
          </a:p>
          <a:p>
            <a:r>
              <a:rPr lang="en-US" sz="2000" dirty="0" smtClean="0"/>
              <a:t>This makes the add-in code very simple</a:t>
            </a:r>
          </a:p>
          <a:p>
            <a:r>
              <a:rPr lang="en-US" sz="2000" dirty="0" smtClean="0"/>
              <a:t>This also makes the entire system more complicated</a:t>
            </a:r>
          </a:p>
          <a:p>
            <a:pPr lvl="1"/>
            <a:r>
              <a:rPr lang="en-US" sz="2000" dirty="0" smtClean="0"/>
              <a:t>The add-in and toolbox must be present in order for the system to work</a:t>
            </a:r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82609" y="2143084"/>
            <a:ext cx="374012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 dirty="0" err="1">
                <a:solidFill>
                  <a:srgbClr val="222222"/>
                </a:solidFill>
                <a:cs typeface="Arial" panose="020B0604020202020204" pitchFamily="34" charset="0"/>
              </a:rPr>
              <a:t>pythonaddins.GPToolDialog</a:t>
            </a:r>
            <a:r>
              <a:rPr lang="en-US" altLang="en-US" sz="900" dirty="0">
                <a:solidFill>
                  <a:srgbClr val="222222"/>
                </a:solidFill>
                <a:cs typeface="Arial" panose="020B0604020202020204" pitchFamily="34" charset="0"/>
              </a:rPr>
              <a:t>(</a:t>
            </a:r>
            <a:r>
              <a:rPr lang="en-US" altLang="en-US" sz="900" dirty="0" err="1">
                <a:solidFill>
                  <a:srgbClr val="222222"/>
                </a:solidFill>
                <a:cs typeface="Arial" panose="020B0604020202020204" pitchFamily="34" charset="0"/>
              </a:rPr>
              <a:t>r'G</a:t>
            </a:r>
            <a:r>
              <a:rPr lang="en-US" altLang="en-US" sz="900" dirty="0">
                <a:solidFill>
                  <a:srgbClr val="222222"/>
                </a:solidFill>
                <a:cs typeface="Arial" panose="020B0604020202020204" pitchFamily="34" charset="0"/>
              </a:rPr>
              <a:t>:\586\final\</a:t>
            </a:r>
            <a:r>
              <a:rPr lang="en-US" altLang="en-US" sz="900" dirty="0" err="1">
                <a:solidFill>
                  <a:srgbClr val="222222"/>
                </a:solidFill>
                <a:cs typeface="Arial" panose="020B0604020202020204" pitchFamily="34" charset="0"/>
              </a:rPr>
              <a:t>Final.tbx</a:t>
            </a:r>
            <a:r>
              <a:rPr lang="en-US" altLang="en-US" sz="900" dirty="0">
                <a:solidFill>
                  <a:srgbClr val="222222"/>
                </a:solidFill>
                <a:cs typeface="Arial" panose="020B0604020202020204" pitchFamily="34" charset="0"/>
              </a:rPr>
              <a:t>', '</a:t>
            </a:r>
            <a:r>
              <a:rPr lang="en-US" altLang="en-US" sz="900" dirty="0" err="1">
                <a:solidFill>
                  <a:srgbClr val="222222"/>
                </a:solidFill>
                <a:cs typeface="Arial" panose="020B0604020202020204" pitchFamily="34" charset="0"/>
              </a:rPr>
              <a:t>Wunderground</a:t>
            </a:r>
            <a:r>
              <a:rPr lang="en-US" altLang="en-US" sz="900" dirty="0">
                <a:solidFill>
                  <a:srgbClr val="222222"/>
                </a:solidFill>
                <a:cs typeface="Arial" panose="020B0604020202020204" pitchFamily="34" charset="0"/>
              </a:rPr>
              <a:t>')</a:t>
            </a:r>
            <a:r>
              <a:rPr lang="en-US" altLang="en-US" sz="800" dirty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97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low number of calls available via the free API key at weather underground. I worked around this by using Bulgaria as my country, there is only 1 city in the feature class.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Your </a:t>
            </a:r>
            <a:r>
              <a:rPr lang="en-US" sz="2000" dirty="0" err="1">
                <a:solidFill>
                  <a:srgbClr val="FF0000"/>
                </a:solidFill>
              </a:rPr>
              <a:t>wunderground</a:t>
            </a:r>
            <a:r>
              <a:rPr lang="en-US" sz="2000" dirty="0">
                <a:solidFill>
                  <a:srgbClr val="FF0000"/>
                </a:solidFill>
              </a:rPr>
              <a:t> API key (613393ec1cc60128) exceeded its allotted usage today by making 85 calls within a minute but the limit is 10.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We used one of your raindrops instead of disabling the key for the remainder of the day. You now have 8 remaining raindrops.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We check usage for 24-hour periods based on U.S. Eastern Time.</a:t>
            </a:r>
          </a:p>
        </p:txBody>
      </p:sp>
    </p:spTree>
    <p:extLst>
      <p:ext uri="{BB962C8B-B14F-4D97-AF65-F5344CB8AC3E}">
        <p14:creationId xmlns:p14="http://schemas.microsoft.com/office/powerpoint/2010/main" val="2919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Parsing and using XML data, things were easier once I switched to JSON.</a:t>
            </a:r>
          </a:p>
          <a:p>
            <a:pPr lvl="1"/>
            <a:r>
              <a:rPr lang="en-US" sz="2000" dirty="0"/>
              <a:t>Built in JSON parser made accessing the data much easier</a:t>
            </a:r>
          </a:p>
          <a:p>
            <a:pPr lvl="1"/>
            <a:r>
              <a:rPr lang="en-US" sz="2000" dirty="0"/>
              <a:t>I discovered a pretty print library that I intend to investigate</a:t>
            </a:r>
          </a:p>
          <a:p>
            <a:r>
              <a:rPr lang="en-US" sz="2000" dirty="0"/>
              <a:t>Checking for the existence of the fields was harder than I expected.</a:t>
            </a:r>
          </a:p>
          <a:p>
            <a:pPr lvl="1"/>
            <a:r>
              <a:rPr lang="en-US" sz="2000" dirty="0"/>
              <a:t>The code in the book did not work. </a:t>
            </a:r>
            <a:r>
              <a:rPr lang="en-US" sz="2000" dirty="0" err="1"/>
              <a:t>fields.Next</a:t>
            </a:r>
            <a:r>
              <a:rPr lang="en-US" sz="2000" dirty="0"/>
              <a:t>() produced an error</a:t>
            </a:r>
          </a:p>
          <a:p>
            <a:r>
              <a:rPr lang="en-US" sz="2000" dirty="0"/>
              <a:t>Determining the proper format for the where clause in the update cursor.</a:t>
            </a:r>
          </a:p>
          <a:p>
            <a:pPr lvl="1"/>
            <a:r>
              <a:rPr lang="en-US" sz="2000" dirty="0"/>
              <a:t>Again several different examples that were inconsistent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094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426" y="1113244"/>
            <a:ext cx="7886700" cy="4351338"/>
          </a:xfrm>
        </p:spPr>
        <p:txBody>
          <a:bodyPr/>
          <a:lstStyle/>
          <a:p>
            <a:r>
              <a:rPr lang="en-US" sz="2000" dirty="0"/>
              <a:t>Creating the add-in</a:t>
            </a:r>
          </a:p>
          <a:p>
            <a:pPr lvl="1"/>
            <a:r>
              <a:rPr lang="en-US" sz="2000" dirty="0"/>
              <a:t>I initially thought that I should put all of my code in the click function of the add-in</a:t>
            </a:r>
          </a:p>
          <a:p>
            <a:pPr lvl="2"/>
            <a:r>
              <a:rPr lang="en-US" sz="2000" dirty="0"/>
              <a:t>I did not know how to request and receive parameters from the add-in</a:t>
            </a:r>
          </a:p>
          <a:p>
            <a:pPr lvl="2"/>
            <a:r>
              <a:rPr lang="en-US" sz="2000" dirty="0"/>
              <a:t>The dialog boxes in the documentation were for yes/no or ok/cancel type dialogs</a:t>
            </a:r>
          </a:p>
          <a:p>
            <a:pPr lvl="1"/>
            <a:r>
              <a:rPr lang="en-US" sz="2000" dirty="0"/>
              <a:t>I never figured out how to create a combo box based on the values in a column in a given attribute table.</a:t>
            </a:r>
          </a:p>
          <a:p>
            <a:pPr lvl="1"/>
            <a:r>
              <a:rPr lang="en-US" sz="2000" dirty="0"/>
              <a:t>Interactive selection via mouse clicks on the map were something that I wanted and was not able to accomplish</a:t>
            </a:r>
          </a:p>
          <a:p>
            <a:pPr lvl="1"/>
            <a:r>
              <a:rPr lang="en-US" sz="2000" dirty="0"/>
              <a:t>The data. City names and spellings can vary, and this made the results unpredictable at times.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39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flaws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add-in requires both city and country columns in the attribute table of the input feature class</a:t>
            </a:r>
          </a:p>
          <a:p>
            <a:r>
              <a:rPr lang="en-US" sz="2800" dirty="0" smtClean="0"/>
              <a:t>It is difficult to determine whether data was not returned because of name mismatches, or a real absence of data</a:t>
            </a:r>
          </a:p>
          <a:p>
            <a:r>
              <a:rPr lang="en-US" sz="2800" dirty="0" smtClean="0"/>
              <a:t>There were several places that I had to ensure that data existed because iterators would fail otherwise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97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by location instead of attribute</a:t>
            </a:r>
          </a:p>
          <a:p>
            <a:pPr lvl="1"/>
            <a:r>
              <a:rPr lang="en-US" dirty="0" smtClean="0"/>
              <a:t>This would solve several problems with data grooming</a:t>
            </a:r>
          </a:p>
          <a:p>
            <a:r>
              <a:rPr lang="en-US" dirty="0" smtClean="0"/>
              <a:t>This might require more API </a:t>
            </a:r>
            <a:r>
              <a:rPr lang="en-US" dirty="0" smtClean="0"/>
              <a:t>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2604"/>
            <a:ext cx="9274628" cy="4351338"/>
          </a:xfrm>
        </p:spPr>
        <p:txBody>
          <a:bodyPr/>
          <a:lstStyle/>
          <a:p>
            <a:r>
              <a:rPr lang="en-US" sz="2000" dirty="0"/>
              <a:t>Weather </a:t>
            </a:r>
            <a:r>
              <a:rPr lang="en-US" sz="2000" dirty="0"/>
              <a:t>Underground API</a:t>
            </a:r>
            <a:br>
              <a:rPr lang="en-US" sz="2000" dirty="0"/>
            </a:br>
            <a:r>
              <a:rPr lang="en-US" sz="2000" u="sng" dirty="0">
                <a:hlinkClick r:id="rId2"/>
              </a:rPr>
              <a:t>http://www.wunderground.com/weather/api/</a:t>
            </a:r>
            <a:r>
              <a:rPr lang="en-US" sz="2000" dirty="0"/>
              <a:t> </a:t>
            </a:r>
          </a:p>
          <a:p>
            <a:r>
              <a:rPr lang="en-US" sz="2000" dirty="0"/>
              <a:t>Python HTTPLIB</a:t>
            </a:r>
            <a:br>
              <a:rPr lang="en-US" sz="2000" dirty="0"/>
            </a:br>
            <a:r>
              <a:rPr lang="en-US" sz="2000" u="sng" dirty="0">
                <a:hlinkClick r:id="rId3"/>
              </a:rPr>
              <a:t>https://docs.python.org/2/library/httplib.html</a:t>
            </a:r>
            <a:endParaRPr lang="en-US" sz="2000" dirty="0"/>
          </a:p>
          <a:p>
            <a:r>
              <a:rPr lang="en-US" sz="2000" dirty="0"/>
              <a:t>Python JSON</a:t>
            </a:r>
            <a:br>
              <a:rPr lang="en-US" sz="2000" dirty="0"/>
            </a:br>
            <a:r>
              <a:rPr lang="en-US" sz="2000" u="sng" dirty="0">
                <a:hlinkClick r:id="rId4"/>
              </a:rPr>
              <a:t>https://docs.python.org/2/library/json.html</a:t>
            </a:r>
            <a:endParaRPr lang="en-US" sz="2000" dirty="0"/>
          </a:p>
          <a:p>
            <a:r>
              <a:rPr lang="en-US" sz="2000" dirty="0"/>
              <a:t>David W. Allen, Getting to know ArcGIS </a:t>
            </a:r>
            <a:r>
              <a:rPr lang="en-US" sz="2000" dirty="0" err="1"/>
              <a:t>Modelbuilder</a:t>
            </a:r>
            <a:r>
              <a:rPr lang="en-US" sz="2000" dirty="0"/>
              <a:t> (Redlands: ESRI Press, 2011)</a:t>
            </a:r>
          </a:p>
          <a:p>
            <a:r>
              <a:rPr lang="en-US" sz="2000" dirty="0"/>
              <a:t>Paul A. </a:t>
            </a:r>
            <a:r>
              <a:rPr lang="en-US" sz="2000" dirty="0" err="1"/>
              <a:t>Zanbergen</a:t>
            </a:r>
            <a:r>
              <a:rPr lang="en-US" sz="2000" dirty="0"/>
              <a:t>, Python Scripting for ArcGIS (Redlands: ESRI Press, 2013)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The World Database of Large Urban Areas (2009) [downloaded </a:t>
            </a:r>
            <a:r>
              <a:rPr lang="en-US" sz="2000" dirty="0" err="1"/>
              <a:t>shapefile</a:t>
            </a:r>
            <a:r>
              <a:rPr lang="en-US" sz="2000" dirty="0"/>
              <a:t>]. </a:t>
            </a:r>
            <a:r>
              <a:rPr lang="en-US" sz="2000" dirty="0" err="1"/>
              <a:t>Nordpil</a:t>
            </a:r>
            <a:r>
              <a:rPr lang="en-US" sz="2000" dirty="0"/>
              <a:t>, Stockholm University, Stockholm, Sweden. URL: </a:t>
            </a:r>
            <a:r>
              <a:rPr lang="en-US" sz="2000" u="sng" dirty="0">
                <a:hlinkClick r:id="rId5"/>
              </a:rPr>
              <a:t>https://nordpil.com/resources/world-database-of-large-cities/</a:t>
            </a:r>
            <a:r>
              <a:rPr lang="en-US" sz="2000" dirty="0"/>
              <a:t> [November 2014]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and App Scenario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Problem: Obtain weather almanac data for a subset of cities in a feature class</a:t>
            </a:r>
          </a:p>
          <a:p>
            <a:r>
              <a:rPr lang="en-US" sz="2400" dirty="0"/>
              <a:t>App Scenario: Retrieve almanac data from the weather underground database via their REST </a:t>
            </a:r>
            <a:r>
              <a:rPr lang="en-US" sz="2400" dirty="0" err="1"/>
              <a:t>api</a:t>
            </a:r>
            <a:endParaRPr lang="en-US" sz="2400" dirty="0"/>
          </a:p>
          <a:p>
            <a:pPr lvl="1"/>
            <a:r>
              <a:rPr lang="en-US" sz="2400" dirty="0"/>
              <a:t>This is potentially useful in several scenarios:</a:t>
            </a:r>
          </a:p>
          <a:p>
            <a:pPr lvl="2"/>
            <a:r>
              <a:rPr lang="en-US" dirty="0" smtClean="0"/>
              <a:t>People unfamiliar with a given city</a:t>
            </a:r>
          </a:p>
          <a:p>
            <a:pPr lvl="2"/>
            <a:r>
              <a:rPr lang="en-US" dirty="0" smtClean="0"/>
              <a:t>People searching for cities with a given climate</a:t>
            </a:r>
          </a:p>
          <a:p>
            <a:r>
              <a:rPr lang="en-US" sz="2400" dirty="0"/>
              <a:t>The app is a python script that is located in a toolbox and called by an add-in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394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5273" y="1251162"/>
            <a:ext cx="6952364" cy="40714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92506" y="2518610"/>
            <a:ext cx="135555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click on the tool button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52337" y="2414335"/>
            <a:ext cx="2430379" cy="11710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is prompted for a feature class and country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30941" y="2085472"/>
            <a:ext cx="1780674" cy="18288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 checks feature class for existence of fields and creates if necessary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4082715" y="2999872"/>
            <a:ext cx="8482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2"/>
          </p:cNvCxnSpPr>
          <p:nvPr/>
        </p:nvCxnSpPr>
        <p:spPr>
          <a:xfrm flipV="1">
            <a:off x="1163052" y="2999873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483643" y="2105524"/>
            <a:ext cx="1997242" cy="1788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Cursor iterates over data set and retrieves data via </a:t>
            </a:r>
            <a:r>
              <a:rPr lang="en-US" dirty="0" err="1"/>
              <a:t>wunderground</a:t>
            </a:r>
            <a:r>
              <a:rPr lang="en-US" dirty="0"/>
              <a:t> API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>
            <a:off x="6711615" y="2979817"/>
            <a:ext cx="772028" cy="2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82589" y="4596064"/>
            <a:ext cx="2574758" cy="149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is written to fields in attribute table in the input feature class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8369969" y="3894219"/>
            <a:ext cx="140369" cy="70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Use </a:t>
            </a:r>
            <a:r>
              <a:rPr lang="en-US" sz="1400" dirty="0" err="1"/>
              <a:t>httplib</a:t>
            </a:r>
            <a:r>
              <a:rPr lang="en-US" sz="1400" dirty="0"/>
              <a:t> to retrieve </a:t>
            </a:r>
            <a:r>
              <a:rPr lang="en-US" sz="1400" dirty="0" err="1"/>
              <a:t>wunderground</a:t>
            </a:r>
            <a:r>
              <a:rPr lang="en-US" sz="1400" dirty="0"/>
              <a:t> data from REST API</a:t>
            </a:r>
          </a:p>
          <a:p>
            <a:r>
              <a:rPr lang="en-US" sz="1400" dirty="0"/>
              <a:t>Use a cursor to read the feature class	</a:t>
            </a:r>
          </a:p>
          <a:p>
            <a:pPr lvl="1"/>
            <a:r>
              <a:rPr lang="en-US" sz="1400" dirty="0"/>
              <a:t>Run and debug in </a:t>
            </a:r>
            <a:r>
              <a:rPr lang="en-US" sz="1400" dirty="0" err="1"/>
              <a:t>pyscripter</a:t>
            </a:r>
            <a:endParaRPr lang="en-US" sz="1400" dirty="0"/>
          </a:p>
          <a:p>
            <a:r>
              <a:rPr lang="en-US" sz="1400" dirty="0"/>
              <a:t>Clean up city names to improve REST retrieval success</a:t>
            </a:r>
          </a:p>
          <a:p>
            <a:pPr lvl="1"/>
            <a:r>
              <a:rPr lang="en-US" sz="1400" dirty="0"/>
              <a:t>Format, alternate name</a:t>
            </a:r>
          </a:p>
          <a:p>
            <a:r>
              <a:rPr lang="en-US" sz="1400" dirty="0"/>
              <a:t>Create update cursor and iterate over cities</a:t>
            </a:r>
          </a:p>
          <a:p>
            <a:pPr lvl="1"/>
            <a:r>
              <a:rPr lang="en-US" sz="1400" dirty="0"/>
              <a:t>Confirm update in </a:t>
            </a:r>
            <a:r>
              <a:rPr lang="en-US" sz="1400" dirty="0" err="1"/>
              <a:t>ArcMap</a:t>
            </a:r>
            <a:endParaRPr lang="en-US" sz="1400" dirty="0"/>
          </a:p>
          <a:p>
            <a:r>
              <a:rPr lang="en-US" sz="1400" dirty="0"/>
              <a:t>Basic error checking</a:t>
            </a:r>
          </a:p>
          <a:p>
            <a:pPr lvl="1"/>
            <a:r>
              <a:rPr lang="en-US" sz="1400" dirty="0"/>
              <a:t>Ensure that script does not fail when no data is received</a:t>
            </a:r>
          </a:p>
          <a:p>
            <a:r>
              <a:rPr lang="en-US" sz="1400" dirty="0"/>
              <a:t>Make the feature class and country a parameter</a:t>
            </a:r>
          </a:p>
          <a:p>
            <a:pPr lvl="1"/>
            <a:r>
              <a:rPr lang="en-US" sz="1400" dirty="0"/>
              <a:t>Run and test in </a:t>
            </a:r>
            <a:r>
              <a:rPr lang="en-US" sz="1400" dirty="0" err="1"/>
              <a:t>ArcMap</a:t>
            </a:r>
            <a:endParaRPr lang="en-US" sz="1400" dirty="0"/>
          </a:p>
          <a:p>
            <a:r>
              <a:rPr lang="en-US" sz="1400" dirty="0"/>
              <a:t>Create add-in and test</a:t>
            </a:r>
          </a:p>
          <a:p>
            <a:pPr lvl="1"/>
            <a:r>
              <a:rPr lang="en-US" sz="1400" dirty="0"/>
              <a:t>Final deliverable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79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121185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4116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area: Checking for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Checking for the existence of low and high temp fields</a:t>
            </a:r>
          </a:p>
          <a:p>
            <a:pPr lvl="1"/>
            <a:r>
              <a:rPr lang="en-US" sz="2000" dirty="0"/>
              <a:t>fields = </a:t>
            </a:r>
            <a:r>
              <a:rPr lang="en-US" sz="2000" dirty="0" err="1"/>
              <a:t>arcpy.ListFields</a:t>
            </a:r>
            <a:r>
              <a:rPr lang="en-US" sz="2000" dirty="0"/>
              <a:t>(fc, "</a:t>
            </a:r>
            <a:r>
              <a:rPr lang="en-US" sz="2000" dirty="0" err="1"/>
              <a:t>lowTemp</a:t>
            </a:r>
            <a:r>
              <a:rPr lang="en-US" sz="2000" dirty="0"/>
              <a:t>")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if </a:t>
            </a:r>
            <a:r>
              <a:rPr lang="en-US" sz="2000" dirty="0" err="1"/>
              <a:t>len</a:t>
            </a:r>
            <a:r>
              <a:rPr lang="en-US" sz="2000" dirty="0"/>
              <a:t>(fields) &gt; 0: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 print "</a:t>
            </a:r>
            <a:r>
              <a:rPr lang="en-US" sz="2000" dirty="0" err="1"/>
              <a:t>lowTemp</a:t>
            </a:r>
            <a:r>
              <a:rPr lang="en-US" sz="2000" dirty="0"/>
              <a:t> exists"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else: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 err="1"/>
              <a:t>arcpy.AddField_management</a:t>
            </a:r>
            <a:r>
              <a:rPr lang="en-US" sz="2000" dirty="0"/>
              <a:t>(fc, "</a:t>
            </a:r>
            <a:r>
              <a:rPr lang="en-US" sz="2000" dirty="0" err="1"/>
              <a:t>lowTemp</a:t>
            </a:r>
            <a:r>
              <a:rPr lang="en-US" sz="2000" dirty="0"/>
              <a:t>", "TEXT", "", "", 50)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 print "No low temp Field"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 err="1"/>
              <a:t>arcpy.AddMessage</a:t>
            </a:r>
            <a:r>
              <a:rPr lang="en-US" sz="2000" dirty="0"/>
              <a:t>("Low Temp Field Added</a:t>
            </a:r>
            <a:r>
              <a:rPr lang="en-US" sz="2000" dirty="0"/>
              <a:t>")</a:t>
            </a:r>
          </a:p>
          <a:p>
            <a:r>
              <a:rPr lang="en-US" sz="2000" dirty="0"/>
              <a:t>If the check is not made, the update cursor will fail and crash the program when the fields do not exist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923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Area: Processing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URL Encode spaces</a:t>
            </a:r>
          </a:p>
          <a:p>
            <a:pPr lvl="1"/>
            <a:r>
              <a:rPr lang="en-US" dirty="0" err="1"/>
              <a:t>encselectCountry</a:t>
            </a:r>
            <a:r>
              <a:rPr lang="en-US" dirty="0"/>
              <a:t> = </a:t>
            </a:r>
            <a:r>
              <a:rPr lang="en-US" dirty="0" err="1"/>
              <a:t>selectCountry.replace</a:t>
            </a:r>
            <a:r>
              <a:rPr lang="en-US" dirty="0"/>
              <a:t>(" ", "%20</a:t>
            </a:r>
            <a:r>
              <a:rPr lang="en-US" dirty="0" smtClean="0"/>
              <a:t>")</a:t>
            </a:r>
          </a:p>
          <a:p>
            <a:r>
              <a:rPr lang="en-US" dirty="0" smtClean="0"/>
              <a:t>Create a cursor</a:t>
            </a:r>
          </a:p>
          <a:p>
            <a:pPr lvl="1"/>
            <a:r>
              <a:rPr lang="en-US" dirty="0" smtClean="0"/>
              <a:t>cursor  = </a:t>
            </a:r>
            <a:r>
              <a:rPr lang="en-US" dirty="0" err="1" smtClean="0"/>
              <a:t>arcpy.da.UpdateCursor</a:t>
            </a:r>
            <a:r>
              <a:rPr lang="en-US" dirty="0" smtClean="0"/>
              <a:t>(fc, ["CITY", "</a:t>
            </a:r>
            <a:r>
              <a:rPr lang="en-US" dirty="0" err="1" smtClean="0"/>
              <a:t>City_Alter</a:t>
            </a:r>
            <a:r>
              <a:rPr lang="en-US" dirty="0" smtClean="0"/>
              <a:t>", "Country", "</a:t>
            </a:r>
            <a:r>
              <a:rPr lang="en-US" dirty="0" err="1" smtClean="0"/>
              <a:t>lowTemp</a:t>
            </a:r>
            <a:r>
              <a:rPr lang="en-US" dirty="0" smtClean="0"/>
              <a:t>", "</a:t>
            </a:r>
            <a:r>
              <a:rPr lang="en-US" dirty="0" err="1" smtClean="0"/>
              <a:t>highTemp</a:t>
            </a:r>
            <a:r>
              <a:rPr lang="en-US" dirty="0" smtClean="0"/>
              <a:t>"], </a:t>
            </a:r>
            <a:r>
              <a:rPr lang="en-US" dirty="0" err="1" smtClean="0"/>
              <a:t>delimfield</a:t>
            </a:r>
            <a:r>
              <a:rPr lang="en-US" dirty="0" smtClean="0"/>
              <a:t> +" = '" + </a:t>
            </a:r>
            <a:r>
              <a:rPr lang="en-US" dirty="0" err="1" smtClean="0"/>
              <a:t>selectCountry</a:t>
            </a:r>
            <a:r>
              <a:rPr lang="en-US" dirty="0" smtClean="0"/>
              <a:t> + "'")</a:t>
            </a:r>
          </a:p>
          <a:p>
            <a:r>
              <a:rPr lang="en-US" dirty="0" smtClean="0"/>
              <a:t>Clean up the data from the feature class</a:t>
            </a:r>
          </a:p>
          <a:p>
            <a:pPr lvl="1"/>
            <a:r>
              <a:rPr lang="en-US" dirty="0"/>
              <a:t> #Replace all spaces with underscores, remove commas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city = </a:t>
            </a:r>
            <a:r>
              <a:rPr lang="en-US" dirty="0" err="1"/>
              <a:t>city.replace</a:t>
            </a:r>
            <a:r>
              <a:rPr lang="en-US" dirty="0"/>
              <a:t>(" ", "_")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city = </a:t>
            </a:r>
            <a:r>
              <a:rPr lang="en-US" dirty="0" err="1"/>
              <a:t>city.replace</a:t>
            </a:r>
            <a:r>
              <a:rPr lang="en-US" dirty="0"/>
              <a:t>(",", "")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#Break multiple cities on one line separated by - into individual cities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</a:t>
            </a:r>
            <a:r>
              <a:rPr lang="en-US" dirty="0" err="1"/>
              <a:t>cities</a:t>
            </a:r>
            <a:r>
              <a:rPr lang="en-US" dirty="0"/>
              <a:t> = </a:t>
            </a:r>
            <a:r>
              <a:rPr lang="en-US" dirty="0" err="1"/>
              <a:t>city.split</a:t>
            </a:r>
            <a:r>
              <a:rPr lang="en-US" dirty="0"/>
              <a:t>('-')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0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the REST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HTTPLIB is used to retrieve data from the rest service</a:t>
            </a:r>
          </a:p>
          <a:p>
            <a:r>
              <a:rPr lang="en-US" dirty="0" smtClean="0"/>
              <a:t>JSON format is requested</a:t>
            </a:r>
          </a:p>
          <a:p>
            <a:pPr lvl="1"/>
            <a:r>
              <a:rPr lang="en-US" dirty="0" smtClean="0"/>
              <a:t>JSON is parsed and checked for key values</a:t>
            </a:r>
          </a:p>
          <a:p>
            <a:pPr lvl="1"/>
            <a:r>
              <a:rPr lang="en-US" dirty="0" smtClean="0"/>
              <a:t>If values are present the attribute table is updated with the data</a:t>
            </a:r>
          </a:p>
          <a:p>
            <a:pPr lvl="2"/>
            <a:r>
              <a:rPr lang="en-US" dirty="0" smtClean="0"/>
              <a:t>Otherwise “unavailable” is put in the attribute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078" y="127591"/>
            <a:ext cx="10395284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workCity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cities: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 # Print working city name for debug purposes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 #print 'Working city:',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workCity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arcpy.AddMessage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("Working city name: " +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workCity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conn.request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("GET", "/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/613393ec1cc60128/almanac/q/" +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encselectCountry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"/" +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workCity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".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 r1 =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conn.getresponse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 if r1.status == 200: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 data1 = r1.read()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 #print data1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parsed_json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json.loads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(data1)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 if '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temp_low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not in data1: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    #raise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ValueError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("No almanac data received")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    row[3] = "Unavailable"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    row[4] = "Unavailable"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   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cursor.updateRow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(row)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 else: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   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tempLow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parsed_json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['almanac']['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temp_low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']['normal']['F']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   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tempHigh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parsed_json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['almanac']['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temp_high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']['normal']['F']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    #print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tempLow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" " +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tempHigh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    #print r1.status, r1.reason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    print "The city of %s has a normal low of %s degrees F and a normal high of %s degrees F" % (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workCity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tempLow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tempHigh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   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arcpy.AddMessage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("Temp data added for: " +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workCity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    row[3] =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tempLow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    row[4] =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tempHigh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   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cursor.updateRow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(row)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 else: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 print "Error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retireving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wg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data"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 del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workCity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row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cursor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arcpy.AddMessage</a:t>
            </a: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("Tool completed")</a:t>
            </a:r>
            <a:r>
              <a:rPr lang="en-US" altLang="en-US" sz="1100" dirty="0"/>
              <a:t/>
            </a:r>
            <a:br>
              <a:rPr lang="en-US" altLang="en-US" sz="1100" dirty="0"/>
            </a:br>
            <a:r>
              <a:rPr lang="en-US" altLang="en-US" sz="1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en-US" altLang="en-US" sz="1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arcpy.GetMessages</a:t>
            </a:r>
            <a:r>
              <a:rPr lang="en-US" altLang="en-US" sz="1100" dirty="0"/>
              <a:t> </a:t>
            </a:r>
            <a:endParaRPr lang="en-US" altLang="en-US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rnsif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ornsife" id="{5135F9CE-BCDF-4B33-95D3-105289F799A2}" vid="{3E12696B-C0B3-4699-AF64-0210A27512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Dornsife</Template>
  <TotalTime>22476</TotalTime>
  <Words>647</Words>
  <Application>Microsoft Office PowerPoint</Application>
  <PresentationFormat>On-screen Show (4:3)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Dornsife</vt:lpstr>
      <vt:lpstr>SSCI 586 Final Project</vt:lpstr>
      <vt:lpstr>Problem and App Scenario</vt:lpstr>
      <vt:lpstr>Flow Chart</vt:lpstr>
      <vt:lpstr>Development Process</vt:lpstr>
      <vt:lpstr>Development Process</vt:lpstr>
      <vt:lpstr>Key area: Checking for fields</vt:lpstr>
      <vt:lpstr>Key Area: Processing data</vt:lpstr>
      <vt:lpstr>Calling the REST Service</vt:lpstr>
      <vt:lpstr>PowerPoint Presentation</vt:lpstr>
      <vt:lpstr>The attribute table</vt:lpstr>
      <vt:lpstr>The add-in</vt:lpstr>
      <vt:lpstr>Problems Encountered</vt:lpstr>
      <vt:lpstr>Problems Cont.</vt:lpstr>
      <vt:lpstr>Problems cont.</vt:lpstr>
      <vt:lpstr>Major flaws</vt:lpstr>
      <vt:lpstr>Future Work</vt:lpstr>
      <vt:lpstr>References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SSCI 586 Final Project</dc:title>
  <dc:creator>CMH</dc:creator>
  <cp:lastModifiedBy>CMH</cp:lastModifiedBy>
  <cp:revision>15</cp:revision>
  <dcterms:created xsi:type="dcterms:W3CDTF">2014-12-02T04:31:32Z</dcterms:created>
  <dcterms:modified xsi:type="dcterms:W3CDTF">2014-12-20T00:21:53Z</dcterms:modified>
</cp:coreProperties>
</file>