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7"/>
    <p:sldMasterId id="2147483660" r:id="rId8"/>
  </p:sldMasterIdLst>
  <p:notesMasterIdLst>
    <p:notesMasterId r:id="rId18"/>
  </p:notesMasterIdLst>
  <p:sldIdLst>
    <p:sldId id="256" r:id="rId9"/>
    <p:sldId id="257" r:id="rId10"/>
    <p:sldId id="259" r:id="rId11"/>
    <p:sldId id="260" r:id="rId12"/>
    <p:sldId id="261" r:id="rId13"/>
    <p:sldId id="262" r:id="rId14"/>
    <p:sldId id="264" r:id="rId15"/>
    <p:sldId id="263" r:id="rId16"/>
    <p:sldId id="25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E15"/>
    <a:srgbClr val="990100"/>
    <a:srgbClr val="B30738"/>
    <a:srgbClr val="000000"/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88" autoAdjust="0"/>
    <p:restoredTop sz="94660"/>
  </p:normalViewPr>
  <p:slideViewPr>
    <p:cSldViewPr snapToGrid="0" snapToObjects="1">
      <p:cViewPr>
        <p:scale>
          <a:sx n="120" d="100"/>
          <a:sy n="120" d="100"/>
        </p:scale>
        <p:origin x="-75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customXml" Target="../customXml/item5.xml"/><Relationship Id="rId6" Type="http://schemas.openxmlformats.org/officeDocument/2006/relationships/customXml" Target="../customXml/item6.xml"/><Relationship Id="rId7" Type="http://schemas.openxmlformats.org/officeDocument/2006/relationships/slideMaster" Target="slideMasters/slideMaster1.xml"/><Relationship Id="rId8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B9F57-0C4C-554F-AE10-4C20574AD708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8D4FD-21CF-A04D-B704-E7293BD7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98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8D4FD-21CF-A04D-B704-E7293BD7FA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0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31503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727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28650" y="1290181"/>
            <a:ext cx="7886700" cy="41708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5738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51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4.png"/><Relationship Id="rId5" Type="http://schemas.openxmlformats.org/officeDocument/2006/relationships/image" Target="../media/image2.emf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20097"/>
            <a:ext cx="9144000" cy="68566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1-lineWordmark_GoldOnCard_NoBG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0" y="6512823"/>
            <a:ext cx="1822126" cy="154821"/>
          </a:xfrm>
          <a:prstGeom prst="rect">
            <a:avLst/>
          </a:prstGeom>
        </p:spPr>
      </p:pic>
      <p:pic>
        <p:nvPicPr>
          <p:cNvPr id="11" name="Picture 10" descr="Small Use Shield_GoldOnTrans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30213" y="5923109"/>
            <a:ext cx="2493022" cy="815352"/>
            <a:chOff x="330213" y="5923109"/>
            <a:chExt cx="2493022" cy="815352"/>
          </a:xfrm>
        </p:grpSpPr>
        <p:pic>
          <p:nvPicPr>
            <p:cNvPr id="10" name="Picture 9" descr="Dornsife_Formal_FullTag_GoldOnCard_NoBG.eps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30213" y="5923109"/>
              <a:ext cx="2379555" cy="60689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948308" y="6509167"/>
              <a:ext cx="1874927" cy="229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90" i="1" dirty="0" smtClean="0">
                  <a:solidFill>
                    <a:srgbClr val="FABE15"/>
                  </a:solidFill>
                  <a:latin typeface="Adobe Caslon Pro" panose="0205050205050A020403" pitchFamily="18" charset="0"/>
                </a:rPr>
                <a:t>Spatial Sciences Institute</a:t>
              </a:r>
              <a:endParaRPr lang="en-US" sz="890" i="1" dirty="0">
                <a:solidFill>
                  <a:srgbClr val="FABE15"/>
                </a:solidFill>
                <a:latin typeface="Adobe Caslon Pro" panose="0205050205050A020403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atial Sciences Institute wordmar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00" y="6462798"/>
            <a:ext cx="1841498" cy="3000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42123" y="5916079"/>
            <a:ext cx="2537484" cy="846815"/>
            <a:chOff x="285751" y="5912484"/>
            <a:chExt cx="2537484" cy="846815"/>
          </a:xfrm>
        </p:grpSpPr>
        <p:pic>
          <p:nvPicPr>
            <p:cNvPr id="3" name="Picture 2" descr="USC-Dornsife-Cardinal-Black-on-White-RGB.jpg"/>
            <p:cNvPicPr>
              <a:picLocks noChangeAspect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205"/>
            <a:stretch/>
          </p:blipFill>
          <p:spPr>
            <a:xfrm>
              <a:off x="285751" y="5912484"/>
              <a:ext cx="2470149" cy="73196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948308" y="6530005"/>
              <a:ext cx="1874927" cy="229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90" i="1" dirty="0" smtClean="0">
                  <a:solidFill>
                    <a:srgbClr val="990100"/>
                  </a:solidFill>
                  <a:latin typeface="Adobe Caslon Pro" panose="0205050205050A020403" pitchFamily="18" charset="0"/>
                </a:rPr>
                <a:t>Spatial Sciences Institute</a:t>
              </a:r>
              <a:endParaRPr lang="en-US" sz="890" i="1" dirty="0">
                <a:solidFill>
                  <a:srgbClr val="990100"/>
                </a:solidFill>
                <a:latin typeface="Adobe Caslon Pro" panose="0205050205050A020403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study of food access data </a:t>
            </a:r>
            <a:r>
              <a:rPr lang="en-US" dirty="0" err="1" smtClean="0"/>
              <a:t>Esri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AGI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28650" y="3808413"/>
            <a:ext cx="7886700" cy="8382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2"/>
                </a:solidFill>
              </a:rPr>
              <a:t>Charles Hall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SSCI 594a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Compare traditional data sets used in food access studies with Yelp and Google data</a:t>
            </a:r>
          </a:p>
          <a:p>
            <a:r>
              <a:rPr lang="en-US" dirty="0"/>
              <a:t>Assess the quality of each data set by conducting field surveys of a subset of facilities</a:t>
            </a:r>
          </a:p>
          <a:p>
            <a:r>
              <a:rPr lang="en-US" dirty="0"/>
              <a:t>Assess completeness and correctness</a:t>
            </a:r>
          </a:p>
          <a:p>
            <a:r>
              <a:rPr lang="en-US" dirty="0"/>
              <a:t>Identify methods that don</a:t>
            </a:r>
            <a:r>
              <a:rPr lang="uk-UA" dirty="0"/>
              <a:t>’</a:t>
            </a:r>
            <a:r>
              <a:rPr lang="en-US" dirty="0"/>
              <a:t>t require field survey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0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NAICS classification used in </a:t>
            </a:r>
            <a:r>
              <a:rPr lang="en-US" dirty="0" err="1" smtClean="0"/>
              <a:t>Esri</a:t>
            </a:r>
            <a:r>
              <a:rPr lang="en-US" dirty="0" smtClean="0"/>
              <a:t> Business Analyst data is not specific enough</a:t>
            </a:r>
          </a:p>
          <a:p>
            <a:r>
              <a:rPr lang="en-US" dirty="0" smtClean="0"/>
              <a:t>Traditional methods are problematic</a:t>
            </a:r>
          </a:p>
          <a:p>
            <a:r>
              <a:rPr lang="en-US" dirty="0" smtClean="0"/>
              <a:t>Does the quality and completeness of the data vary with the socio-economic conditions of the census tract</a:t>
            </a:r>
            <a:endParaRPr lang="en-US" dirty="0" smtClean="0"/>
          </a:p>
          <a:p>
            <a:r>
              <a:rPr lang="en-US" dirty="0" smtClean="0"/>
              <a:t>Can high quality data sets be identified in order to minimize the need for field surveys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28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Traditional studies use census tracts, </a:t>
            </a:r>
            <a:r>
              <a:rPr lang="en-US" dirty="0" err="1" smtClean="0"/>
              <a:t>Esri</a:t>
            </a:r>
            <a:r>
              <a:rPr lang="en-US" dirty="0" smtClean="0"/>
              <a:t> Business Analyst data, and buffers</a:t>
            </a:r>
          </a:p>
          <a:p>
            <a:r>
              <a:rPr lang="en-US" dirty="0" smtClean="0"/>
              <a:t>Studies are often limited by the need to physically inspect facilities in the study area</a:t>
            </a:r>
          </a:p>
          <a:p>
            <a:r>
              <a:rPr lang="en-US" dirty="0" smtClean="0"/>
              <a:t>Facilities are classified through the use of local knowledge</a:t>
            </a:r>
          </a:p>
          <a:p>
            <a:pPr lvl="1"/>
            <a:r>
              <a:rPr lang="en-US" dirty="0" smtClean="0"/>
              <a:t>Excludes facilities outside those known to the researcher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9169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cont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Ad hoc classification methods are employed to determine quality of facilities</a:t>
            </a:r>
          </a:p>
          <a:p>
            <a:pPr lvl="1"/>
            <a:r>
              <a:rPr lang="en-US" dirty="0"/>
              <a:t>Size in square </a:t>
            </a:r>
            <a:r>
              <a:rPr lang="en-US" dirty="0" smtClean="0"/>
              <a:t>feet</a:t>
            </a:r>
          </a:p>
          <a:p>
            <a:pPr lvl="1"/>
            <a:r>
              <a:rPr lang="en-US" dirty="0" smtClean="0"/>
              <a:t>Type of neighborhood</a:t>
            </a:r>
            <a:endParaRPr lang="en-US" dirty="0"/>
          </a:p>
          <a:p>
            <a:pPr lvl="1"/>
            <a:r>
              <a:rPr lang="en-US" dirty="0"/>
              <a:t>Number of </a:t>
            </a:r>
            <a:r>
              <a:rPr lang="en-US" dirty="0" smtClean="0"/>
              <a:t>employees</a:t>
            </a:r>
          </a:p>
          <a:p>
            <a:pPr lvl="1"/>
            <a:r>
              <a:rPr lang="en-US" dirty="0" smtClean="0"/>
              <a:t>This is mostly a best guess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1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Select census tracts</a:t>
            </a:r>
          </a:p>
          <a:p>
            <a:r>
              <a:rPr lang="en-US" dirty="0" smtClean="0"/>
              <a:t>Join </a:t>
            </a:r>
            <a:r>
              <a:rPr lang="en-US" dirty="0" err="1" smtClean="0"/>
              <a:t>Esri</a:t>
            </a:r>
            <a:r>
              <a:rPr lang="en-US" dirty="0" smtClean="0"/>
              <a:t> Business Analyst data for each tract</a:t>
            </a:r>
          </a:p>
          <a:p>
            <a:r>
              <a:rPr lang="en-US" dirty="0" smtClean="0"/>
              <a:t>Google places data for each tract</a:t>
            </a:r>
          </a:p>
          <a:p>
            <a:r>
              <a:rPr lang="en-US" dirty="0" smtClean="0"/>
              <a:t>Yelp data for each tract</a:t>
            </a:r>
          </a:p>
          <a:p>
            <a:r>
              <a:rPr lang="en-US" dirty="0" smtClean="0"/>
              <a:t>Field survey of facilities in the tract</a:t>
            </a:r>
          </a:p>
          <a:p>
            <a:r>
              <a:rPr lang="en-US" dirty="0" smtClean="0"/>
              <a:t>Visualize and compare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62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2" name="Content Placeholder 1" descr="yelp_google.png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5" b="122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95246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Google classification is not robust</a:t>
            </a:r>
          </a:p>
          <a:p>
            <a:r>
              <a:rPr lang="en-US" dirty="0" smtClean="0"/>
              <a:t>Yelp has deep classification for restaurants, and a single category for grocery</a:t>
            </a:r>
          </a:p>
          <a:p>
            <a:r>
              <a:rPr lang="en-US" dirty="0" smtClean="0"/>
              <a:t>Ratings</a:t>
            </a:r>
          </a:p>
          <a:p>
            <a:pPr lvl="1"/>
            <a:r>
              <a:rPr lang="en-US" dirty="0" smtClean="0"/>
              <a:t>Yelp has large ratings data set</a:t>
            </a:r>
          </a:p>
          <a:p>
            <a:pPr lvl="1"/>
            <a:r>
              <a:rPr lang="en-US" dirty="0" smtClean="0"/>
              <a:t>Google ratings are sparse</a:t>
            </a:r>
          </a:p>
          <a:p>
            <a:r>
              <a:rPr lang="en-US" dirty="0" smtClean="0"/>
              <a:t>There is some overlap</a:t>
            </a:r>
          </a:p>
          <a:p>
            <a:pPr lvl="1"/>
            <a:r>
              <a:rPr lang="en-US" dirty="0" smtClean="0"/>
              <a:t>Neither data set appears to be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66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87500"/>
            <a:ext cx="7886700" cy="2395452"/>
          </a:xfrm>
        </p:spPr>
        <p:txBody>
          <a:bodyPr/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 smtClean="0"/>
              <a:t>Questions?</a:t>
            </a:r>
            <a:br>
              <a:rPr lang="en-US" dirty="0" smtClean="0"/>
            </a:br>
            <a:r>
              <a:rPr lang="en-US" dirty="0" err="1" smtClean="0"/>
              <a:t>charlemh@usc.edu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98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SI-Powerpoint-Template">
  <a:themeElements>
    <a:clrScheme name="Custom 22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Presentation2" id="{FF10367F-CD02-4A4B-85BB-D024496ACAC0}" vid="{9548BCA1-881C-4256-BE4C-D41215A851CB}"/>
    </a:ext>
  </a:extLst>
</a:theme>
</file>

<file path=ppt/theme/theme2.xml><?xml version="1.0" encoding="utf-8"?>
<a:theme xmlns:a="http://schemas.openxmlformats.org/drawingml/2006/main" name="White Master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Presentation2" id="{FF10367F-CD02-4A4B-85BB-D024496ACAC0}" vid="{41CEE307-3C56-4282-BEA5-B0ACEA4B52C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A2927710-06A9-4D7B-B0E8-6653B21F57D3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49CDCEE9-B543-4593-B59A-0C7920788C65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C5BAAFE9-3282-4C7F-AF37-85D7875B278D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98C047B1-8E0A-469C-A1E5-5CDBA18AC1E4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0BCFD07E-08D0-4604-8A23-632AAD38F18A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64BFFF05-1788-4261-AA5B-16F811DEE69A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SSI-Powerpoint-Template.potx</Template>
  <TotalTime>29</TotalTime>
  <Words>260</Words>
  <Application>Microsoft Macintosh PowerPoint</Application>
  <PresentationFormat>On-screen Show (4:3)</PresentationFormat>
  <Paragraphs>41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SSI-Powerpoint-Template</vt:lpstr>
      <vt:lpstr>White Master</vt:lpstr>
      <vt:lpstr>Comparative study of food access data Esri vs AGI</vt:lpstr>
      <vt:lpstr>Objectives</vt:lpstr>
      <vt:lpstr>Motivation</vt:lpstr>
      <vt:lpstr>Background</vt:lpstr>
      <vt:lpstr>Background cont.</vt:lpstr>
      <vt:lpstr>Methodology</vt:lpstr>
      <vt:lpstr>Analysis</vt:lpstr>
      <vt:lpstr>Analysis</vt:lpstr>
      <vt:lpstr>Thank you! Questions? charlemh@usc.edu</vt:lpstr>
    </vt:vector>
  </TitlesOfParts>
  <Company>USC Dornsife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Macko</dc:creator>
  <cp:lastModifiedBy>Charles Hall</cp:lastModifiedBy>
  <cp:revision>5</cp:revision>
  <cp:lastPrinted>2012-02-07T18:57:58Z</cp:lastPrinted>
  <dcterms:created xsi:type="dcterms:W3CDTF">2014-09-05T18:23:21Z</dcterms:created>
  <dcterms:modified xsi:type="dcterms:W3CDTF">2016-04-27T04:45:29Z</dcterms:modified>
</cp:coreProperties>
</file>