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2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CDAF2-68E1-47D6-A12B-1E878F35429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38CE119-47F9-4A0B-AC0B-745733A02541}">
      <dgm:prSet/>
      <dgm:spPr/>
      <dgm:t>
        <a:bodyPr/>
        <a:lstStyle/>
        <a:p>
          <a:r>
            <a:rPr lang="en-US"/>
            <a:t>We would like to have in our CRM portal to have a moving statistics for survey responses.  </a:t>
          </a:r>
        </a:p>
      </dgm:t>
    </dgm:pt>
    <dgm:pt modelId="{06AC9483-E1EC-4F07-BFC5-896C22DE920E}" type="parTrans" cxnId="{D57D7080-73B9-4857-BA35-59EE4B324CC3}">
      <dgm:prSet/>
      <dgm:spPr/>
      <dgm:t>
        <a:bodyPr/>
        <a:lstStyle/>
        <a:p>
          <a:endParaRPr lang="en-US"/>
        </a:p>
      </dgm:t>
    </dgm:pt>
    <dgm:pt modelId="{C5724655-FC1D-4600-9924-70462AF502B2}" type="sibTrans" cxnId="{D57D7080-73B9-4857-BA35-59EE4B324CC3}">
      <dgm:prSet/>
      <dgm:spPr/>
      <dgm:t>
        <a:bodyPr/>
        <a:lstStyle/>
        <a:p>
          <a:endParaRPr lang="en-US"/>
        </a:p>
      </dgm:t>
    </dgm:pt>
    <dgm:pt modelId="{31E85D91-F7B2-4AC5-9EFB-DAF1D05C3D6B}">
      <dgm:prSet/>
      <dgm:spPr/>
      <dgm:t>
        <a:bodyPr/>
        <a:lstStyle/>
        <a:p>
          <a:r>
            <a:rPr lang="en-US"/>
            <a:t>Intends to use open ended questionnaires as well as Likert Scale </a:t>
          </a:r>
        </a:p>
      </dgm:t>
    </dgm:pt>
    <dgm:pt modelId="{B3D174FB-8E84-4C33-8DC0-71CA416AED19}" type="parTrans" cxnId="{A6D9A716-126C-4385-967E-10516C3C0F08}">
      <dgm:prSet/>
      <dgm:spPr/>
      <dgm:t>
        <a:bodyPr/>
        <a:lstStyle/>
        <a:p>
          <a:endParaRPr lang="en-US"/>
        </a:p>
      </dgm:t>
    </dgm:pt>
    <dgm:pt modelId="{3DB78803-E2BC-45E6-A73D-C9DEE0F20B32}" type="sibTrans" cxnId="{A6D9A716-126C-4385-967E-10516C3C0F08}">
      <dgm:prSet/>
      <dgm:spPr/>
      <dgm:t>
        <a:bodyPr/>
        <a:lstStyle/>
        <a:p>
          <a:endParaRPr lang="en-US"/>
        </a:p>
      </dgm:t>
    </dgm:pt>
    <dgm:pt modelId="{235EE034-A4FA-4E6F-9A26-AA59B552C859}">
      <dgm:prSet/>
      <dgm:spPr/>
      <dgm:t>
        <a:bodyPr/>
        <a:lstStyle/>
        <a:p>
          <a:r>
            <a:rPr lang="en-US"/>
            <a:t>Likert Scale is quantifiable and can be statistically studied, while open ended questions scaling is challenging.</a:t>
          </a:r>
        </a:p>
      </dgm:t>
    </dgm:pt>
    <dgm:pt modelId="{91773B1C-CC41-4813-B039-196DA0DECB80}" type="parTrans" cxnId="{6D8D67ED-361C-4988-9135-21ECA054D11E}">
      <dgm:prSet/>
      <dgm:spPr/>
      <dgm:t>
        <a:bodyPr/>
        <a:lstStyle/>
        <a:p>
          <a:endParaRPr lang="en-US"/>
        </a:p>
      </dgm:t>
    </dgm:pt>
    <dgm:pt modelId="{01706C72-E012-4495-83F3-A215BE36D314}" type="sibTrans" cxnId="{6D8D67ED-361C-4988-9135-21ECA054D11E}">
      <dgm:prSet/>
      <dgm:spPr/>
      <dgm:t>
        <a:bodyPr/>
        <a:lstStyle/>
        <a:p>
          <a:endParaRPr lang="en-US"/>
        </a:p>
      </dgm:t>
    </dgm:pt>
    <dgm:pt modelId="{DDCD4F53-3323-4BF3-BB1D-33F6AF7F0CA7}">
      <dgm:prSet/>
      <dgm:spPr/>
      <dgm:t>
        <a:bodyPr/>
        <a:lstStyle/>
        <a:p>
          <a:r>
            <a:rPr lang="en-US"/>
            <a:t>As such, such sentiment response outside the Likert Scale when scored, helps the sale team a lot to determine if it a positive or a negative comment</a:t>
          </a:r>
        </a:p>
      </dgm:t>
    </dgm:pt>
    <dgm:pt modelId="{813D5456-4123-4139-8900-E478DBA25A99}" type="parTrans" cxnId="{30AC31E3-0CCB-4BD0-A78E-5B6453C68617}">
      <dgm:prSet/>
      <dgm:spPr/>
      <dgm:t>
        <a:bodyPr/>
        <a:lstStyle/>
        <a:p>
          <a:endParaRPr lang="en-US"/>
        </a:p>
      </dgm:t>
    </dgm:pt>
    <dgm:pt modelId="{828FC100-6AF7-411F-BA22-A46790038B42}" type="sibTrans" cxnId="{30AC31E3-0CCB-4BD0-A78E-5B6453C68617}">
      <dgm:prSet/>
      <dgm:spPr/>
      <dgm:t>
        <a:bodyPr/>
        <a:lstStyle/>
        <a:p>
          <a:endParaRPr lang="en-US"/>
        </a:p>
      </dgm:t>
    </dgm:pt>
    <dgm:pt modelId="{74AAC8B1-24FB-445E-87CC-321C85E6D0C5}" type="pres">
      <dgm:prSet presAssocID="{6E1CDAF2-68E1-47D6-A12B-1E878F354295}" presName="linear" presStyleCnt="0">
        <dgm:presLayoutVars>
          <dgm:animLvl val="lvl"/>
          <dgm:resizeHandles val="exact"/>
        </dgm:presLayoutVars>
      </dgm:prSet>
      <dgm:spPr/>
    </dgm:pt>
    <dgm:pt modelId="{D42FEA55-F3C4-4089-AC33-35F36DF731F2}" type="pres">
      <dgm:prSet presAssocID="{938CE119-47F9-4A0B-AC0B-745733A02541}" presName="parentText" presStyleLbl="node1" presStyleIdx="0" presStyleCnt="4">
        <dgm:presLayoutVars>
          <dgm:chMax val="0"/>
          <dgm:bulletEnabled val="1"/>
        </dgm:presLayoutVars>
      </dgm:prSet>
      <dgm:spPr/>
    </dgm:pt>
    <dgm:pt modelId="{B51C3C9B-6BEE-414B-8EC4-467B15A492BB}" type="pres">
      <dgm:prSet presAssocID="{C5724655-FC1D-4600-9924-70462AF502B2}" presName="spacer" presStyleCnt="0"/>
      <dgm:spPr/>
    </dgm:pt>
    <dgm:pt modelId="{5A77DF23-8508-4DAD-980C-BBC2B869EF5B}" type="pres">
      <dgm:prSet presAssocID="{31E85D91-F7B2-4AC5-9EFB-DAF1D05C3D6B}" presName="parentText" presStyleLbl="node1" presStyleIdx="1" presStyleCnt="4">
        <dgm:presLayoutVars>
          <dgm:chMax val="0"/>
          <dgm:bulletEnabled val="1"/>
        </dgm:presLayoutVars>
      </dgm:prSet>
      <dgm:spPr/>
    </dgm:pt>
    <dgm:pt modelId="{8CB7A742-838B-4E5D-AD80-2D32093CB0DA}" type="pres">
      <dgm:prSet presAssocID="{3DB78803-E2BC-45E6-A73D-C9DEE0F20B32}" presName="spacer" presStyleCnt="0"/>
      <dgm:spPr/>
    </dgm:pt>
    <dgm:pt modelId="{4B76FEE2-421E-42EB-96D2-E8CAB1507A7F}" type="pres">
      <dgm:prSet presAssocID="{235EE034-A4FA-4E6F-9A26-AA59B552C859}" presName="parentText" presStyleLbl="node1" presStyleIdx="2" presStyleCnt="4">
        <dgm:presLayoutVars>
          <dgm:chMax val="0"/>
          <dgm:bulletEnabled val="1"/>
        </dgm:presLayoutVars>
      </dgm:prSet>
      <dgm:spPr/>
    </dgm:pt>
    <dgm:pt modelId="{7464EF70-1AE9-448C-B8F1-C8C1695D996E}" type="pres">
      <dgm:prSet presAssocID="{01706C72-E012-4495-83F3-A215BE36D314}" presName="spacer" presStyleCnt="0"/>
      <dgm:spPr/>
    </dgm:pt>
    <dgm:pt modelId="{053D0E6A-60EF-4AB9-B904-0DB7BF67E5A3}" type="pres">
      <dgm:prSet presAssocID="{DDCD4F53-3323-4BF3-BB1D-33F6AF7F0CA7}" presName="parentText" presStyleLbl="node1" presStyleIdx="3" presStyleCnt="4">
        <dgm:presLayoutVars>
          <dgm:chMax val="0"/>
          <dgm:bulletEnabled val="1"/>
        </dgm:presLayoutVars>
      </dgm:prSet>
      <dgm:spPr/>
    </dgm:pt>
  </dgm:ptLst>
  <dgm:cxnLst>
    <dgm:cxn modelId="{A6D9A716-126C-4385-967E-10516C3C0F08}" srcId="{6E1CDAF2-68E1-47D6-A12B-1E878F354295}" destId="{31E85D91-F7B2-4AC5-9EFB-DAF1D05C3D6B}" srcOrd="1" destOrd="0" parTransId="{B3D174FB-8E84-4C33-8DC0-71CA416AED19}" sibTransId="{3DB78803-E2BC-45E6-A73D-C9DEE0F20B32}"/>
    <dgm:cxn modelId="{0C238052-8B5D-4435-932B-1B07BDDD9E1F}" type="presOf" srcId="{31E85D91-F7B2-4AC5-9EFB-DAF1D05C3D6B}" destId="{5A77DF23-8508-4DAD-980C-BBC2B869EF5B}" srcOrd="0" destOrd="0" presId="urn:microsoft.com/office/officeart/2005/8/layout/vList2"/>
    <dgm:cxn modelId="{D57D7080-73B9-4857-BA35-59EE4B324CC3}" srcId="{6E1CDAF2-68E1-47D6-A12B-1E878F354295}" destId="{938CE119-47F9-4A0B-AC0B-745733A02541}" srcOrd="0" destOrd="0" parTransId="{06AC9483-E1EC-4F07-BFC5-896C22DE920E}" sibTransId="{C5724655-FC1D-4600-9924-70462AF502B2}"/>
    <dgm:cxn modelId="{E86E96DB-CDF7-4126-8ABA-4CC804A1BFD7}" type="presOf" srcId="{DDCD4F53-3323-4BF3-BB1D-33F6AF7F0CA7}" destId="{053D0E6A-60EF-4AB9-B904-0DB7BF67E5A3}" srcOrd="0" destOrd="0" presId="urn:microsoft.com/office/officeart/2005/8/layout/vList2"/>
    <dgm:cxn modelId="{30AC31E3-0CCB-4BD0-A78E-5B6453C68617}" srcId="{6E1CDAF2-68E1-47D6-A12B-1E878F354295}" destId="{DDCD4F53-3323-4BF3-BB1D-33F6AF7F0CA7}" srcOrd="3" destOrd="0" parTransId="{813D5456-4123-4139-8900-E478DBA25A99}" sibTransId="{828FC100-6AF7-411F-BA22-A46790038B42}"/>
    <dgm:cxn modelId="{2EFD42E3-310B-4C62-B27B-896EAB9528C0}" type="presOf" srcId="{6E1CDAF2-68E1-47D6-A12B-1E878F354295}" destId="{74AAC8B1-24FB-445E-87CC-321C85E6D0C5}" srcOrd="0" destOrd="0" presId="urn:microsoft.com/office/officeart/2005/8/layout/vList2"/>
    <dgm:cxn modelId="{6D8D67ED-361C-4988-9135-21ECA054D11E}" srcId="{6E1CDAF2-68E1-47D6-A12B-1E878F354295}" destId="{235EE034-A4FA-4E6F-9A26-AA59B552C859}" srcOrd="2" destOrd="0" parTransId="{91773B1C-CC41-4813-B039-196DA0DECB80}" sibTransId="{01706C72-E012-4495-83F3-A215BE36D314}"/>
    <dgm:cxn modelId="{A9E45CFA-9381-41E1-99BD-1B909B19A878}" type="presOf" srcId="{938CE119-47F9-4A0B-AC0B-745733A02541}" destId="{D42FEA55-F3C4-4089-AC33-35F36DF731F2}" srcOrd="0" destOrd="0" presId="urn:microsoft.com/office/officeart/2005/8/layout/vList2"/>
    <dgm:cxn modelId="{FD2A50FB-D5B1-4815-AF5F-02534D3D80DE}" type="presOf" srcId="{235EE034-A4FA-4E6F-9A26-AA59B552C859}" destId="{4B76FEE2-421E-42EB-96D2-E8CAB1507A7F}" srcOrd="0" destOrd="0" presId="urn:microsoft.com/office/officeart/2005/8/layout/vList2"/>
    <dgm:cxn modelId="{DD47A54F-BEBD-43B0-B7A1-837E2E4F0B18}" type="presParOf" srcId="{74AAC8B1-24FB-445E-87CC-321C85E6D0C5}" destId="{D42FEA55-F3C4-4089-AC33-35F36DF731F2}" srcOrd="0" destOrd="0" presId="urn:microsoft.com/office/officeart/2005/8/layout/vList2"/>
    <dgm:cxn modelId="{BE15C1C8-B3A2-43A4-A4E9-1AFAB97AEC0C}" type="presParOf" srcId="{74AAC8B1-24FB-445E-87CC-321C85E6D0C5}" destId="{B51C3C9B-6BEE-414B-8EC4-467B15A492BB}" srcOrd="1" destOrd="0" presId="urn:microsoft.com/office/officeart/2005/8/layout/vList2"/>
    <dgm:cxn modelId="{CD462DEA-DB7D-4B62-AF94-536FFA6B9860}" type="presParOf" srcId="{74AAC8B1-24FB-445E-87CC-321C85E6D0C5}" destId="{5A77DF23-8508-4DAD-980C-BBC2B869EF5B}" srcOrd="2" destOrd="0" presId="urn:microsoft.com/office/officeart/2005/8/layout/vList2"/>
    <dgm:cxn modelId="{2D8E0956-452A-4E45-8454-B63325AECCAE}" type="presParOf" srcId="{74AAC8B1-24FB-445E-87CC-321C85E6D0C5}" destId="{8CB7A742-838B-4E5D-AD80-2D32093CB0DA}" srcOrd="3" destOrd="0" presId="urn:microsoft.com/office/officeart/2005/8/layout/vList2"/>
    <dgm:cxn modelId="{790531B9-429E-40B9-AC6C-98ECB22E8C8B}" type="presParOf" srcId="{74AAC8B1-24FB-445E-87CC-321C85E6D0C5}" destId="{4B76FEE2-421E-42EB-96D2-E8CAB1507A7F}" srcOrd="4" destOrd="0" presId="urn:microsoft.com/office/officeart/2005/8/layout/vList2"/>
    <dgm:cxn modelId="{9F8AC073-E771-4944-A6A2-0EE4D499EB46}" type="presParOf" srcId="{74AAC8B1-24FB-445E-87CC-321C85E6D0C5}" destId="{7464EF70-1AE9-448C-B8F1-C8C1695D996E}" srcOrd="5" destOrd="0" presId="urn:microsoft.com/office/officeart/2005/8/layout/vList2"/>
    <dgm:cxn modelId="{D54D241F-1638-4848-9F45-8945644FB3E4}" type="presParOf" srcId="{74AAC8B1-24FB-445E-87CC-321C85E6D0C5}" destId="{053D0E6A-60EF-4AB9-B904-0DB7BF67E5A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EA55-F3C4-4089-AC33-35F36DF731F2}">
      <dsp:nvSpPr>
        <dsp:cNvPr id="0" name=""/>
        <dsp:cNvSpPr/>
      </dsp:nvSpPr>
      <dsp:spPr>
        <a:xfrm>
          <a:off x="0" y="46262"/>
          <a:ext cx="6692748" cy="997425"/>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would like to have in our CRM portal to have a moving statistics for survey responses.  </a:t>
          </a:r>
        </a:p>
      </dsp:txBody>
      <dsp:txXfrm>
        <a:off x="48690" y="94952"/>
        <a:ext cx="6595368" cy="900045"/>
      </dsp:txXfrm>
    </dsp:sp>
    <dsp:sp modelId="{5A77DF23-8508-4DAD-980C-BBC2B869EF5B}">
      <dsp:nvSpPr>
        <dsp:cNvPr id="0" name=""/>
        <dsp:cNvSpPr/>
      </dsp:nvSpPr>
      <dsp:spPr>
        <a:xfrm>
          <a:off x="0" y="1101287"/>
          <a:ext cx="6692748" cy="997425"/>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Intends to use open ended questionnaires as well as Likert Scale </a:t>
          </a:r>
        </a:p>
      </dsp:txBody>
      <dsp:txXfrm>
        <a:off x="48690" y="1149977"/>
        <a:ext cx="6595368" cy="900045"/>
      </dsp:txXfrm>
    </dsp:sp>
    <dsp:sp modelId="{4B76FEE2-421E-42EB-96D2-E8CAB1507A7F}">
      <dsp:nvSpPr>
        <dsp:cNvPr id="0" name=""/>
        <dsp:cNvSpPr/>
      </dsp:nvSpPr>
      <dsp:spPr>
        <a:xfrm>
          <a:off x="0" y="2156312"/>
          <a:ext cx="6692748" cy="997425"/>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Likert Scale is quantifiable and can be statistically studied, while open ended questions scaling is challenging.</a:t>
          </a:r>
        </a:p>
      </dsp:txBody>
      <dsp:txXfrm>
        <a:off x="48690" y="2205002"/>
        <a:ext cx="6595368" cy="900045"/>
      </dsp:txXfrm>
    </dsp:sp>
    <dsp:sp modelId="{053D0E6A-60EF-4AB9-B904-0DB7BF67E5A3}">
      <dsp:nvSpPr>
        <dsp:cNvPr id="0" name=""/>
        <dsp:cNvSpPr/>
      </dsp:nvSpPr>
      <dsp:spPr>
        <a:xfrm>
          <a:off x="0" y="3211337"/>
          <a:ext cx="6692748" cy="997425"/>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such, such sentiment response outside the Likert Scale when scored, helps the sale team a lot to determine if it a positive or a negative comment</a:t>
          </a:r>
        </a:p>
      </dsp:txBody>
      <dsp:txXfrm>
        <a:off x="48690" y="3260027"/>
        <a:ext cx="6595368" cy="900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A53F-9831-4AB8-95C0-D3CF69061AD7}"/>
              </a:ext>
            </a:extLst>
          </p:cNvPr>
          <p:cNvSpPr>
            <a:spLocks noGrp="1"/>
          </p:cNvSpPr>
          <p:nvPr>
            <p:ph type="ctrTitle"/>
          </p:nvPr>
        </p:nvSpPr>
        <p:spPr/>
        <p:txBody>
          <a:bodyPr/>
          <a:lstStyle/>
          <a:p>
            <a:r>
              <a:rPr lang="en-US" dirty="0"/>
              <a:t>Sentiment Analysis	</a:t>
            </a:r>
          </a:p>
        </p:txBody>
      </p:sp>
      <p:sp>
        <p:nvSpPr>
          <p:cNvPr id="3" name="Subtitle 2">
            <a:extLst>
              <a:ext uri="{FF2B5EF4-FFF2-40B4-BE49-F238E27FC236}">
                <a16:creationId xmlns:a16="http://schemas.microsoft.com/office/drawing/2014/main" id="{2810801B-A161-45ED-9297-849E7685D0FA}"/>
              </a:ext>
            </a:extLst>
          </p:cNvPr>
          <p:cNvSpPr>
            <a:spLocks noGrp="1"/>
          </p:cNvSpPr>
          <p:nvPr>
            <p:ph type="subTitle" idx="1"/>
          </p:nvPr>
        </p:nvSpPr>
        <p:spPr/>
        <p:txBody>
          <a:bodyPr/>
          <a:lstStyle/>
          <a:p>
            <a:r>
              <a:rPr lang="en-US" dirty="0"/>
              <a:t>Team Hawk solo</a:t>
            </a:r>
          </a:p>
        </p:txBody>
      </p:sp>
    </p:spTree>
    <p:extLst>
      <p:ext uri="{BB962C8B-B14F-4D97-AF65-F5344CB8AC3E}">
        <p14:creationId xmlns:p14="http://schemas.microsoft.com/office/powerpoint/2010/main" val="118401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3511-9E67-4DDB-BAD3-343825ADB5BA}"/>
              </a:ext>
            </a:extLst>
          </p:cNvPr>
          <p:cNvSpPr>
            <a:spLocks noGrp="1"/>
          </p:cNvSpPr>
          <p:nvPr>
            <p:ph type="title"/>
          </p:nvPr>
        </p:nvSpPr>
        <p:spPr>
          <a:xfrm>
            <a:off x="1141412" y="618518"/>
            <a:ext cx="5894387" cy="1478570"/>
          </a:xfrm>
        </p:spPr>
        <p:txBody>
          <a:bodyPr anchor="b">
            <a:normAutofit/>
          </a:bodyPr>
          <a:lstStyle/>
          <a:p>
            <a:r>
              <a:rPr lang="en-US" dirty="0"/>
              <a:t>The team – Solo hawk</a:t>
            </a:r>
          </a:p>
        </p:txBody>
      </p:sp>
      <p:sp>
        <p:nvSpPr>
          <p:cNvPr id="3" name="Content Placeholder 2">
            <a:extLst>
              <a:ext uri="{FF2B5EF4-FFF2-40B4-BE49-F238E27FC236}">
                <a16:creationId xmlns:a16="http://schemas.microsoft.com/office/drawing/2014/main" id="{EA51D704-5EC2-4DE7-A787-B4D946C90FC5}"/>
              </a:ext>
            </a:extLst>
          </p:cNvPr>
          <p:cNvSpPr>
            <a:spLocks noGrp="1"/>
          </p:cNvSpPr>
          <p:nvPr>
            <p:ph idx="1"/>
          </p:nvPr>
        </p:nvSpPr>
        <p:spPr>
          <a:xfrm>
            <a:off x="1141412" y="2249487"/>
            <a:ext cx="5894388" cy="3541714"/>
          </a:xfrm>
        </p:spPr>
        <p:txBody>
          <a:bodyPr>
            <a:normAutofit fontScale="85000" lnSpcReduction="10000"/>
          </a:bodyPr>
          <a:lstStyle/>
          <a:p>
            <a:r>
              <a:rPr lang="en-US" dirty="0"/>
              <a:t>Working as a Proposal Coordinator on a global scale. Time constraints since working on global tenders.</a:t>
            </a:r>
          </a:p>
          <a:p>
            <a:r>
              <a:rPr lang="en-US" dirty="0"/>
              <a:t>Work from home</a:t>
            </a:r>
          </a:p>
          <a:p>
            <a:r>
              <a:rPr lang="en-US" dirty="0"/>
              <a:t>Currently, our company is working on formulating on a survey questionnaire, wants to assist in the developing </a:t>
            </a:r>
          </a:p>
          <a:p>
            <a:r>
              <a:rPr lang="en-US" dirty="0"/>
              <a:t>Graduated with an Associate Degree in Computer Science and Bachelors of Science in Business Administration.</a:t>
            </a:r>
          </a:p>
        </p:txBody>
      </p:sp>
      <p:pic>
        <p:nvPicPr>
          <p:cNvPr id="5" name="Picture 4">
            <a:extLst>
              <a:ext uri="{FF2B5EF4-FFF2-40B4-BE49-F238E27FC236}">
                <a16:creationId xmlns:a16="http://schemas.microsoft.com/office/drawing/2014/main" id="{53E571D5-9B60-4F8F-A550-A2A0153ED2E2}"/>
              </a:ext>
            </a:extLst>
          </p:cNvPr>
          <p:cNvPicPr>
            <a:picLocks noChangeAspect="1"/>
          </p:cNvPicPr>
          <p:nvPr/>
        </p:nvPicPr>
        <p:blipFill rotWithShape="1">
          <a:blip r:embed="rId3"/>
          <a:srcRect r="-4" b="5669"/>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84608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1" name="Rectangle 5">
              <a:extLst>
                <a:ext uri="{FF2B5EF4-FFF2-40B4-BE49-F238E27FC236}">
                  <a16:creationId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2" name="Freeform 6">
              <a:extLst>
                <a:ext uri="{FF2B5EF4-FFF2-40B4-BE49-F238E27FC236}">
                  <a16:creationId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7">
              <a:extLst>
                <a:ext uri="{FF2B5EF4-FFF2-40B4-BE49-F238E27FC236}">
                  <a16:creationId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8">
              <a:extLst>
                <a:ext uri="{FF2B5EF4-FFF2-40B4-BE49-F238E27FC236}">
                  <a16:creationId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9">
              <a:extLst>
                <a:ext uri="{FF2B5EF4-FFF2-40B4-BE49-F238E27FC236}">
                  <a16:creationId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10">
              <a:extLst>
                <a:ext uri="{FF2B5EF4-FFF2-40B4-BE49-F238E27FC236}">
                  <a16:creationId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11">
              <a:extLst>
                <a:ext uri="{FF2B5EF4-FFF2-40B4-BE49-F238E27FC236}">
                  <a16:creationId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12">
              <a:extLst>
                <a:ext uri="{FF2B5EF4-FFF2-40B4-BE49-F238E27FC236}">
                  <a16:creationId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13">
              <a:extLst>
                <a:ext uri="{FF2B5EF4-FFF2-40B4-BE49-F238E27FC236}">
                  <a16:creationId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14">
              <a:extLst>
                <a:ext uri="{FF2B5EF4-FFF2-40B4-BE49-F238E27FC236}">
                  <a16:creationId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15">
              <a:extLst>
                <a:ext uri="{FF2B5EF4-FFF2-40B4-BE49-F238E27FC236}">
                  <a16:creationId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Line 16">
              <a:extLst>
                <a:ext uri="{FF2B5EF4-FFF2-40B4-BE49-F238E27FC236}">
                  <a16:creationId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18">
              <a:extLst>
                <a:ext uri="{FF2B5EF4-FFF2-40B4-BE49-F238E27FC236}">
                  <a16:creationId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9">
              <a:extLst>
                <a:ext uri="{FF2B5EF4-FFF2-40B4-BE49-F238E27FC236}">
                  <a16:creationId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20">
              <a:extLst>
                <a:ext uri="{FF2B5EF4-FFF2-40B4-BE49-F238E27FC236}">
                  <a16:creationId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Rectangle 21">
              <a:extLst>
                <a:ext uri="{FF2B5EF4-FFF2-40B4-BE49-F238E27FC236}">
                  <a16:creationId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8" name="Freeform 22">
              <a:extLst>
                <a:ext uri="{FF2B5EF4-FFF2-40B4-BE49-F238E27FC236}">
                  <a16:creationId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23">
              <a:extLst>
                <a:ext uri="{FF2B5EF4-FFF2-40B4-BE49-F238E27FC236}">
                  <a16:creationId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24">
              <a:extLst>
                <a:ext uri="{FF2B5EF4-FFF2-40B4-BE49-F238E27FC236}">
                  <a16:creationId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25">
              <a:extLst>
                <a:ext uri="{FF2B5EF4-FFF2-40B4-BE49-F238E27FC236}">
                  <a16:creationId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6">
              <a:extLst>
                <a:ext uri="{FF2B5EF4-FFF2-40B4-BE49-F238E27FC236}">
                  <a16:creationId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27">
              <a:extLst>
                <a:ext uri="{FF2B5EF4-FFF2-40B4-BE49-F238E27FC236}">
                  <a16:creationId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8">
              <a:extLst>
                <a:ext uri="{FF2B5EF4-FFF2-40B4-BE49-F238E27FC236}">
                  <a16:creationId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9">
              <a:extLst>
                <a:ext uri="{FF2B5EF4-FFF2-40B4-BE49-F238E27FC236}">
                  <a16:creationId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30">
              <a:extLst>
                <a:ext uri="{FF2B5EF4-FFF2-40B4-BE49-F238E27FC236}">
                  <a16:creationId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31">
              <a:extLst>
                <a:ext uri="{FF2B5EF4-FFF2-40B4-BE49-F238E27FC236}">
                  <a16:creationId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09" name="Picture 2">
            <a:extLst>
              <a:ext uri="{FF2B5EF4-FFF2-40B4-BE49-F238E27FC236}">
                <a16:creationId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42" name="Picture 2">
            <a:extLst>
              <a:ext uri="{FF2B5EF4-FFF2-40B4-BE49-F238E27FC236}">
                <a16:creationId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4C23FF-55DD-4D13-A6F4-390C65BD5EC0}"/>
              </a:ext>
            </a:extLst>
          </p:cNvPr>
          <p:cNvSpPr>
            <a:spLocks noGrp="1"/>
          </p:cNvSpPr>
          <p:nvPr>
            <p:ph type="title"/>
          </p:nvPr>
        </p:nvSpPr>
        <p:spPr>
          <a:xfrm>
            <a:off x="853330" y="1134681"/>
            <a:ext cx="2743310" cy="4255025"/>
          </a:xfrm>
        </p:spPr>
        <p:txBody>
          <a:bodyPr>
            <a:normAutofit/>
          </a:bodyPr>
          <a:lstStyle/>
          <a:p>
            <a:r>
              <a:rPr lang="en-US">
                <a:solidFill>
                  <a:srgbClr val="FFFFFF"/>
                </a:solidFill>
              </a:rPr>
              <a:t>The problem</a:t>
            </a:r>
          </a:p>
        </p:txBody>
      </p:sp>
      <p:graphicFrame>
        <p:nvGraphicFramePr>
          <p:cNvPr id="41" name="Content Placeholder 2">
            <a:extLst>
              <a:ext uri="{FF2B5EF4-FFF2-40B4-BE49-F238E27FC236}">
                <a16:creationId xmlns:a16="http://schemas.microsoft.com/office/drawing/2014/main" id="{D706F21F-C1D7-4841-B96D-7B88C526615B}"/>
              </a:ext>
            </a:extLst>
          </p:cNvPr>
          <p:cNvGraphicFramePr>
            <a:graphicFrameLocks noGrp="1"/>
          </p:cNvGraphicFramePr>
          <p:nvPr>
            <p:ph idx="1"/>
            <p:extLst>
              <p:ext uri="{D42A27DB-BD31-4B8C-83A1-F6EECF244321}">
                <p14:modId xmlns:p14="http://schemas.microsoft.com/office/powerpoint/2010/main" val="299171809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0739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9">
            <a:extLst>
              <a:ext uri="{FF2B5EF4-FFF2-40B4-BE49-F238E27FC236}">
                <a16:creationId xmlns:a16="http://schemas.microsoft.com/office/drawing/2014/main" id="{9775AF3B-5284-4B97-9BB7-55C6FB3699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11">
            <a:extLst>
              <a:ext uri="{FF2B5EF4-FFF2-40B4-BE49-F238E27FC236}">
                <a16:creationId xmlns:a16="http://schemas.microsoft.com/office/drawing/2014/main" id="{A0F1F7ED-DA39-478F-85DA-317DE08941E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1DAE5903-52E8-4F25-8473-93EF4837763C}"/>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894835C1-32DE-4571-AD10-28D58CB8CFD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097A5B92-0B48-4251-9764-D34DF889207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E222BF19-57E7-43F3-A2B9-2398BEF966D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60C8836E-B7D9-48A9-8FD9-4CC52AF44D2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8504740E-456D-4FB9-9520-4317CCFA71B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1563A7B4-B1D5-4F93-AFF9-2EB78655FC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D139ED24-FA37-4470-8B42-D0D00EDE14F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48825AA7-BB26-45C2-93A2-1AD8D9A2325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A98D0B91-D4E4-402D-8234-E96987219E9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94F1DB97-3769-4DA5-9F45-47132C3125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9BC86E2-B185-4D80-81B5-A8D387E678B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FA773F49-8CD0-46DC-B986-F2DB57BD7266}"/>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8C55A009-3401-4888-93C7-4ED51CBC64F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10B44829-5BB5-48C5-8492-699971FE780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30C1F9A0-4FA6-4F6F-B2D0-A1BBA41DFC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1BF274F-C7B8-44B4-A183-307D8619D27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037E8930-0F22-4558-9432-F18953E32A0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9AFC3429-FF29-47FF-A4A8-317A979DB9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91D48543-2C05-4768-80B1-ECA6F885080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3AC527CC-154C-4370-A25B-74AC5B4A63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798B18F5-51C9-4E50-95C5-A850EF5398A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15B4CF27-638C-4979-B0FD-6263E13074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36C6A22-48A2-4442-B82D-30DB498272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1BB7BCE1-0D99-412E-ABA6-81412638E9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C20E57E0-0912-44F2-93DA-75E4D13F3B7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DF059390-54ED-44F4-983F-92FF36AD94F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42D5E9ED-595D-443D-8CDC-D8FCD4021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6" name="Group 13">
              <a:extLst>
                <a:ext uri="{FF2B5EF4-FFF2-40B4-BE49-F238E27FC236}">
                  <a16:creationId xmlns:a16="http://schemas.microsoft.com/office/drawing/2014/main" id="{DB14A457-C54A-4F1E-91FB-0FEE49877D68}"/>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791F3E2E-D393-464E-84B4-9B30D071AD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3">
                <a:extLst>
                  <a:ext uri="{FF2B5EF4-FFF2-40B4-BE49-F238E27FC236}">
                    <a16:creationId xmlns:a16="http://schemas.microsoft.com/office/drawing/2014/main" id="{EBEEAD6F-6425-4F85-A8A8-4FF19A909B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8AACA44E-9D6C-4708-8D61-D767B6620B8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5">
                <a:extLst>
                  <a:ext uri="{FF2B5EF4-FFF2-40B4-BE49-F238E27FC236}">
                    <a16:creationId xmlns:a16="http://schemas.microsoft.com/office/drawing/2014/main" id="{B6E3525F-9937-463E-872C-8EB7C62D10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BE829B0B-C602-40F1-81D1-A55332343D7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92660531-24B5-4B97-A4A2-64686E235D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6242D0CE-6FFD-4D17-AC26-BD3E481195F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61631F37-AF37-4DB9-8D98-A08586C766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2A2597FF-2F22-40BB-A7B3-19C4DFCFFA0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DCC8773C-0113-4046-B222-C8F4080AF389}"/>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1B17CCE2-CEEF-40CA-8C4D-0DC2DCA78A2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4AD9FD-E1AC-4C53-B9BB-7ED586957A00}"/>
              </a:ext>
            </a:extLst>
          </p:cNvPr>
          <p:cNvSpPr>
            <a:spLocks noGrp="1"/>
          </p:cNvSpPr>
          <p:nvPr>
            <p:ph type="title"/>
          </p:nvPr>
        </p:nvSpPr>
        <p:spPr>
          <a:xfrm>
            <a:off x="6569957" y="618518"/>
            <a:ext cx="4747088" cy="1478570"/>
          </a:xfrm>
        </p:spPr>
        <p:txBody>
          <a:bodyPr>
            <a:normAutofit/>
          </a:bodyPr>
          <a:lstStyle/>
          <a:p>
            <a:r>
              <a:rPr lang="en-US">
                <a:solidFill>
                  <a:srgbClr val="FFFFFF"/>
                </a:solidFill>
              </a:rPr>
              <a:t>solution</a:t>
            </a:r>
          </a:p>
        </p:txBody>
      </p:sp>
      <p:sp useBgFill="1">
        <p:nvSpPr>
          <p:cNvPr id="55" name="Round Diagonal Corner Rectangle 9">
            <a:extLst>
              <a:ext uri="{FF2B5EF4-FFF2-40B4-BE49-F238E27FC236}">
                <a16:creationId xmlns:a16="http://schemas.microsoft.com/office/drawing/2014/main" id="{66D4F5BA-1D71-49B2-8A7F-6B4EB94D7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C6CB5F-2769-4231-8659-B3BA7DC80E0E}"/>
              </a:ext>
            </a:extLst>
          </p:cNvPr>
          <p:cNvPicPr>
            <a:picLocks noChangeAspect="1"/>
          </p:cNvPicPr>
          <p:nvPr/>
        </p:nvPicPr>
        <p:blipFill>
          <a:blip r:embed="rId3"/>
          <a:stretch>
            <a:fillRect/>
          </a:stretch>
        </p:blipFill>
        <p:spPr>
          <a:xfrm>
            <a:off x="970402" y="1990726"/>
            <a:ext cx="4973196" cy="2876549"/>
          </a:xfrm>
          <a:prstGeom prst="rect">
            <a:avLst/>
          </a:prstGeom>
        </p:spPr>
      </p:pic>
      <p:sp>
        <p:nvSpPr>
          <p:cNvPr id="3" name="Content Placeholder 2">
            <a:extLst>
              <a:ext uri="{FF2B5EF4-FFF2-40B4-BE49-F238E27FC236}">
                <a16:creationId xmlns:a16="http://schemas.microsoft.com/office/drawing/2014/main" id="{53514264-C77C-4C95-A5C9-1AF79F65804E}"/>
              </a:ext>
            </a:extLst>
          </p:cNvPr>
          <p:cNvSpPr>
            <a:spLocks noGrp="1"/>
          </p:cNvSpPr>
          <p:nvPr>
            <p:ph idx="1"/>
          </p:nvPr>
        </p:nvSpPr>
        <p:spPr>
          <a:xfrm>
            <a:off x="6569957" y="2249487"/>
            <a:ext cx="4747087" cy="3541714"/>
          </a:xfrm>
        </p:spPr>
        <p:txBody>
          <a:bodyPr>
            <a:normAutofit/>
          </a:bodyPr>
          <a:lstStyle/>
          <a:p>
            <a:pPr>
              <a:lnSpc>
                <a:spcPct val="110000"/>
              </a:lnSpc>
            </a:pPr>
            <a:r>
              <a:rPr lang="en-US" sz="1500">
                <a:solidFill>
                  <a:srgbClr val="FFFFFF"/>
                </a:solidFill>
              </a:rPr>
              <a:t>I would like to find a way using ML to predict a score on clients comments, thus providing the end user an idea if the client is happy or not</a:t>
            </a:r>
          </a:p>
          <a:p>
            <a:pPr>
              <a:lnSpc>
                <a:spcPct val="110000"/>
              </a:lnSpc>
            </a:pPr>
            <a:r>
              <a:rPr lang="en-US" sz="1500">
                <a:solidFill>
                  <a:srgbClr val="FFFFFF"/>
                </a:solidFill>
              </a:rPr>
              <a:t>I would gather sample sentiment data from Amazon to model positive and negative sentiment.  </a:t>
            </a:r>
          </a:p>
          <a:p>
            <a:pPr>
              <a:lnSpc>
                <a:spcPct val="110000"/>
              </a:lnSpc>
            </a:pPr>
            <a:r>
              <a:rPr lang="en-US" sz="1500">
                <a:solidFill>
                  <a:srgbClr val="FFFFFF"/>
                </a:solidFill>
              </a:rPr>
              <a:t>I shall use Recurrent neural networks (RNN) the state of the art algorithm for sequential data and are used by Apple's Siri and Google's voice search. It is the first algorithm that remembers its input, due to an internal memory, which makes it perfectly suited for machine learning problems that involve sequential data.</a:t>
            </a:r>
          </a:p>
          <a:p>
            <a:pPr>
              <a:lnSpc>
                <a:spcPct val="110000"/>
              </a:lnSpc>
            </a:pPr>
            <a:endParaRPr lang="en-US" sz="1500">
              <a:solidFill>
                <a:srgbClr val="FFFFFF"/>
              </a:solidFill>
            </a:endParaRPr>
          </a:p>
        </p:txBody>
      </p:sp>
      <p:sp>
        <p:nvSpPr>
          <p:cNvPr id="4" name="AutoShape 2" descr="https://pythonmachinelearning.pro/wp-content/uploads/2017/10/Unrolled-RNN.png.webp">
            <a:extLst>
              <a:ext uri="{FF2B5EF4-FFF2-40B4-BE49-F238E27FC236}">
                <a16:creationId xmlns:a16="http://schemas.microsoft.com/office/drawing/2014/main" id="{E2F349E1-5B3A-442A-84C7-3B11B2317D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141721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DE125C-116C-4AD1-836F-6017FB4D5B79}"/>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The Tokenization and Sequence Encoding</a:t>
            </a:r>
          </a:p>
        </p:txBody>
      </p:sp>
      <p:grpSp>
        <p:nvGrpSpPr>
          <p:cNvPr id="23" name="Group 22">
            <a:extLst>
              <a:ext uri="{FF2B5EF4-FFF2-40B4-BE49-F238E27FC236}">
                <a16:creationId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 name="Content Placeholder 6">
            <a:extLst>
              <a:ext uri="{FF2B5EF4-FFF2-40B4-BE49-F238E27FC236}">
                <a16:creationId xmlns:a16="http://schemas.microsoft.com/office/drawing/2014/main" id="{98645859-5F41-4157-8F3F-11BCC1E539DC}"/>
              </a:ext>
            </a:extLst>
          </p:cNvPr>
          <p:cNvPicPr>
            <a:picLocks noChangeAspect="1"/>
          </p:cNvPicPr>
          <p:nvPr/>
        </p:nvPicPr>
        <p:blipFill>
          <a:blip r:embed="rId3"/>
          <a:stretch>
            <a:fillRect/>
          </a:stretch>
        </p:blipFill>
        <p:spPr>
          <a:xfrm>
            <a:off x="4711778" y="1450530"/>
            <a:ext cx="6844045" cy="3952435"/>
          </a:xfrm>
          <a:prstGeom prst="rect">
            <a:avLst/>
          </a:prstGeom>
        </p:spPr>
      </p:pic>
    </p:spTree>
    <p:extLst>
      <p:ext uri="{BB962C8B-B14F-4D97-AF65-F5344CB8AC3E}">
        <p14:creationId xmlns:p14="http://schemas.microsoft.com/office/powerpoint/2010/main" val="24538856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4" name="Rectangle 15">
            <a:extLst>
              <a:ext uri="{FF2B5EF4-FFF2-40B4-BE49-F238E27FC236}">
                <a16:creationId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B44C01-4331-448C-A029-9C43A7268FC3}"/>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RNN Model Training Data Metrics</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D600DBDE-9250-4038-87CB-ED2987E576CA}"/>
              </a:ext>
            </a:extLst>
          </p:cNvPr>
          <p:cNvPicPr>
            <a:picLocks noChangeAspect="1"/>
          </p:cNvPicPr>
          <p:nvPr/>
        </p:nvPicPr>
        <p:blipFill>
          <a:blip r:embed="rId3"/>
          <a:stretch>
            <a:fillRect/>
          </a:stretch>
        </p:blipFill>
        <p:spPr>
          <a:xfrm>
            <a:off x="4711778" y="829202"/>
            <a:ext cx="6844045" cy="5195091"/>
          </a:xfrm>
          <a:prstGeom prst="rect">
            <a:avLst/>
          </a:prstGeom>
        </p:spPr>
      </p:pic>
    </p:spTree>
    <p:extLst>
      <p:ext uri="{BB962C8B-B14F-4D97-AF65-F5344CB8AC3E}">
        <p14:creationId xmlns:p14="http://schemas.microsoft.com/office/powerpoint/2010/main" val="20465225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860F5B-CFC6-4937-8FDC-4811E95FD5F0}"/>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RNN Model test Data Metrics</a:t>
            </a:r>
          </a:p>
        </p:txBody>
      </p:sp>
      <p:sp>
        <p:nvSpPr>
          <p:cNvPr id="9" name="Content Placeholder 8">
            <a:extLst>
              <a:ext uri="{FF2B5EF4-FFF2-40B4-BE49-F238E27FC236}">
                <a16:creationId xmlns:a16="http://schemas.microsoft.com/office/drawing/2014/main" id="{D773E48F-874B-4B23-8EC8-87E0FF1E8A1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228ADA11-36F3-4A34-8855-A2AE8B0A0A8A}"/>
              </a:ext>
            </a:extLst>
          </p:cNvPr>
          <p:cNvPicPr>
            <a:picLocks noChangeAspect="1"/>
          </p:cNvPicPr>
          <p:nvPr/>
        </p:nvPicPr>
        <p:blipFill>
          <a:blip r:embed="rId3"/>
          <a:stretch>
            <a:fillRect/>
          </a:stretch>
        </p:blipFill>
        <p:spPr>
          <a:xfrm>
            <a:off x="4711778" y="953317"/>
            <a:ext cx="6844045" cy="4946861"/>
          </a:xfrm>
          <a:prstGeom prst="rect">
            <a:avLst/>
          </a:prstGeom>
        </p:spPr>
      </p:pic>
    </p:spTree>
    <p:extLst>
      <p:ext uri="{BB962C8B-B14F-4D97-AF65-F5344CB8AC3E}">
        <p14:creationId xmlns:p14="http://schemas.microsoft.com/office/powerpoint/2010/main" val="8583348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F67E66-DB73-4CBE-AD56-A6347FF8403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Remark sampling</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FA468B64-D84C-41B3-B46E-905F21520B8E}"/>
              </a:ext>
            </a:extLst>
          </p:cNvPr>
          <p:cNvPicPr>
            <a:picLocks noChangeAspect="1"/>
          </p:cNvPicPr>
          <p:nvPr/>
        </p:nvPicPr>
        <p:blipFill>
          <a:blip r:embed="rId3"/>
          <a:stretch>
            <a:fillRect/>
          </a:stretch>
        </p:blipFill>
        <p:spPr>
          <a:xfrm>
            <a:off x="6157987" y="643467"/>
            <a:ext cx="3951627" cy="5566562"/>
          </a:xfrm>
          <a:prstGeom prst="rect">
            <a:avLst/>
          </a:prstGeom>
        </p:spPr>
      </p:pic>
    </p:spTree>
    <p:extLst>
      <p:ext uri="{BB962C8B-B14F-4D97-AF65-F5344CB8AC3E}">
        <p14:creationId xmlns:p14="http://schemas.microsoft.com/office/powerpoint/2010/main" val="11296241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D1AE6D-7985-42F1-B656-C8988BD49DAB}"/>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Thank you.</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Graphic 6" descr="Handshake">
            <a:extLst>
              <a:ext uri="{FF2B5EF4-FFF2-40B4-BE49-F238E27FC236}">
                <a16:creationId xmlns:a16="http://schemas.microsoft.com/office/drawing/2014/main" id="{DC0E7BB8-270A-491A-80C3-D5B55EC37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0519" y="643467"/>
            <a:ext cx="5566562" cy="5566562"/>
          </a:xfrm>
          <a:prstGeom prst="rect">
            <a:avLst/>
          </a:prstGeom>
        </p:spPr>
      </p:pic>
    </p:spTree>
    <p:extLst>
      <p:ext uri="{BB962C8B-B14F-4D97-AF65-F5344CB8AC3E}">
        <p14:creationId xmlns:p14="http://schemas.microsoft.com/office/powerpoint/2010/main" val="416476132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90</TotalTime>
  <Words>270</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Sentiment Analysis </vt:lpstr>
      <vt:lpstr>The team – Solo hawk</vt:lpstr>
      <vt:lpstr>The problem</vt:lpstr>
      <vt:lpstr>solution</vt:lpstr>
      <vt:lpstr>The Tokenization and Sequence Encoding</vt:lpstr>
      <vt:lpstr>RNN Model Training Data Metrics</vt:lpstr>
      <vt:lpstr>RNN Model test Data Metrics</vt:lpstr>
      <vt:lpstr>Remark sampling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Charles Sampedro</dc:creator>
  <cp:lastModifiedBy>Charles Sampedro</cp:lastModifiedBy>
  <cp:revision>6</cp:revision>
  <dcterms:created xsi:type="dcterms:W3CDTF">2021-08-02T09:27:27Z</dcterms:created>
  <dcterms:modified xsi:type="dcterms:W3CDTF">2021-08-02T10:57:29Z</dcterms:modified>
</cp:coreProperties>
</file>