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Quicksand"/>
      <p:regular r:id="rId25"/>
      <p:bold r:id="rId26"/>
    </p:embeddedFont>
    <p:embeddedFont>
      <p:font typeface="Dancing Script"/>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icksand-bold.fntdata"/><Relationship Id="rId25" Type="http://schemas.openxmlformats.org/officeDocument/2006/relationships/font" Target="fonts/Quicksand-regular.fntdata"/><Relationship Id="rId28" Type="http://schemas.openxmlformats.org/officeDocument/2006/relationships/font" Target="fonts/DancingScript-bold.fntdata"/><Relationship Id="rId27" Type="http://schemas.openxmlformats.org/officeDocument/2006/relationships/font" Target="fonts/DancingScrip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4180507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4180507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4180507f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4180507f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4180507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4180507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71324af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71324af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4180507f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4180507f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4180507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4180507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4180507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4180507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4180507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4180507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4e24326ca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4e24326c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4e24326ca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4e24326ca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4e24326ca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4e24326ca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4e24326ca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4e24326ca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4e24326ca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4e24326ca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4e24326ca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4e24326ca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5.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hyperlink" Target="http://www.youtube.com/watch?v=SUXCM4B4ydI" TargetMode="External"/><Relationship Id="rId5" Type="http://schemas.openxmlformats.org/officeDocument/2006/relationships/image" Target="../media/image3.jpg"/><Relationship Id="rId6"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hyperlink" Target="http://www.youtube.com/watch?v=q5mWxRzBTr8" TargetMode="External"/><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aT5As5QSYXQ"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34275"/>
            <a:ext cx="8520600" cy="103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Dancing Script"/>
                <a:ea typeface="Dancing Script"/>
                <a:cs typeface="Dancing Script"/>
                <a:sym typeface="Dancing Script"/>
              </a:rPr>
              <a:t>Quote Me</a:t>
            </a:r>
            <a:endParaRPr>
              <a:solidFill>
                <a:srgbClr val="7F6000"/>
              </a:solidFill>
              <a:latin typeface="Dancing Script"/>
              <a:ea typeface="Dancing Script"/>
              <a:cs typeface="Dancing Script"/>
              <a:sym typeface="Dancing Script"/>
            </a:endParaRPr>
          </a:p>
        </p:txBody>
      </p:sp>
      <p:sp>
        <p:nvSpPr>
          <p:cNvPr id="55" name="Google Shape;55;p13"/>
          <p:cNvSpPr txBox="1"/>
          <p:nvPr>
            <p:ph idx="1" type="subTitle"/>
          </p:nvPr>
        </p:nvSpPr>
        <p:spPr>
          <a:xfrm>
            <a:off x="-29250" y="3567450"/>
            <a:ext cx="92025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50">
                <a:solidFill>
                  <a:srgbClr val="7F6000"/>
                </a:solidFill>
                <a:latin typeface="Quicksand"/>
                <a:ea typeface="Quicksand"/>
                <a:cs typeface="Quicksand"/>
                <a:sym typeface="Quicksand"/>
              </a:rPr>
              <a:t>Kyo Sook Shin, </a:t>
            </a:r>
            <a:r>
              <a:rPr b="1" lang="en" sz="2450">
                <a:solidFill>
                  <a:srgbClr val="7F6000"/>
                </a:solidFill>
                <a:latin typeface="Quicksand"/>
                <a:ea typeface="Quicksand"/>
                <a:cs typeface="Quicksand"/>
                <a:sym typeface="Quicksand"/>
              </a:rPr>
              <a:t>Andre Nurwono,</a:t>
            </a:r>
            <a:r>
              <a:rPr b="1" lang="en" sz="2450">
                <a:solidFill>
                  <a:srgbClr val="7F6000"/>
                </a:solidFill>
                <a:latin typeface="Quicksand"/>
                <a:ea typeface="Quicksand"/>
                <a:cs typeface="Quicksand"/>
                <a:sym typeface="Quicksand"/>
              </a:rPr>
              <a:t> </a:t>
            </a:r>
            <a:r>
              <a:rPr b="1" lang="en" sz="2450">
                <a:solidFill>
                  <a:srgbClr val="7F6000"/>
                </a:solidFill>
                <a:latin typeface="Quicksand"/>
                <a:ea typeface="Quicksand"/>
                <a:cs typeface="Quicksand"/>
                <a:sym typeface="Quicksand"/>
              </a:rPr>
              <a:t>Megan Wright,</a:t>
            </a:r>
            <a:r>
              <a:rPr b="1" lang="en" sz="2450">
                <a:solidFill>
                  <a:srgbClr val="7F6000"/>
                </a:solidFill>
                <a:latin typeface="Quicksand"/>
                <a:ea typeface="Quicksand"/>
                <a:cs typeface="Quicksand"/>
                <a:sym typeface="Quicksand"/>
              </a:rPr>
              <a:t> </a:t>
            </a:r>
            <a:endParaRPr b="1" sz="2450">
              <a:solidFill>
                <a:srgbClr val="7F6000"/>
              </a:solidFill>
              <a:latin typeface="Quicksand"/>
              <a:ea typeface="Quicksand"/>
              <a:cs typeface="Quicksand"/>
              <a:sym typeface="Quicksand"/>
            </a:endParaRPr>
          </a:p>
          <a:p>
            <a:pPr indent="0" lvl="0" marL="0" rtl="0" algn="ctr">
              <a:spcBef>
                <a:spcPts val="0"/>
              </a:spcBef>
              <a:spcAft>
                <a:spcPts val="0"/>
              </a:spcAft>
              <a:buNone/>
            </a:pPr>
            <a:r>
              <a:rPr b="1" lang="en" sz="2450">
                <a:solidFill>
                  <a:srgbClr val="7F6000"/>
                </a:solidFill>
                <a:latin typeface="Quicksand"/>
                <a:ea typeface="Quicksand"/>
                <a:cs typeface="Quicksand"/>
                <a:sym typeface="Quicksand"/>
              </a:rPr>
              <a:t>Charles Huurman, Emily Knight and Davon Rooks</a:t>
            </a:r>
            <a:endParaRPr b="1" sz="3600">
              <a:solidFill>
                <a:srgbClr val="7F6000"/>
              </a:solidFill>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1700" y="1152475"/>
            <a:ext cx="8520600" cy="3416400"/>
          </a:xfrm>
          <a:prstGeom prst="rect">
            <a:avLst/>
          </a:prstGeom>
          <a:solidFill>
            <a:srgbClr val="FCCD46"/>
          </a:solidFill>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334327" lvl="0" marL="457200" rtl="0" algn="l">
              <a:spcBef>
                <a:spcPts val="1200"/>
              </a:spcBef>
              <a:spcAft>
                <a:spcPts val="0"/>
              </a:spcAft>
              <a:buSzPct val="100000"/>
              <a:buChar char="-"/>
            </a:pPr>
            <a:r>
              <a:rPr lang="en"/>
              <a:t>Find code patterns and code parts that fulfill the desired features: Use the MERN code pattern (Stu 26) as </a:t>
            </a:r>
            <a:r>
              <a:rPr lang="en"/>
              <a:t>code scaffolding to quickly prototype the backend</a:t>
            </a:r>
            <a:endParaRPr/>
          </a:p>
          <a:p>
            <a:pPr indent="-334327" lvl="0" marL="457200" rtl="0" algn="l">
              <a:spcBef>
                <a:spcPts val="0"/>
              </a:spcBef>
              <a:spcAft>
                <a:spcPts val="0"/>
              </a:spcAft>
              <a:buSzPct val="100000"/>
              <a:buChar char="-"/>
            </a:pPr>
            <a:r>
              <a:rPr lang="en"/>
              <a:t>Backend development (data structure, GraphQL resolvers and typedefs) are needed before the front-end can accelerate</a:t>
            </a:r>
            <a:endParaRPr/>
          </a:p>
          <a:p>
            <a:pPr indent="-334327" lvl="0" marL="457200" rtl="0" algn="l">
              <a:spcBef>
                <a:spcPts val="0"/>
              </a:spcBef>
              <a:spcAft>
                <a:spcPts val="0"/>
              </a:spcAft>
              <a:buSzPct val="100000"/>
              <a:buChar char="-"/>
            </a:pPr>
            <a:r>
              <a:rPr lang="en"/>
              <a:t>Each of us observed and learned what others have coded to align our vision together and improve the product from our individual perspectives</a:t>
            </a:r>
            <a:endParaRPr/>
          </a:p>
          <a:p>
            <a:pPr indent="-334327" lvl="0" marL="457200" rtl="0" algn="l">
              <a:spcBef>
                <a:spcPts val="0"/>
              </a:spcBef>
              <a:spcAft>
                <a:spcPts val="0"/>
              </a:spcAft>
              <a:buSzPct val="100000"/>
              <a:buChar char="-"/>
            </a:pPr>
            <a:r>
              <a:rPr lang="en"/>
              <a:t>Changes are sometimes discussed and rejected due to bugs (ie. .gitignore missing, .env missing, malicious typesquatted package appearing on repo)</a:t>
            </a:r>
            <a:endParaRPr/>
          </a:p>
          <a:p>
            <a:pPr indent="-334327" lvl="0" marL="457200" rtl="0" algn="l">
              <a:spcBef>
                <a:spcPts val="0"/>
              </a:spcBef>
              <a:spcAft>
                <a:spcPts val="0"/>
              </a:spcAft>
              <a:buSzPct val="100000"/>
              <a:buChar char="-"/>
            </a:pPr>
            <a:r>
              <a:rPr lang="en"/>
              <a:t>Continuous improvement cycle (aka. Things can also suddenly change when someone thinks they need to change - probably akin to Agile?)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F6000"/>
                </a:solidFill>
              </a:rPr>
              <a:t>TECHNOLOGIES USED</a:t>
            </a:r>
            <a:endParaRPr b="1">
              <a:solidFill>
                <a:srgbClr val="7F6000"/>
              </a:solidFill>
            </a:endParaRPr>
          </a:p>
        </p:txBody>
      </p:sp>
      <p:sp>
        <p:nvSpPr>
          <p:cNvPr id="118" name="Google Shape;118;p23"/>
          <p:cNvSpPr txBox="1"/>
          <p:nvPr>
            <p:ph idx="1" type="body"/>
          </p:nvPr>
        </p:nvSpPr>
        <p:spPr>
          <a:xfrm>
            <a:off x="311700" y="1152475"/>
            <a:ext cx="3909900" cy="3416400"/>
          </a:xfrm>
          <a:prstGeom prst="rect">
            <a:avLst/>
          </a:prstGeom>
          <a:solidFill>
            <a:srgbClr val="FCCD46"/>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MongoDB</a:t>
            </a:r>
            <a:endParaRPr/>
          </a:p>
          <a:p>
            <a:pPr indent="-342900" lvl="0" marL="457200" rtl="0" algn="l">
              <a:spcBef>
                <a:spcPts val="0"/>
              </a:spcBef>
              <a:spcAft>
                <a:spcPts val="0"/>
              </a:spcAft>
              <a:buSzPts val="1800"/>
              <a:buChar char="-"/>
            </a:pPr>
            <a:r>
              <a:rPr lang="en"/>
              <a:t>React</a:t>
            </a:r>
            <a:endParaRPr/>
          </a:p>
          <a:p>
            <a:pPr indent="-342900" lvl="0" marL="457200" rtl="0" algn="l">
              <a:spcBef>
                <a:spcPts val="0"/>
              </a:spcBef>
              <a:spcAft>
                <a:spcPts val="0"/>
              </a:spcAft>
              <a:buSzPts val="1800"/>
              <a:buChar char="-"/>
            </a:pPr>
            <a:r>
              <a:rPr lang="en"/>
              <a:t>Apollo/GraphQL</a:t>
            </a:r>
            <a:endParaRPr/>
          </a:p>
          <a:p>
            <a:pPr indent="-342900" lvl="0" marL="457200" rtl="0" algn="l">
              <a:spcBef>
                <a:spcPts val="0"/>
              </a:spcBef>
              <a:spcAft>
                <a:spcPts val="0"/>
              </a:spcAft>
              <a:buSzPts val="1800"/>
              <a:buChar char="-"/>
            </a:pPr>
            <a:r>
              <a:rPr lang="en"/>
              <a:t>Jsonwebtoken(JWT)</a:t>
            </a:r>
            <a:endParaRPr/>
          </a:p>
          <a:p>
            <a:pPr indent="-342900" lvl="0" marL="457200" rtl="0" algn="l">
              <a:spcBef>
                <a:spcPts val="0"/>
              </a:spcBef>
              <a:spcAft>
                <a:spcPts val="0"/>
              </a:spcAft>
              <a:buSzPts val="1800"/>
              <a:buChar char="-"/>
            </a:pPr>
            <a:r>
              <a:rPr lang="en"/>
              <a:t>Stripe</a:t>
            </a:r>
            <a:endParaRPr/>
          </a:p>
          <a:p>
            <a:pPr indent="-342900" lvl="0" marL="457200" rtl="0" algn="l">
              <a:spcBef>
                <a:spcPts val="0"/>
              </a:spcBef>
              <a:spcAft>
                <a:spcPts val="0"/>
              </a:spcAft>
              <a:buSzPts val="1800"/>
              <a:buChar char="-"/>
            </a:pPr>
            <a:r>
              <a:rPr lang="en"/>
              <a:t>Node/Express</a:t>
            </a:r>
            <a:endParaRPr/>
          </a:p>
          <a:p>
            <a:pPr indent="-342900" lvl="0" marL="457200" rtl="0" algn="l">
              <a:spcBef>
                <a:spcPts val="0"/>
              </a:spcBef>
              <a:spcAft>
                <a:spcPts val="0"/>
              </a:spcAft>
              <a:buSzPts val="1800"/>
              <a:buChar char="-"/>
            </a:pPr>
            <a:r>
              <a:rPr lang="en"/>
              <a:t>DaisyUI / TailWind CSS</a:t>
            </a:r>
            <a:endParaRPr/>
          </a:p>
          <a:p>
            <a:pPr indent="0" lvl="0" marL="457200" rtl="0" algn="l">
              <a:spcBef>
                <a:spcPts val="1200"/>
              </a:spcBef>
              <a:spcAft>
                <a:spcPts val="1200"/>
              </a:spcAft>
              <a:buNone/>
            </a:pPr>
            <a:r>
              <a:t/>
            </a:r>
            <a:endParaRPr/>
          </a:p>
        </p:txBody>
      </p:sp>
      <p:sp>
        <p:nvSpPr>
          <p:cNvPr id="119" name="Google Shape;119;p23"/>
          <p:cNvSpPr txBox="1"/>
          <p:nvPr>
            <p:ph idx="1" type="body"/>
          </p:nvPr>
        </p:nvSpPr>
        <p:spPr>
          <a:xfrm>
            <a:off x="4692900" y="1152475"/>
            <a:ext cx="3909900" cy="3416400"/>
          </a:xfrm>
          <a:prstGeom prst="rect">
            <a:avLst/>
          </a:prstGeom>
          <a:solidFill>
            <a:srgbClr val="FCCD46"/>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Bcrypt</a:t>
            </a:r>
            <a:endParaRPr/>
          </a:p>
          <a:p>
            <a:pPr indent="-342900" lvl="0" marL="457200" rtl="0" algn="l">
              <a:spcBef>
                <a:spcPts val="0"/>
              </a:spcBef>
              <a:spcAft>
                <a:spcPts val="0"/>
              </a:spcAft>
              <a:buSzPts val="1800"/>
              <a:buChar char="-"/>
            </a:pPr>
            <a:r>
              <a:rPr lang="en"/>
              <a:t>Axios</a:t>
            </a:r>
            <a:endParaRPr/>
          </a:p>
          <a:p>
            <a:pPr indent="-342900" lvl="0" marL="457200" rtl="0" algn="l">
              <a:spcBef>
                <a:spcPts val="0"/>
              </a:spcBef>
              <a:spcAft>
                <a:spcPts val="0"/>
              </a:spcAft>
              <a:buSzPts val="1800"/>
              <a:buChar char="-"/>
            </a:pPr>
            <a:r>
              <a:rPr lang="en"/>
              <a:t>Vite</a:t>
            </a:r>
            <a:endParaRPr/>
          </a:p>
          <a:p>
            <a:pPr indent="-342900" lvl="0" marL="457200" rtl="0" algn="l">
              <a:spcBef>
                <a:spcPts val="0"/>
              </a:spcBef>
              <a:spcAft>
                <a:spcPts val="0"/>
              </a:spcAft>
              <a:buSzPts val="1800"/>
              <a:buChar char="-"/>
            </a:pPr>
            <a:r>
              <a:rPr lang="en"/>
              <a:t>OpenAI</a:t>
            </a:r>
            <a:endParaRPr/>
          </a:p>
          <a:p>
            <a:pPr indent="-342900" lvl="0" marL="457200" rtl="0" algn="l">
              <a:spcBef>
                <a:spcPts val="0"/>
              </a:spcBef>
              <a:spcAft>
                <a:spcPts val="0"/>
              </a:spcAft>
              <a:buSzPts val="1800"/>
              <a:buChar char="-"/>
            </a:pPr>
            <a:r>
              <a:rPr lang="en"/>
              <a:t>Chart.js, react-chartjs-2</a:t>
            </a:r>
            <a:endParaRPr/>
          </a:p>
          <a:p>
            <a:pPr indent="-342900" lvl="0" marL="457200" rtl="0" algn="l">
              <a:spcBef>
                <a:spcPts val="0"/>
              </a:spcBef>
              <a:spcAft>
                <a:spcPts val="0"/>
              </a:spcAft>
              <a:buSzPts val="1800"/>
              <a:buChar char="-"/>
            </a:pPr>
            <a:r>
              <a:rPr lang="en"/>
              <a:t>Pixabay api to fetch pictures related with emotion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F6000"/>
                </a:solidFill>
              </a:rPr>
              <a:t>DEMONSTRATION</a:t>
            </a:r>
            <a:endParaRPr b="1">
              <a:solidFill>
                <a:srgbClr val="7F6000"/>
              </a:solidFill>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https://quoteme-1b7p.onrender.com/</a:t>
            </a:r>
            <a:endParaRPr/>
          </a:p>
        </p:txBody>
      </p:sp>
      <p:pic>
        <p:nvPicPr>
          <p:cNvPr id="126" name="Google Shape;126;p24"/>
          <p:cNvPicPr preferRelativeResize="0"/>
          <p:nvPr/>
        </p:nvPicPr>
        <p:blipFill>
          <a:blip r:embed="rId4">
            <a:alphaModFix/>
          </a:blip>
          <a:stretch>
            <a:fillRect/>
          </a:stretch>
        </p:blipFill>
        <p:spPr>
          <a:xfrm>
            <a:off x="0" y="1651857"/>
            <a:ext cx="9143999" cy="3450286"/>
          </a:xfrm>
          <a:prstGeom prst="rect">
            <a:avLst/>
          </a:prstGeom>
          <a:noFill/>
          <a:ln>
            <a:noFill/>
          </a:ln>
        </p:spPr>
      </p:pic>
      <p:pic>
        <p:nvPicPr>
          <p:cNvPr id="127" name="Google Shape;127;p24"/>
          <p:cNvPicPr preferRelativeResize="0"/>
          <p:nvPr/>
        </p:nvPicPr>
        <p:blipFill>
          <a:blip r:embed="rId5">
            <a:alphaModFix/>
          </a:blip>
          <a:stretch>
            <a:fillRect/>
          </a:stretch>
        </p:blipFill>
        <p:spPr>
          <a:xfrm>
            <a:off x="7434863" y="-12"/>
            <a:ext cx="1628775" cy="166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F6000"/>
                </a:solidFill>
              </a:rPr>
              <a:t>DEMONSTRATION</a:t>
            </a:r>
            <a:endParaRPr b="1">
              <a:solidFill>
                <a:srgbClr val="7F6000"/>
              </a:solidFill>
            </a:endParaRPr>
          </a:p>
        </p:txBody>
      </p:sp>
      <p:sp>
        <p:nvSpPr>
          <p:cNvPr id="133" name="Google Shape;133;p25"/>
          <p:cNvSpPr txBox="1"/>
          <p:nvPr>
            <p:ph idx="1" type="body"/>
          </p:nvPr>
        </p:nvSpPr>
        <p:spPr>
          <a:xfrm>
            <a:off x="311700" y="48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https://quoteme-1b7p.onrender.com/</a:t>
            </a:r>
            <a:endParaRPr/>
          </a:p>
        </p:txBody>
      </p:sp>
      <p:pic>
        <p:nvPicPr>
          <p:cNvPr id="134" name="Google Shape;134;p25"/>
          <p:cNvPicPr preferRelativeResize="0"/>
          <p:nvPr/>
        </p:nvPicPr>
        <p:blipFill>
          <a:blip r:embed="rId4">
            <a:alphaModFix/>
          </a:blip>
          <a:stretch>
            <a:fillRect/>
          </a:stretch>
        </p:blipFill>
        <p:spPr>
          <a:xfrm>
            <a:off x="3819550" y="1348600"/>
            <a:ext cx="5154550" cy="3678674"/>
          </a:xfrm>
          <a:prstGeom prst="rect">
            <a:avLst/>
          </a:prstGeom>
          <a:noFill/>
          <a:ln>
            <a:noFill/>
          </a:ln>
        </p:spPr>
      </p:pic>
      <p:pic>
        <p:nvPicPr>
          <p:cNvPr id="135" name="Google Shape;135;p25"/>
          <p:cNvPicPr preferRelativeResize="0"/>
          <p:nvPr/>
        </p:nvPicPr>
        <p:blipFill>
          <a:blip r:embed="rId5">
            <a:alphaModFix/>
          </a:blip>
          <a:stretch>
            <a:fillRect/>
          </a:stretch>
        </p:blipFill>
        <p:spPr>
          <a:xfrm>
            <a:off x="202729" y="941050"/>
            <a:ext cx="3260122" cy="4086224"/>
          </a:xfrm>
          <a:prstGeom prst="rect">
            <a:avLst/>
          </a:prstGeom>
          <a:noFill/>
          <a:ln>
            <a:noFill/>
          </a:ln>
        </p:spPr>
      </p:pic>
      <p:pic>
        <p:nvPicPr>
          <p:cNvPr id="136" name="Google Shape;136;p25"/>
          <p:cNvPicPr preferRelativeResize="0"/>
          <p:nvPr/>
        </p:nvPicPr>
        <p:blipFill>
          <a:blip r:embed="rId6">
            <a:alphaModFix/>
          </a:blip>
          <a:stretch>
            <a:fillRect/>
          </a:stretch>
        </p:blipFill>
        <p:spPr>
          <a:xfrm>
            <a:off x="7434863" y="-12"/>
            <a:ext cx="1628775" cy="166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F6000"/>
                </a:solidFill>
              </a:rPr>
              <a:t>FUTURE DEVELOPMENT</a:t>
            </a:r>
            <a:endParaRPr b="1">
              <a:solidFill>
                <a:srgbClr val="7F6000"/>
              </a:solidFill>
            </a:endParaRPr>
          </a:p>
        </p:txBody>
      </p:sp>
      <p:sp>
        <p:nvSpPr>
          <p:cNvPr id="142" name="Google Shape;142;p26"/>
          <p:cNvSpPr txBox="1"/>
          <p:nvPr>
            <p:ph idx="1" type="body"/>
          </p:nvPr>
        </p:nvSpPr>
        <p:spPr>
          <a:xfrm>
            <a:off x="311700" y="1152475"/>
            <a:ext cx="8520600" cy="3416400"/>
          </a:xfrm>
          <a:prstGeom prst="rect">
            <a:avLst/>
          </a:prstGeom>
          <a:solidFill>
            <a:srgbClr val="FCCD46"/>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Implementing different subscription options that offer more functionality and/or options for your application</a:t>
            </a:r>
            <a:endParaRPr/>
          </a:p>
          <a:p>
            <a:pPr indent="-342900" lvl="0" marL="457200" rtl="0" algn="l">
              <a:spcBef>
                <a:spcPts val="0"/>
              </a:spcBef>
              <a:spcAft>
                <a:spcPts val="0"/>
              </a:spcAft>
              <a:buSzPts val="1800"/>
              <a:buChar char="-"/>
            </a:pPr>
            <a:r>
              <a:rPr lang="en"/>
              <a:t>Adding more functionality to the journal tab/section so you can actually journal if you like, keep track of how often you journal or the page can generate journal prompts for you</a:t>
            </a:r>
            <a:endParaRPr/>
          </a:p>
          <a:p>
            <a:pPr indent="-342900" lvl="0" marL="457200" rtl="0" algn="l">
              <a:spcBef>
                <a:spcPts val="0"/>
              </a:spcBef>
              <a:spcAft>
                <a:spcPts val="0"/>
              </a:spcAft>
              <a:buSzPts val="1800"/>
              <a:buChar char="-"/>
            </a:pPr>
            <a:r>
              <a:rPr lang="en"/>
              <a:t>App functionality that keeps track of which emotions you click on and on which day you clicked that emotion so you can keep track of your emotions and look back on them to see how your week went or just to reflect! </a:t>
            </a:r>
            <a:endParaRPr/>
          </a:p>
          <a:p>
            <a:pPr indent="-342900" lvl="0" marL="457200" rtl="0" algn="l">
              <a:spcBef>
                <a:spcPts val="0"/>
              </a:spcBef>
              <a:spcAft>
                <a:spcPts val="0"/>
              </a:spcAft>
              <a:buSzPts val="1800"/>
              <a:buChar char="-"/>
            </a:pPr>
            <a:r>
              <a:rPr lang="en"/>
              <a:t>Games with AI, personality tests</a:t>
            </a:r>
            <a:endParaRPr/>
          </a:p>
          <a:p>
            <a:pPr indent="-342900" lvl="0" marL="457200" rtl="0" algn="l">
              <a:spcBef>
                <a:spcPts val="0"/>
              </a:spcBef>
              <a:spcAft>
                <a:spcPts val="0"/>
              </a:spcAft>
              <a:buSzPts val="1800"/>
              <a:buChar char="-"/>
            </a:pPr>
            <a:r>
              <a:rPr lang="en"/>
              <a:t>Extend emotionChart to monthly or yearly emotion data trace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212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solidFill>
                  <a:srgbClr val="7F6000"/>
                </a:solidFill>
                <a:latin typeface="Dancing Script"/>
                <a:ea typeface="Dancing Script"/>
                <a:cs typeface="Dancing Script"/>
                <a:sym typeface="Dancing Script"/>
              </a:rPr>
              <a:t>THANK YOU! </a:t>
            </a:r>
            <a:endParaRPr b="1" sz="2920">
              <a:solidFill>
                <a:srgbClr val="7F6000"/>
              </a:solidFill>
              <a:latin typeface="Dancing Script"/>
              <a:ea typeface="Dancing Script"/>
              <a:cs typeface="Dancing Script"/>
              <a:sym typeface="Dancing Scrip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F6000"/>
                </a:solidFill>
              </a:rPr>
              <a:t>OVERALL CONCEPT</a:t>
            </a:r>
            <a:endParaRPr b="1">
              <a:solidFill>
                <a:srgbClr val="7F6000"/>
              </a:solidFill>
            </a:endParaRPr>
          </a:p>
        </p:txBody>
      </p:sp>
      <p:sp>
        <p:nvSpPr>
          <p:cNvPr id="61" name="Google Shape;61;p14"/>
          <p:cNvSpPr txBox="1"/>
          <p:nvPr>
            <p:ph idx="1" type="body"/>
          </p:nvPr>
        </p:nvSpPr>
        <p:spPr>
          <a:xfrm>
            <a:off x="311700" y="1108000"/>
            <a:ext cx="8520600" cy="3416400"/>
          </a:xfrm>
          <a:prstGeom prst="rect">
            <a:avLst/>
          </a:prstGeom>
          <a:solidFill>
            <a:srgbClr val="FCCD46"/>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rgbClr val="7F6000"/>
                </a:solidFill>
                <a:latin typeface="Quicksand"/>
                <a:ea typeface="Quicksand"/>
                <a:cs typeface="Quicksand"/>
                <a:sym typeface="Quicksand"/>
              </a:rPr>
              <a:t>QuoteMe is a web application designed to enhance emotional well-being through personalized affirmations, shared mindfulness experiences, and private journaling.</a:t>
            </a:r>
            <a:endParaRPr sz="1600">
              <a:solidFill>
                <a:srgbClr val="7F6000"/>
              </a:solidFill>
              <a:latin typeface="Quicksand"/>
              <a:ea typeface="Quicksand"/>
              <a:cs typeface="Quicksand"/>
              <a:sym typeface="Quicksand"/>
            </a:endParaRPr>
          </a:p>
          <a:p>
            <a:pPr indent="0" lvl="0" marL="0" rtl="0" algn="l">
              <a:lnSpc>
                <a:spcPct val="150000"/>
              </a:lnSpc>
              <a:spcBef>
                <a:spcPts val="0"/>
              </a:spcBef>
              <a:spcAft>
                <a:spcPts val="0"/>
              </a:spcAft>
              <a:buClr>
                <a:schemeClr val="dk1"/>
              </a:buClr>
              <a:buSzPts val="1100"/>
              <a:buFont typeface="Arial"/>
              <a:buNone/>
            </a:pPr>
            <a:r>
              <a:rPr lang="en" sz="1600">
                <a:solidFill>
                  <a:srgbClr val="7F6000"/>
                </a:solidFill>
                <a:latin typeface="Quicksand"/>
                <a:ea typeface="Quicksand"/>
                <a:cs typeface="Quicksand"/>
                <a:sym typeface="Quicksand"/>
              </a:rPr>
              <a:t>When you first log into the page, you are taken to a page that has a variety of emotions, when you click on the emotion you are feeling in the moment, the app will give you 3 affirmations to lift you up! You also have the option to save any of those quotes to your journal to keep with you. At the top of the page is a navigation bar where you can create your own quotes and share them, as well as view other peoples quotes in the dashboard, or make then private which will then save your created quote to your journal. </a:t>
            </a:r>
            <a:endParaRPr sz="1600">
              <a:solidFill>
                <a:srgbClr val="7F6000"/>
              </a:solidFill>
              <a:latin typeface="Quicksand"/>
              <a:ea typeface="Quicksand"/>
              <a:cs typeface="Quicksand"/>
              <a:sym typeface="Quicksand"/>
            </a:endParaRPr>
          </a:p>
          <a:p>
            <a:pPr indent="0" lvl="0" marL="0" rtl="0" algn="l">
              <a:spcBef>
                <a:spcPts val="0"/>
              </a:spcBef>
              <a:spcAft>
                <a:spcPts val="1200"/>
              </a:spcAft>
              <a:buNone/>
            </a:pPr>
            <a:r>
              <a:t/>
            </a:r>
            <a:endParaRPr>
              <a:solidFill>
                <a:srgbClr val="7F6000"/>
              </a:solidFill>
            </a:endParaRPr>
          </a:p>
        </p:txBody>
      </p:sp>
      <p:pic>
        <p:nvPicPr>
          <p:cNvPr id="62" name="Google Shape;62;p14"/>
          <p:cNvPicPr preferRelativeResize="0"/>
          <p:nvPr/>
        </p:nvPicPr>
        <p:blipFill>
          <a:blip r:embed="rId4">
            <a:alphaModFix/>
          </a:blip>
          <a:stretch>
            <a:fillRect/>
          </a:stretch>
        </p:blipFill>
        <p:spPr>
          <a:xfrm>
            <a:off x="6217975" y="4130950"/>
            <a:ext cx="2995699" cy="113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F6000"/>
                </a:solidFill>
              </a:rPr>
              <a:t>MOTIVATION</a:t>
            </a:r>
            <a:endParaRPr b="1">
              <a:solidFill>
                <a:srgbClr val="7F6000"/>
              </a:solidFill>
            </a:endParaRPr>
          </a:p>
        </p:txBody>
      </p:sp>
      <p:sp>
        <p:nvSpPr>
          <p:cNvPr id="68" name="Google Shape;68;p15"/>
          <p:cNvSpPr txBox="1"/>
          <p:nvPr>
            <p:ph idx="1" type="body"/>
          </p:nvPr>
        </p:nvSpPr>
        <p:spPr>
          <a:xfrm>
            <a:off x="311700" y="1152475"/>
            <a:ext cx="8520600" cy="3416400"/>
          </a:xfrm>
          <a:prstGeom prst="rect">
            <a:avLst/>
          </a:prstGeom>
          <a:solidFill>
            <a:srgbClr val="FCCD46"/>
          </a:solidFill>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700">
                <a:solidFill>
                  <a:srgbClr val="7F6000"/>
                </a:solidFill>
                <a:latin typeface="Quicksand"/>
                <a:ea typeface="Quicksand"/>
                <a:cs typeface="Quicksand"/>
                <a:sym typeface="Quicksand"/>
              </a:rPr>
              <a:t>Our motivation was to create a platform that fosters a supportive community for individuals to reflect on their feelings, find motivation, and connect with others on a similar journey. Most of the popular applications these days are very negative, just look at the comments! We want to make connecting with others on the internet a more supportive, uplifting and sincere experience! Normalizing mental-health awareness is very important and we believe connecting with and supporting each other, as well as journaling and self-reflection is very important.</a:t>
            </a:r>
            <a:endParaRPr sz="1900">
              <a:highlight>
                <a:srgbClr val="FFF2CC"/>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F6000"/>
                </a:solidFill>
              </a:rPr>
              <a:t>TASKS</a:t>
            </a:r>
            <a:endParaRPr b="1">
              <a:solidFill>
                <a:srgbClr val="7F6000"/>
              </a:solidFill>
            </a:endParaRPr>
          </a:p>
        </p:txBody>
      </p:sp>
      <p:sp>
        <p:nvSpPr>
          <p:cNvPr id="74" name="Google Shape;74;p16"/>
          <p:cNvSpPr txBox="1"/>
          <p:nvPr>
            <p:ph idx="1" type="body"/>
          </p:nvPr>
        </p:nvSpPr>
        <p:spPr>
          <a:xfrm>
            <a:off x="311700" y="1152475"/>
            <a:ext cx="8520600" cy="3416400"/>
          </a:xfrm>
          <a:prstGeom prst="rect">
            <a:avLst/>
          </a:prstGeom>
          <a:solidFill>
            <a:srgbClr val="FCCD46"/>
          </a:solidFill>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Clr>
                <a:schemeClr val="dk1"/>
              </a:buClr>
              <a:buSzPts val="1100"/>
              <a:buFont typeface="Arial"/>
              <a:buNone/>
            </a:pPr>
            <a:r>
              <a:rPr b="1" lang="en" sz="1700">
                <a:solidFill>
                  <a:srgbClr val="7F6000"/>
                </a:solidFill>
                <a:latin typeface="Quicksand"/>
                <a:ea typeface="Quicksand"/>
                <a:cs typeface="Quicksand"/>
                <a:sym typeface="Quicksand"/>
              </a:rPr>
              <a:t>Charles </a:t>
            </a:r>
            <a:r>
              <a:rPr lang="en" sz="1700">
                <a:solidFill>
                  <a:srgbClr val="7F6000"/>
                </a:solidFill>
                <a:latin typeface="Quicksand"/>
                <a:ea typeface="Quicksand"/>
                <a:cs typeface="Quicksand"/>
                <a:sym typeface="Quicksand"/>
              </a:rPr>
              <a:t>- Prototyping w/ Figma, Colors, Responsive UI Refinement, Fix UI</a:t>
            </a:r>
            <a:endParaRPr sz="1700">
              <a:solidFill>
                <a:srgbClr val="7F6000"/>
              </a:solidFill>
              <a:latin typeface="Quicksand"/>
              <a:ea typeface="Quicksand"/>
              <a:cs typeface="Quicksand"/>
              <a:sym typeface="Quicksand"/>
            </a:endParaRPr>
          </a:p>
          <a:p>
            <a:pPr indent="0" lvl="0" marL="0" rtl="0" algn="l">
              <a:lnSpc>
                <a:spcPct val="150000"/>
              </a:lnSpc>
              <a:spcBef>
                <a:spcPts val="0"/>
              </a:spcBef>
              <a:spcAft>
                <a:spcPts val="0"/>
              </a:spcAft>
              <a:buClr>
                <a:schemeClr val="dk1"/>
              </a:buClr>
              <a:buSzPts val="1100"/>
              <a:buFont typeface="Arial"/>
              <a:buNone/>
            </a:pPr>
            <a:r>
              <a:rPr b="1" lang="en" sz="1700">
                <a:solidFill>
                  <a:srgbClr val="7F6000"/>
                </a:solidFill>
                <a:latin typeface="Quicksand"/>
                <a:ea typeface="Quicksand"/>
                <a:cs typeface="Quicksand"/>
                <a:sym typeface="Quicksand"/>
              </a:rPr>
              <a:t>Megan </a:t>
            </a:r>
            <a:r>
              <a:rPr lang="en" sz="1700">
                <a:solidFill>
                  <a:srgbClr val="7F6000"/>
                </a:solidFill>
                <a:latin typeface="Quicksand"/>
                <a:ea typeface="Quicksand"/>
                <a:cs typeface="Quicksand"/>
                <a:sym typeface="Quicksand"/>
              </a:rPr>
              <a:t>- Generated Affirmations and Emotion Selection (react&lt;-&gt;db) + seeding affirmations</a:t>
            </a:r>
            <a:endParaRPr sz="1700">
              <a:solidFill>
                <a:srgbClr val="7F6000"/>
              </a:solidFill>
              <a:latin typeface="Quicksand"/>
              <a:ea typeface="Quicksand"/>
              <a:cs typeface="Quicksand"/>
              <a:sym typeface="Quicksand"/>
            </a:endParaRPr>
          </a:p>
          <a:p>
            <a:pPr indent="0" lvl="0" marL="0" rtl="0" algn="l">
              <a:lnSpc>
                <a:spcPct val="150000"/>
              </a:lnSpc>
              <a:spcBef>
                <a:spcPts val="0"/>
              </a:spcBef>
              <a:spcAft>
                <a:spcPts val="0"/>
              </a:spcAft>
              <a:buClr>
                <a:schemeClr val="dk1"/>
              </a:buClr>
              <a:buSzPts val="1100"/>
              <a:buFont typeface="Arial"/>
              <a:buNone/>
            </a:pPr>
            <a:r>
              <a:rPr b="1" lang="en" sz="1700">
                <a:solidFill>
                  <a:srgbClr val="7F6000"/>
                </a:solidFill>
                <a:latin typeface="Quicksand"/>
                <a:ea typeface="Quicksand"/>
                <a:cs typeface="Quicksand"/>
                <a:sym typeface="Quicksand"/>
              </a:rPr>
              <a:t>Andre </a:t>
            </a:r>
            <a:r>
              <a:rPr lang="en" sz="1700">
                <a:solidFill>
                  <a:srgbClr val="7F6000"/>
                </a:solidFill>
                <a:latin typeface="Quicksand"/>
                <a:ea typeface="Quicksand"/>
                <a:cs typeface="Quicksand"/>
                <a:sym typeface="Quicksand"/>
              </a:rPr>
              <a:t>- Backend db implementation, OpenAI analysis of quote, Journal/Dashboard, seed data</a:t>
            </a:r>
            <a:endParaRPr sz="1700">
              <a:solidFill>
                <a:srgbClr val="7F6000"/>
              </a:solidFill>
              <a:latin typeface="Quicksand"/>
              <a:ea typeface="Quicksand"/>
              <a:cs typeface="Quicksand"/>
              <a:sym typeface="Quicksand"/>
            </a:endParaRPr>
          </a:p>
          <a:p>
            <a:pPr indent="0" lvl="0" marL="0" rtl="0" algn="l">
              <a:lnSpc>
                <a:spcPct val="150000"/>
              </a:lnSpc>
              <a:spcBef>
                <a:spcPts val="0"/>
              </a:spcBef>
              <a:spcAft>
                <a:spcPts val="0"/>
              </a:spcAft>
              <a:buClr>
                <a:schemeClr val="dk1"/>
              </a:buClr>
              <a:buSzPts val="1100"/>
              <a:buFont typeface="Arial"/>
              <a:buNone/>
            </a:pPr>
            <a:r>
              <a:rPr b="1" lang="en" sz="1700">
                <a:solidFill>
                  <a:srgbClr val="7F6000"/>
                </a:solidFill>
                <a:latin typeface="Quicksand"/>
                <a:ea typeface="Quicksand"/>
                <a:cs typeface="Quicksand"/>
                <a:sym typeface="Quicksand"/>
              </a:rPr>
              <a:t>Kyo </a:t>
            </a:r>
            <a:r>
              <a:rPr lang="en" sz="1700">
                <a:solidFill>
                  <a:srgbClr val="7F6000"/>
                </a:solidFill>
                <a:latin typeface="Quicksand"/>
                <a:ea typeface="Quicksand"/>
                <a:cs typeface="Quicksand"/>
                <a:sym typeface="Quicksand"/>
              </a:rPr>
              <a:t>- Backend db implementation, Emotion chart from chartjs - Fixing bugs - generate images</a:t>
            </a:r>
            <a:endParaRPr sz="1700">
              <a:solidFill>
                <a:srgbClr val="7F6000"/>
              </a:solidFill>
              <a:latin typeface="Quicksand"/>
              <a:ea typeface="Quicksand"/>
              <a:cs typeface="Quicksand"/>
              <a:sym typeface="Quicksand"/>
            </a:endParaRPr>
          </a:p>
          <a:p>
            <a:pPr indent="0" lvl="0" marL="0" rtl="0" algn="l">
              <a:lnSpc>
                <a:spcPct val="150000"/>
              </a:lnSpc>
              <a:spcBef>
                <a:spcPts val="0"/>
              </a:spcBef>
              <a:spcAft>
                <a:spcPts val="0"/>
              </a:spcAft>
              <a:buClr>
                <a:schemeClr val="dk1"/>
              </a:buClr>
              <a:buSzPts val="1100"/>
              <a:buFont typeface="Arial"/>
              <a:buNone/>
            </a:pPr>
            <a:r>
              <a:rPr b="1" lang="en" sz="1700">
                <a:solidFill>
                  <a:srgbClr val="7F6000"/>
                </a:solidFill>
                <a:latin typeface="Quicksand"/>
                <a:ea typeface="Quicksand"/>
                <a:cs typeface="Quicksand"/>
                <a:sym typeface="Quicksand"/>
              </a:rPr>
              <a:t>Emily </a:t>
            </a:r>
            <a:r>
              <a:rPr lang="en" sz="1700">
                <a:solidFill>
                  <a:srgbClr val="7F6000"/>
                </a:solidFill>
                <a:latin typeface="Quicksand"/>
                <a:ea typeface="Quicksand"/>
                <a:cs typeface="Quicksand"/>
                <a:sym typeface="Quicksand"/>
              </a:rPr>
              <a:t>- Create Quote frontend and general direction</a:t>
            </a:r>
            <a:endParaRPr sz="1700">
              <a:solidFill>
                <a:srgbClr val="7F6000"/>
              </a:solidFill>
              <a:latin typeface="Quicksand"/>
              <a:ea typeface="Quicksand"/>
              <a:cs typeface="Quicksand"/>
              <a:sym typeface="Quicksand"/>
            </a:endParaRPr>
          </a:p>
          <a:p>
            <a:pPr indent="0" lvl="0" marL="0" rtl="0" algn="l">
              <a:lnSpc>
                <a:spcPct val="150000"/>
              </a:lnSpc>
              <a:spcBef>
                <a:spcPts val="0"/>
              </a:spcBef>
              <a:spcAft>
                <a:spcPts val="0"/>
              </a:spcAft>
              <a:buClr>
                <a:schemeClr val="dk1"/>
              </a:buClr>
              <a:buSzPts val="1100"/>
              <a:buFont typeface="Arial"/>
              <a:buNone/>
            </a:pPr>
            <a:r>
              <a:rPr b="1" lang="en" sz="1700">
                <a:solidFill>
                  <a:srgbClr val="7F6000"/>
                </a:solidFill>
                <a:latin typeface="Quicksand"/>
                <a:ea typeface="Quicksand"/>
                <a:cs typeface="Quicksand"/>
                <a:sym typeface="Quicksand"/>
              </a:rPr>
              <a:t>Davon</a:t>
            </a:r>
            <a:r>
              <a:rPr lang="en" sz="1700">
                <a:solidFill>
                  <a:srgbClr val="7F6000"/>
                </a:solidFill>
                <a:latin typeface="Quicksand"/>
                <a:ea typeface="Quicksand"/>
                <a:cs typeface="Quicksand"/>
                <a:sym typeface="Quicksand"/>
              </a:rPr>
              <a:t> - Assisting everyone with commits, etc</a:t>
            </a:r>
            <a:endParaRPr sz="1700">
              <a:solidFill>
                <a:srgbClr val="7F6000"/>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F6000"/>
                </a:solidFill>
              </a:rPr>
              <a:t>MOTIVATION</a:t>
            </a:r>
            <a:endParaRPr b="1">
              <a:solidFill>
                <a:srgbClr val="7F6000"/>
              </a:solidFill>
            </a:endParaRPr>
          </a:p>
        </p:txBody>
      </p:sp>
      <p:sp>
        <p:nvSpPr>
          <p:cNvPr id="80" name="Google Shape;80;p17"/>
          <p:cNvSpPr txBox="1"/>
          <p:nvPr>
            <p:ph idx="1" type="body"/>
          </p:nvPr>
        </p:nvSpPr>
        <p:spPr>
          <a:xfrm>
            <a:off x="311700" y="1152475"/>
            <a:ext cx="8520600" cy="3416400"/>
          </a:xfrm>
          <a:prstGeom prst="rect">
            <a:avLst/>
          </a:prstGeom>
          <a:solidFill>
            <a:srgbClr val="FCCD46"/>
          </a:solidFill>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700">
                <a:solidFill>
                  <a:srgbClr val="7F6000"/>
                </a:solidFill>
                <a:latin typeface="Quicksand"/>
                <a:ea typeface="Quicksand"/>
                <a:cs typeface="Quicksand"/>
                <a:sym typeface="Quicksand"/>
              </a:rPr>
              <a:t>Our motivation was to create a platform that fosters a supportive community for individuals to reflect on their feelings, find motivation, and connect with others on a similar journey. Most of the popular applications these days are very negative, just look at the comments! We want to make connecting with others on the internet a more supportive, uplifting and sincere experience! Normalizing mental-health awareness is very important and we believe connecting with and supporting each other, as well as journaling and self-reflection is very important.</a:t>
            </a:r>
            <a:endParaRPr sz="1900">
              <a:highlight>
                <a:srgbClr val="FFF2CC"/>
              </a:highlight>
            </a:endParaRPr>
          </a:p>
        </p:txBody>
      </p:sp>
      <p:pic>
        <p:nvPicPr>
          <p:cNvPr id="81" name="Google Shape;81;p17"/>
          <p:cNvPicPr preferRelativeResize="0"/>
          <p:nvPr/>
        </p:nvPicPr>
        <p:blipFill rotWithShape="1">
          <a:blip r:embed="rId4">
            <a:alphaModFix/>
          </a:blip>
          <a:srcRect b="0" l="9677" r="9206" t="0"/>
          <a:stretch/>
        </p:blipFill>
        <p:spPr>
          <a:xfrm>
            <a:off x="0" y="0"/>
            <a:ext cx="9196549" cy="5208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7F6000"/>
                </a:solidFill>
              </a:rPr>
              <a:t>MOTIVATION</a:t>
            </a:r>
            <a:endParaRPr b="1">
              <a:solidFill>
                <a:srgbClr val="7F6000"/>
              </a:solidFill>
            </a:endParaRPr>
          </a:p>
        </p:txBody>
      </p:sp>
      <p:sp>
        <p:nvSpPr>
          <p:cNvPr id="87" name="Google Shape;87;p18"/>
          <p:cNvSpPr txBox="1"/>
          <p:nvPr/>
        </p:nvSpPr>
        <p:spPr>
          <a:xfrm>
            <a:off x="81150" y="98950"/>
            <a:ext cx="1623900" cy="11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8" title="QuoteMe Figma">
            <a:hlinkClick r:id="rId4"/>
          </p:cNvPr>
          <p:cNvPicPr preferRelativeResize="0"/>
          <p:nvPr/>
        </p:nvPicPr>
        <p:blipFill>
          <a:blip r:embed="rId5">
            <a:alphaModFix/>
          </a:blip>
          <a:stretch>
            <a:fillRect/>
          </a:stretch>
        </p:blipFill>
        <p:spPr>
          <a:xfrm>
            <a:off x="603550" y="321925"/>
            <a:ext cx="8372622" cy="4709600"/>
          </a:xfrm>
          <a:prstGeom prst="rect">
            <a:avLst/>
          </a:prstGeom>
          <a:noFill/>
          <a:ln>
            <a:noFill/>
          </a:ln>
        </p:spPr>
      </p:pic>
      <p:pic>
        <p:nvPicPr>
          <p:cNvPr descr="Why Figma is used? Design Tool Overview - Zemez" id="89" name="Google Shape;89;p18"/>
          <p:cNvPicPr preferRelativeResize="0"/>
          <p:nvPr/>
        </p:nvPicPr>
        <p:blipFill>
          <a:blip r:embed="rId6">
            <a:alphaModFix amt="90000"/>
          </a:blip>
          <a:stretch>
            <a:fillRect/>
          </a:stretch>
        </p:blipFill>
        <p:spPr>
          <a:xfrm>
            <a:off x="0" y="0"/>
            <a:ext cx="1623900" cy="9093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Philosophy &amp; Emojis </a:t>
            </a:r>
            <a:r>
              <a:rPr b="1" lang="en" sz="2872">
                <a:solidFill>
                  <a:srgbClr val="000000"/>
                </a:solidFill>
                <a:latin typeface="Roboto"/>
                <a:ea typeface="Roboto"/>
                <a:cs typeface="Roboto"/>
                <a:sym typeface="Roboto"/>
              </a:rPr>
              <a:t>😀 🥰 😤 🤪 🤯</a:t>
            </a:r>
            <a:endParaRPr sz="4222"/>
          </a:p>
        </p:txBody>
      </p:sp>
      <p:pic>
        <p:nvPicPr>
          <p:cNvPr id="95" name="Google Shape;95;p19"/>
          <p:cNvPicPr preferRelativeResize="0"/>
          <p:nvPr/>
        </p:nvPicPr>
        <p:blipFill>
          <a:blip r:embed="rId4">
            <a:alphaModFix/>
          </a:blip>
          <a:stretch>
            <a:fillRect/>
          </a:stretch>
        </p:blipFill>
        <p:spPr>
          <a:xfrm>
            <a:off x="152400" y="1170125"/>
            <a:ext cx="8839204" cy="35089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pic>
        <p:nvPicPr>
          <p:cNvPr id="100" name="Google Shape;100;p20" title="Themes QuoteMe">
            <a:hlinkClick r:id="rId4"/>
          </p:cNvPr>
          <p:cNvPicPr preferRelativeResize="0"/>
          <p:nvPr/>
        </p:nvPicPr>
        <p:blipFill>
          <a:blip r:embed="rId5">
            <a:alphaModFix/>
          </a:blip>
          <a:stretch>
            <a:fillRect/>
          </a:stretch>
        </p:blipFill>
        <p:spPr>
          <a:xfrm>
            <a:off x="482200" y="253725"/>
            <a:ext cx="8241850" cy="4636050"/>
          </a:xfrm>
          <a:prstGeom prst="rect">
            <a:avLst/>
          </a:prstGeom>
          <a:noFill/>
          <a:ln>
            <a:noFill/>
          </a:ln>
        </p:spPr>
      </p:pic>
      <p:sp>
        <p:nvSpPr>
          <p:cNvPr id="101" name="Google Shape;101;p20"/>
          <p:cNvSpPr txBox="1"/>
          <p:nvPr>
            <p:ph type="title"/>
          </p:nvPr>
        </p:nvSpPr>
        <p:spPr>
          <a:xfrm>
            <a:off x="745075" y="431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Themes</a:t>
            </a:r>
            <a:endParaRPr sz="42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title="mobileQuoteme">
            <a:hlinkClick r:id="rId3"/>
          </p:cNvPr>
          <p:cNvPicPr preferRelativeResize="0"/>
          <p:nvPr/>
        </p:nvPicPr>
        <p:blipFill>
          <a:blip r:embed="rId4">
            <a:alphaModFix/>
          </a:blip>
          <a:stretch>
            <a:fillRect/>
          </a:stretch>
        </p:blipFill>
        <p:spPr>
          <a:xfrm>
            <a:off x="0" y="0"/>
            <a:ext cx="9144000" cy="5143495"/>
          </a:xfrm>
          <a:prstGeom prst="rect">
            <a:avLst/>
          </a:prstGeom>
          <a:noFill/>
          <a:ln>
            <a:noFill/>
          </a:ln>
        </p:spPr>
      </p:pic>
      <p:sp>
        <p:nvSpPr>
          <p:cNvPr id="107" name="Google Shape;107;p21"/>
          <p:cNvSpPr txBox="1"/>
          <p:nvPr>
            <p:ph type="title"/>
          </p:nvPr>
        </p:nvSpPr>
        <p:spPr>
          <a:xfrm>
            <a:off x="623400" y="4419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Mobile</a:t>
            </a:r>
            <a:r>
              <a:rPr lang="en"/>
              <a:t> </a:t>
            </a:r>
            <a:r>
              <a:rPr b="1" lang="en" sz="2872">
                <a:solidFill>
                  <a:srgbClr val="000000"/>
                </a:solidFill>
                <a:latin typeface="Roboto"/>
                <a:ea typeface="Roboto"/>
                <a:cs typeface="Roboto"/>
                <a:sym typeface="Roboto"/>
              </a:rPr>
              <a:t>😀 </a:t>
            </a:r>
            <a:endParaRPr sz="422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