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70" r:id="rId4"/>
    <p:sldId id="266" r:id="rId5"/>
    <p:sldId id="271" r:id="rId6"/>
    <p:sldId id="272" r:id="rId7"/>
    <p:sldId id="274" r:id="rId8"/>
    <p:sldId id="27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3442"/>
    <a:srgbClr val="6B8499"/>
    <a:srgbClr val="899D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60565" autoAdjust="0"/>
  </p:normalViewPr>
  <p:slideViewPr>
    <p:cSldViewPr snapToGrid="0">
      <p:cViewPr varScale="1">
        <p:scale>
          <a:sx n="58" d="100"/>
          <a:sy n="58" d="100"/>
        </p:scale>
        <p:origin x="60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EE8D7-1E57-478D-81DF-C3803891BCDC}"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87A75-4B13-4E2B-B2E1-FFD378294E9A}" type="slidenum">
              <a:rPr lang="en-US" smtClean="0"/>
              <a:t>‹#›</a:t>
            </a:fld>
            <a:endParaRPr lang="en-US"/>
          </a:p>
        </p:txBody>
      </p:sp>
    </p:spTree>
    <p:extLst>
      <p:ext uri="{BB962C8B-B14F-4D97-AF65-F5344CB8AC3E}">
        <p14:creationId xmlns:p14="http://schemas.microsoft.com/office/powerpoint/2010/main" val="139102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t>
            </a:r>
          </a:p>
          <a:p>
            <a:endParaRPr lang="en-US" dirty="0"/>
          </a:p>
          <a:p>
            <a:r>
              <a:rPr lang="en-US" dirty="0"/>
              <a:t>My name is Charles Ramey</a:t>
            </a:r>
          </a:p>
          <a:p>
            <a:endParaRPr lang="en-US" dirty="0"/>
          </a:p>
          <a:p>
            <a:r>
              <a:rPr lang="en-US" dirty="0"/>
              <a:t>And today I will be discussing the use of machine learning to estimate housing market value.</a:t>
            </a:r>
          </a:p>
        </p:txBody>
      </p:sp>
      <p:sp>
        <p:nvSpPr>
          <p:cNvPr id="4" name="Slide Number Placeholder 3"/>
          <p:cNvSpPr>
            <a:spLocks noGrp="1"/>
          </p:cNvSpPr>
          <p:nvPr>
            <p:ph type="sldNum" sz="quarter" idx="5"/>
          </p:nvPr>
        </p:nvSpPr>
        <p:spPr/>
        <p:txBody>
          <a:bodyPr/>
          <a:lstStyle/>
          <a:p>
            <a:fld id="{AB687A75-4B13-4E2B-B2E1-FFD378294E9A}" type="slidenum">
              <a:rPr lang="en-US" smtClean="0"/>
              <a:t>1</a:t>
            </a:fld>
            <a:endParaRPr lang="en-US"/>
          </a:p>
        </p:txBody>
      </p:sp>
    </p:spTree>
    <p:extLst>
      <p:ext uri="{BB962C8B-B14F-4D97-AF65-F5344CB8AC3E}">
        <p14:creationId xmlns:p14="http://schemas.microsoft.com/office/powerpoint/2010/main" val="146468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define the problem statement, let’s start with a little background.</a:t>
            </a:r>
          </a:p>
          <a:p>
            <a:endParaRPr lang="en-US" dirty="0"/>
          </a:p>
          <a:p>
            <a:r>
              <a:rPr lang="en-US" b="0" i="0" dirty="0">
                <a:solidFill>
                  <a:srgbClr val="FFFFFF"/>
                </a:solidFill>
                <a:effectLst/>
                <a:latin typeface="-apple-system"/>
              </a:rPr>
              <a:t>For home sellers and their real estate agents, setting the initial asking price for a home is often one of the most difficult stages of the selling process.</a:t>
            </a:r>
          </a:p>
          <a:p>
            <a:endParaRPr lang="en-US" b="0" i="0" dirty="0">
              <a:solidFill>
                <a:srgbClr val="FFFFFF"/>
              </a:solidFill>
              <a:effectLst/>
              <a:latin typeface="-apple-system"/>
            </a:endParaRPr>
          </a:p>
          <a:p>
            <a:r>
              <a:rPr lang="en-US" b="0" i="0" dirty="0">
                <a:solidFill>
                  <a:srgbClr val="FFFFFF"/>
                </a:solidFill>
                <a:effectLst/>
                <a:latin typeface="-apple-system"/>
              </a:rPr>
              <a:t>How the asking price compares to the market value of the home can have a significant impact on the number of interested buyers. </a:t>
            </a:r>
          </a:p>
          <a:p>
            <a:endParaRPr lang="en-US" b="0" i="0" dirty="0">
              <a:solidFill>
                <a:srgbClr val="FFFFFF"/>
              </a:solidFill>
              <a:effectLst/>
              <a:latin typeface="-apple-system"/>
            </a:endParaRPr>
          </a:p>
          <a:p>
            <a:r>
              <a:rPr lang="en-US" b="0" i="0" dirty="0">
                <a:solidFill>
                  <a:srgbClr val="FFFFFF"/>
                </a:solidFill>
                <a:effectLst/>
                <a:latin typeface="-apple-system"/>
              </a:rPr>
              <a:t>The higher the price, the fewer potential buyers will consider the property. This is often referred to as the real estate pricing pyramid.</a:t>
            </a:r>
          </a:p>
          <a:p>
            <a:endParaRPr lang="en-US" b="0" i="0" dirty="0">
              <a:solidFill>
                <a:srgbClr val="FFFFFF"/>
              </a:solidFill>
              <a:effectLst/>
              <a:latin typeface="-apple-system"/>
            </a:endParaRPr>
          </a:p>
          <a:p>
            <a:r>
              <a:rPr lang="en-US" b="0" i="0" dirty="0">
                <a:solidFill>
                  <a:srgbClr val="FFFFFF"/>
                </a:solidFill>
                <a:effectLst/>
                <a:latin typeface="-apple-system"/>
              </a:rPr>
              <a:t>There are a few strategies that are common:</a:t>
            </a:r>
          </a:p>
          <a:p>
            <a:endParaRPr lang="en-US" b="0" i="0" dirty="0">
              <a:solidFill>
                <a:srgbClr val="FFFFFF"/>
              </a:solidFill>
              <a:effectLst/>
              <a:latin typeface="-apple-system"/>
            </a:endParaRPr>
          </a:p>
          <a:p>
            <a:pPr marL="171450" indent="-171450">
              <a:buFontTx/>
              <a:buChar char="-"/>
            </a:pPr>
            <a:r>
              <a:rPr lang="en-US" b="0" i="0" dirty="0">
                <a:solidFill>
                  <a:srgbClr val="FFFFFF"/>
                </a:solidFill>
                <a:effectLst/>
                <a:latin typeface="-apple-system"/>
              </a:rPr>
              <a:t>The first is setting the asking price 10-15% above the market value. Typically, sellers might choose this strategy if they believe there is high value appeal to their home (for example, what school district it’s in, or some unique characteristic).</a:t>
            </a:r>
          </a:p>
          <a:p>
            <a:pPr marL="0" indent="0">
              <a:buFontTx/>
              <a:buNone/>
            </a:pPr>
            <a:endParaRPr lang="en-US" b="0" i="0" dirty="0">
              <a:solidFill>
                <a:srgbClr val="FFFFFF"/>
              </a:solidFill>
              <a:effectLst/>
              <a:latin typeface="-apple-system"/>
            </a:endParaRPr>
          </a:p>
          <a:p>
            <a:pPr marL="171450" indent="-171450">
              <a:buFontTx/>
              <a:buChar char="-"/>
            </a:pPr>
            <a:r>
              <a:rPr lang="en-US" b="0" i="0" dirty="0">
                <a:solidFill>
                  <a:srgbClr val="FFFFFF"/>
                </a:solidFill>
                <a:effectLst/>
                <a:latin typeface="-apple-system"/>
              </a:rPr>
              <a:t>The second strategy is setting the asking price 10-15% BELOW the market value. Most sellers will shy away from the suggestion of listing their home for less than it’s worth. However, the merits of this strategy exist in the larger pool of potential buyers, which can drive the price up when there are multiple offers.</a:t>
            </a:r>
          </a:p>
          <a:p>
            <a:pPr marL="171450" indent="-171450">
              <a:buFontTx/>
              <a:buChar char="-"/>
            </a:pPr>
            <a:endParaRPr lang="en-US" b="0" i="0" dirty="0">
              <a:solidFill>
                <a:srgbClr val="FFFFFF"/>
              </a:solidFill>
              <a:effectLst/>
              <a:latin typeface="-apple-system"/>
            </a:endParaRPr>
          </a:p>
          <a:p>
            <a:pPr marL="0" indent="0">
              <a:buFontTx/>
              <a:buNone/>
            </a:pPr>
            <a:r>
              <a:rPr lang="en-US" b="0" i="0" dirty="0">
                <a:solidFill>
                  <a:srgbClr val="FFFFFF"/>
                </a:solidFill>
                <a:effectLst/>
                <a:latin typeface="-apple-system"/>
              </a:rPr>
              <a:t>So, how exactly is the “market value” of a home determined?</a:t>
            </a:r>
          </a:p>
          <a:p>
            <a:pPr marL="0" indent="0">
              <a:buFontTx/>
              <a:buNone/>
            </a:pPr>
            <a:endParaRPr lang="en-US" b="0" i="0" dirty="0">
              <a:solidFill>
                <a:srgbClr val="FFFFFF"/>
              </a:solidFill>
              <a:effectLst/>
              <a:latin typeface="-apple-system"/>
            </a:endParaRPr>
          </a:p>
          <a:p>
            <a:pPr marL="0" indent="0">
              <a:buFontTx/>
              <a:buNone/>
            </a:pPr>
            <a:r>
              <a:rPr lang="en-US" b="0" i="0" dirty="0">
                <a:solidFill>
                  <a:srgbClr val="FFFFFF"/>
                </a:solidFill>
                <a:effectLst/>
                <a:latin typeface="-apple-system"/>
              </a:rPr>
              <a:t>Typically, real estate agents will perform what is called a Comparative Market Analysis.</a:t>
            </a:r>
          </a:p>
          <a:p>
            <a:pPr marL="171450" indent="-171450">
              <a:buFontTx/>
              <a:buChar char="-"/>
            </a:pPr>
            <a:endParaRPr lang="en-US" b="0" i="0" dirty="0">
              <a:solidFill>
                <a:srgbClr val="FFFFFF"/>
              </a:solidFill>
              <a:effectLst/>
              <a:latin typeface="-apple-system"/>
            </a:endParaRPr>
          </a:p>
          <a:p>
            <a:pPr marL="0" indent="0">
              <a:buFontTx/>
              <a:buNone/>
            </a:pPr>
            <a:r>
              <a:rPr lang="en-US" b="0" i="0" dirty="0">
                <a:solidFill>
                  <a:srgbClr val="FFFFFF"/>
                </a:solidFill>
                <a:effectLst/>
                <a:latin typeface="-apple-system"/>
              </a:rPr>
              <a:t>This usually involves the real estate agent identifying a handful of similar homes that have sold recently and inferring the value of the potential listing based on what those homes sold for.</a:t>
            </a:r>
          </a:p>
          <a:p>
            <a:pPr marL="171450" indent="-171450">
              <a:buFontTx/>
              <a:buChar char="-"/>
            </a:pPr>
            <a:endParaRPr 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AB687A75-4B13-4E2B-B2E1-FFD378294E9A}" type="slidenum">
              <a:rPr lang="en-US" smtClean="0"/>
              <a:t>2</a:t>
            </a:fld>
            <a:endParaRPr lang="en-US"/>
          </a:p>
        </p:txBody>
      </p:sp>
    </p:spTree>
    <p:extLst>
      <p:ext uri="{BB962C8B-B14F-4D97-AF65-F5344CB8AC3E}">
        <p14:creationId xmlns:p14="http://schemas.microsoft.com/office/powerpoint/2010/main" val="213719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the benefit of using machine learning?</a:t>
            </a:r>
          </a:p>
          <a:p>
            <a:endParaRPr lang="en-US" dirty="0"/>
          </a:p>
          <a:p>
            <a:r>
              <a:rPr lang="en-US" dirty="0"/>
              <a:t>Many real estate agents have limited time and resources, yet they’re trying to maximize their number of listings. Combing through multiple listing sites trying to manually look for comparable sales is time consuming.</a:t>
            </a:r>
          </a:p>
          <a:p>
            <a:endParaRPr lang="en-US" dirty="0"/>
          </a:p>
          <a:p>
            <a:r>
              <a:rPr lang="en-US" dirty="0"/>
              <a:t>But it’s also not always fruitful.</a:t>
            </a:r>
          </a:p>
          <a:p>
            <a:endParaRPr lang="en-US" dirty="0"/>
          </a:p>
          <a:p>
            <a:r>
              <a:rPr lang="en-US" dirty="0"/>
              <a:t>For example, what if there are no “comparable sales”?</a:t>
            </a:r>
          </a:p>
          <a:p>
            <a:endParaRPr lang="en-US" dirty="0"/>
          </a:p>
          <a:p>
            <a:r>
              <a:rPr lang="en-US" dirty="0"/>
              <a:t>This is where the modeling comes in, and we can use aggregate data and inference to approximate the value of the home. </a:t>
            </a:r>
          </a:p>
        </p:txBody>
      </p:sp>
      <p:sp>
        <p:nvSpPr>
          <p:cNvPr id="4" name="Slide Number Placeholder 3"/>
          <p:cNvSpPr>
            <a:spLocks noGrp="1"/>
          </p:cNvSpPr>
          <p:nvPr>
            <p:ph type="sldNum" sz="quarter" idx="5"/>
          </p:nvPr>
        </p:nvSpPr>
        <p:spPr/>
        <p:txBody>
          <a:bodyPr/>
          <a:lstStyle/>
          <a:p>
            <a:fld id="{AB687A75-4B13-4E2B-B2E1-FFD378294E9A}" type="slidenum">
              <a:rPr lang="en-US" smtClean="0"/>
              <a:t>3</a:t>
            </a:fld>
            <a:endParaRPr lang="en-US"/>
          </a:p>
        </p:txBody>
      </p:sp>
    </p:spTree>
    <p:extLst>
      <p:ext uri="{BB962C8B-B14F-4D97-AF65-F5344CB8AC3E}">
        <p14:creationId xmlns:p14="http://schemas.microsoft.com/office/powerpoint/2010/main" val="242111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then, is:</a:t>
            </a:r>
          </a:p>
          <a:p>
            <a:endParaRPr lang="en-US" dirty="0"/>
          </a:p>
          <a:p>
            <a:r>
              <a:rPr lang="en-US" dirty="0"/>
              <a:t>Can we create an accurate machine learning model to estimate a fair market value for a home, and give </a:t>
            </a:r>
            <a:r>
              <a:rPr lang="en-US" b="0" i="0" dirty="0">
                <a:solidFill>
                  <a:srgbClr val="FFFFFF"/>
                </a:solidFill>
                <a:effectLst/>
                <a:latin typeface="-apple-system"/>
              </a:rPr>
              <a:t>home sellers and their agents a reasonable baseline for dictating the initial asking price?</a:t>
            </a:r>
          </a:p>
          <a:p>
            <a:endParaRPr lang="en-US" b="0" i="0" dirty="0">
              <a:solidFill>
                <a:srgbClr val="FFFFFF"/>
              </a:solidFill>
              <a:effectLst/>
              <a:latin typeface="-apple-system"/>
            </a:endParaRPr>
          </a:p>
          <a:p>
            <a:r>
              <a:rPr lang="en-US" b="0" i="0" dirty="0">
                <a:solidFill>
                  <a:srgbClr val="FFFFFF"/>
                </a:solidFill>
                <a:effectLst/>
                <a:latin typeface="-apple-system"/>
              </a:rPr>
              <a:t>Let’s find out…</a:t>
            </a:r>
            <a:endParaRPr lang="en-US" dirty="0"/>
          </a:p>
        </p:txBody>
      </p:sp>
      <p:sp>
        <p:nvSpPr>
          <p:cNvPr id="4" name="Slide Number Placeholder 3"/>
          <p:cNvSpPr>
            <a:spLocks noGrp="1"/>
          </p:cNvSpPr>
          <p:nvPr>
            <p:ph type="sldNum" sz="quarter" idx="5"/>
          </p:nvPr>
        </p:nvSpPr>
        <p:spPr/>
        <p:txBody>
          <a:bodyPr/>
          <a:lstStyle/>
          <a:p>
            <a:fld id="{AB687A75-4B13-4E2B-B2E1-FFD378294E9A}" type="slidenum">
              <a:rPr lang="en-US" smtClean="0"/>
              <a:t>4</a:t>
            </a:fld>
            <a:endParaRPr lang="en-US"/>
          </a:p>
        </p:txBody>
      </p:sp>
    </p:spTree>
    <p:extLst>
      <p:ext uri="{BB962C8B-B14F-4D97-AF65-F5344CB8AC3E}">
        <p14:creationId xmlns:p14="http://schemas.microsoft.com/office/powerpoint/2010/main" val="143410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show the actual sale price compared to the predicted price of the model, with the Ridge, Lasso, and </a:t>
            </a:r>
            <a:r>
              <a:rPr lang="en-US" dirty="0" err="1"/>
              <a:t>ElasticNet</a:t>
            </a:r>
            <a:r>
              <a:rPr lang="en-US" dirty="0"/>
              <a:t> models in order from left to right.</a:t>
            </a:r>
          </a:p>
          <a:p>
            <a:endParaRPr lang="en-US" dirty="0"/>
          </a:p>
          <a:p>
            <a:r>
              <a:rPr lang="en-US" dirty="0"/>
              <a:t>The first iteration of modeling was the most complex, training on 36 total features, including both numeric and categorical data.</a:t>
            </a:r>
          </a:p>
          <a:p>
            <a:endParaRPr lang="en-US" dirty="0"/>
          </a:p>
          <a:p>
            <a:r>
              <a:rPr lang="en-US" dirty="0"/>
              <a:t>A couple things we’re looking for here are how tightly the dots are clustered in a line, and the second would be how closely they conform to the y=x line.</a:t>
            </a:r>
          </a:p>
          <a:p>
            <a:endParaRPr lang="en-US" dirty="0"/>
          </a:p>
          <a:p>
            <a:r>
              <a:rPr lang="en-US" dirty="0"/>
              <a:t>*I apologize that the x-axes are not consistent across the </a:t>
            </a:r>
            <a:r>
              <a:rPr lang="en-US"/>
              <a:t>plots. I </a:t>
            </a:r>
            <a:r>
              <a:rPr lang="en-US" dirty="0"/>
              <a:t>would have corrected the axes and added a reference line with more time*</a:t>
            </a:r>
          </a:p>
          <a:p>
            <a:endParaRPr lang="en-US" dirty="0"/>
          </a:p>
          <a:p>
            <a:r>
              <a:rPr lang="en-US" dirty="0"/>
              <a:t>It may be a little difficult to tell between these plots, but the points get more dispersed from left to right, with the Ridge model the tightest to a line.</a:t>
            </a:r>
          </a:p>
          <a:p>
            <a:endParaRPr lang="en-US" dirty="0"/>
          </a:p>
          <a:p>
            <a:r>
              <a:rPr lang="en-US" dirty="0"/>
              <a:t>Spoiler: this model did end up being the best performing overall.</a:t>
            </a:r>
          </a:p>
        </p:txBody>
      </p:sp>
      <p:sp>
        <p:nvSpPr>
          <p:cNvPr id="4" name="Slide Number Placeholder 3"/>
          <p:cNvSpPr>
            <a:spLocks noGrp="1"/>
          </p:cNvSpPr>
          <p:nvPr>
            <p:ph type="sldNum" sz="quarter" idx="5"/>
          </p:nvPr>
        </p:nvSpPr>
        <p:spPr/>
        <p:txBody>
          <a:bodyPr/>
          <a:lstStyle/>
          <a:p>
            <a:fld id="{AB687A75-4B13-4E2B-B2E1-FFD378294E9A}" type="slidenum">
              <a:rPr lang="en-US" smtClean="0"/>
              <a:t>5</a:t>
            </a:fld>
            <a:endParaRPr lang="en-US"/>
          </a:p>
        </p:txBody>
      </p:sp>
    </p:spTree>
    <p:extLst>
      <p:ext uri="{BB962C8B-B14F-4D97-AF65-F5344CB8AC3E}">
        <p14:creationId xmlns:p14="http://schemas.microsoft.com/office/powerpoint/2010/main" val="488892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second iteration, I removed some of the features that exhibited collinearity, with the expectation that the models would improve.</a:t>
            </a:r>
          </a:p>
          <a:p>
            <a:endParaRPr lang="en-US" dirty="0"/>
          </a:p>
          <a:p>
            <a:r>
              <a:rPr lang="en-US" dirty="0"/>
              <a:t>This time, there was no major distinction that could be drawn between the models visually.</a:t>
            </a:r>
          </a:p>
          <a:p>
            <a:endParaRPr lang="en-US" dirty="0"/>
          </a:p>
        </p:txBody>
      </p:sp>
      <p:sp>
        <p:nvSpPr>
          <p:cNvPr id="4" name="Slide Number Placeholder 3"/>
          <p:cNvSpPr>
            <a:spLocks noGrp="1"/>
          </p:cNvSpPr>
          <p:nvPr>
            <p:ph type="sldNum" sz="quarter" idx="5"/>
          </p:nvPr>
        </p:nvSpPr>
        <p:spPr/>
        <p:txBody>
          <a:bodyPr/>
          <a:lstStyle/>
          <a:p>
            <a:fld id="{AB687A75-4B13-4E2B-B2E1-FFD378294E9A}" type="slidenum">
              <a:rPr lang="en-US" smtClean="0"/>
              <a:t>6</a:t>
            </a:fld>
            <a:endParaRPr lang="en-US"/>
          </a:p>
        </p:txBody>
      </p:sp>
    </p:spTree>
    <p:extLst>
      <p:ext uri="{BB962C8B-B14F-4D97-AF65-F5344CB8AC3E}">
        <p14:creationId xmlns:p14="http://schemas.microsoft.com/office/powerpoint/2010/main" val="1430393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some of the numbers.</a:t>
            </a:r>
          </a:p>
          <a:p>
            <a:endParaRPr lang="en-US" dirty="0"/>
          </a:p>
          <a:p>
            <a:r>
              <a:rPr lang="en-US" dirty="0"/>
              <a:t>The training scores for each model were fairly good, all scoring above 90%.</a:t>
            </a:r>
          </a:p>
          <a:p>
            <a:endParaRPr lang="en-US" dirty="0"/>
          </a:p>
          <a:p>
            <a:r>
              <a:rPr lang="en-US" dirty="0"/>
              <a:t>However, what I really want to draw your attention to is their performance when applied to the test data.</a:t>
            </a:r>
          </a:p>
          <a:p>
            <a:endParaRPr lang="en-US" dirty="0"/>
          </a:p>
          <a:p>
            <a:r>
              <a:rPr lang="en-US" dirty="0"/>
              <a:t>With both the Lasso and </a:t>
            </a:r>
            <a:r>
              <a:rPr lang="en-US" dirty="0" err="1"/>
              <a:t>ElasticNet</a:t>
            </a:r>
            <a:r>
              <a:rPr lang="en-US" dirty="0"/>
              <a:t> models, the model performed significantly worse on the test data.</a:t>
            </a:r>
          </a:p>
          <a:p>
            <a:endParaRPr lang="en-US" dirty="0"/>
          </a:p>
          <a:p>
            <a:r>
              <a:rPr lang="en-US" dirty="0"/>
              <a:t>This tells us that these models are highly overfit, with significant variance.</a:t>
            </a:r>
          </a:p>
          <a:p>
            <a:endParaRPr lang="en-US" dirty="0"/>
          </a:p>
          <a:p>
            <a:endParaRPr lang="en-US" dirty="0"/>
          </a:p>
        </p:txBody>
      </p:sp>
      <p:sp>
        <p:nvSpPr>
          <p:cNvPr id="4" name="Slide Number Placeholder 3"/>
          <p:cNvSpPr>
            <a:spLocks noGrp="1"/>
          </p:cNvSpPr>
          <p:nvPr>
            <p:ph type="sldNum" sz="quarter" idx="5"/>
          </p:nvPr>
        </p:nvSpPr>
        <p:spPr/>
        <p:txBody>
          <a:bodyPr/>
          <a:lstStyle/>
          <a:p>
            <a:fld id="{AB687A75-4B13-4E2B-B2E1-FFD378294E9A}" type="slidenum">
              <a:rPr lang="en-US" smtClean="0"/>
              <a:t>7</a:t>
            </a:fld>
            <a:endParaRPr lang="en-US"/>
          </a:p>
        </p:txBody>
      </p:sp>
    </p:spTree>
    <p:extLst>
      <p:ext uri="{BB962C8B-B14F-4D97-AF65-F5344CB8AC3E}">
        <p14:creationId xmlns:p14="http://schemas.microsoft.com/office/powerpoint/2010/main" val="1928903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how far off are we, really?</a:t>
            </a:r>
          </a:p>
          <a:p>
            <a:endParaRPr lang="en-US" dirty="0"/>
          </a:p>
          <a:p>
            <a:r>
              <a:rPr lang="en-US" dirty="0"/>
              <a:t>Using the Ridge model, our predictions end up being between $20,000 – 35,000 off the true sale price.</a:t>
            </a:r>
          </a:p>
          <a:p>
            <a:endParaRPr lang="en-US" dirty="0"/>
          </a:p>
          <a:p>
            <a:r>
              <a:rPr lang="en-US" dirty="0"/>
              <a:t>With an average home sale value of about $180,000, that’s an error between 11 – 19%.</a:t>
            </a:r>
          </a:p>
          <a:p>
            <a:endParaRPr lang="en-US" dirty="0"/>
          </a:p>
          <a:p>
            <a:endParaRPr lang="en-US" dirty="0"/>
          </a:p>
        </p:txBody>
      </p:sp>
      <p:sp>
        <p:nvSpPr>
          <p:cNvPr id="4" name="Slide Number Placeholder 3"/>
          <p:cNvSpPr>
            <a:spLocks noGrp="1"/>
          </p:cNvSpPr>
          <p:nvPr>
            <p:ph type="sldNum" sz="quarter" idx="5"/>
          </p:nvPr>
        </p:nvSpPr>
        <p:spPr/>
        <p:txBody>
          <a:bodyPr/>
          <a:lstStyle/>
          <a:p>
            <a:fld id="{AB687A75-4B13-4E2B-B2E1-FFD378294E9A}" type="slidenum">
              <a:rPr lang="en-US" smtClean="0"/>
              <a:t>8</a:t>
            </a:fld>
            <a:endParaRPr lang="en-US"/>
          </a:p>
        </p:txBody>
      </p:sp>
    </p:spTree>
    <p:extLst>
      <p:ext uri="{BB962C8B-B14F-4D97-AF65-F5344CB8AC3E}">
        <p14:creationId xmlns:p14="http://schemas.microsoft.com/office/powerpoint/2010/main" val="881421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Ridge model does have promise</a:t>
            </a:r>
          </a:p>
          <a:p>
            <a:endParaRPr lang="en-US" dirty="0"/>
          </a:p>
          <a:p>
            <a:r>
              <a:rPr lang="en-US" dirty="0"/>
              <a:t>However, the error is just to significant for this application.</a:t>
            </a:r>
          </a:p>
          <a:p>
            <a:endParaRPr lang="en-US" dirty="0"/>
          </a:p>
          <a:p>
            <a:r>
              <a:rPr lang="en-US" dirty="0"/>
              <a:t>If home sellers and real estate agents are looking to price a home within 10 – 15% of the market value, we can’t have a market value that’s 10-15% off.</a:t>
            </a:r>
          </a:p>
          <a:p>
            <a:endParaRPr lang="en-US" dirty="0"/>
          </a:p>
          <a:p>
            <a:r>
              <a:rPr lang="en-US" dirty="0"/>
              <a:t>To improve the models and our interpretation of them, I recommend</a:t>
            </a:r>
          </a:p>
          <a:p>
            <a:endParaRPr lang="en-US" dirty="0"/>
          </a:p>
          <a:p>
            <a:r>
              <a:rPr lang="en-US" dirty="0"/>
              <a:t>- Performing a deeper, more methodical cleaning of the available data to remove outliers and impute missing values where reasonable.</a:t>
            </a:r>
          </a:p>
          <a:p>
            <a:r>
              <a:rPr lang="en-US" dirty="0"/>
              <a:t>- Using a different k-value for cross-validation. This project used a k-value of 5 across the board to maintain consistency, though 10 is another common k-value for cross-validation.</a:t>
            </a:r>
          </a:p>
          <a:p>
            <a:r>
              <a:rPr lang="en-US" dirty="0"/>
              <a:t>- Collecting more data to train the model on, including more recent data as well as housing data outside of Ames, IA.</a:t>
            </a:r>
          </a:p>
          <a:p>
            <a:r>
              <a:rPr lang="en-US" dirty="0"/>
              <a:t>- Including sale date (month/season) in the model data. This project did not look seasonal relationships to sale price, though time of year is a commonly regarded factor that impacts the value of a home.</a:t>
            </a:r>
          </a:p>
        </p:txBody>
      </p:sp>
      <p:sp>
        <p:nvSpPr>
          <p:cNvPr id="4" name="Slide Number Placeholder 3"/>
          <p:cNvSpPr>
            <a:spLocks noGrp="1"/>
          </p:cNvSpPr>
          <p:nvPr>
            <p:ph type="sldNum" sz="quarter" idx="5"/>
          </p:nvPr>
        </p:nvSpPr>
        <p:spPr/>
        <p:txBody>
          <a:bodyPr/>
          <a:lstStyle/>
          <a:p>
            <a:fld id="{AB687A75-4B13-4E2B-B2E1-FFD378294E9A}" type="slidenum">
              <a:rPr lang="en-US" smtClean="0"/>
              <a:t>9</a:t>
            </a:fld>
            <a:endParaRPr lang="en-US"/>
          </a:p>
        </p:txBody>
      </p:sp>
    </p:spTree>
    <p:extLst>
      <p:ext uri="{BB962C8B-B14F-4D97-AF65-F5344CB8AC3E}">
        <p14:creationId xmlns:p14="http://schemas.microsoft.com/office/powerpoint/2010/main" val="109911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9D9A-CB2B-3E72-D1FB-BE312002D7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9D284-187A-147D-EE60-DC81B8A77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39950F-AEA0-3349-D8A9-E34ABC482B15}"/>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5" name="Footer Placeholder 4">
            <a:extLst>
              <a:ext uri="{FF2B5EF4-FFF2-40B4-BE49-F238E27FC236}">
                <a16:creationId xmlns:a16="http://schemas.microsoft.com/office/drawing/2014/main" id="{F9A8573A-11D6-1102-B525-DE26340A9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5AB00-2001-D887-070B-6B5722BE006A}"/>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242526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6DB8-961A-0D95-CC63-1F40C24AF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793C5-246C-0AC0-AB1B-286F6F84D0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1D076-DFAF-4932-AA72-81A3F9CF6F4E}"/>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5" name="Footer Placeholder 4">
            <a:extLst>
              <a:ext uri="{FF2B5EF4-FFF2-40B4-BE49-F238E27FC236}">
                <a16:creationId xmlns:a16="http://schemas.microsoft.com/office/drawing/2014/main" id="{6CC50423-F29B-414A-8758-757C267D2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73455-6F87-E757-3420-C27272AC67C2}"/>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419966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EAF8-0061-2DBA-EE79-9ED1E958E2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86C3D3-E938-6E90-AE16-CD84935CF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7FC64-A094-452B-40DA-CEFD868F1DF2}"/>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5" name="Footer Placeholder 4">
            <a:extLst>
              <a:ext uri="{FF2B5EF4-FFF2-40B4-BE49-F238E27FC236}">
                <a16:creationId xmlns:a16="http://schemas.microsoft.com/office/drawing/2014/main" id="{357BB91B-089C-711D-F50E-4F19FEDE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F8736-DB6A-C5DE-D940-3050D8313760}"/>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3580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0A9F0-2F5A-7D76-676E-D4210ED31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A9242-3D97-B492-E485-E1BF8847DC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84A52-72FE-0BE9-08C5-09DCE3A0C942}"/>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5" name="Footer Placeholder 4">
            <a:extLst>
              <a:ext uri="{FF2B5EF4-FFF2-40B4-BE49-F238E27FC236}">
                <a16:creationId xmlns:a16="http://schemas.microsoft.com/office/drawing/2014/main" id="{8EFF2AC6-B836-3A27-E851-C5334360C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6E34-0719-3F57-0D08-F81F9BCE2369}"/>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291017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3FA7-DAD9-89F7-64EA-D28564E1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C27127-31DB-8EB3-D8EA-8DB1ABF790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B8D92-084A-2A76-E263-DFE98D474658}"/>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5" name="Footer Placeholder 4">
            <a:extLst>
              <a:ext uri="{FF2B5EF4-FFF2-40B4-BE49-F238E27FC236}">
                <a16:creationId xmlns:a16="http://schemas.microsoft.com/office/drawing/2014/main" id="{A25780D2-0F4B-9A6B-FC7F-D1A44D6DF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E0606-E459-1D97-25D2-621C8A5DA1C3}"/>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136619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FF26-680D-3AFD-71C2-5D1A5297D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DCAA89-0AED-F7EE-F3BB-5ADD3FA4FA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4502F3-D38C-D912-4BD3-B8D9B3AA50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C2C90-6D27-3F85-3375-BAA8A9F744D1}"/>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6" name="Footer Placeholder 5">
            <a:extLst>
              <a:ext uri="{FF2B5EF4-FFF2-40B4-BE49-F238E27FC236}">
                <a16:creationId xmlns:a16="http://schemas.microsoft.com/office/drawing/2014/main" id="{E2D77890-46E3-AB3F-FA7C-B8163CEC5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F7B73-3AE6-4789-7DFE-404817C80689}"/>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10185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2D11-9260-E1C1-0FD4-C1DD60E6A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3B6085-5D21-429F-D5B7-3170575138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5912E-B672-89BB-1DD9-15A3DB9A5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05B4CA-670A-D7BA-75B1-E05A41726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73B137-E998-73B5-C0DE-27915F093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EC1363-0CDF-5F51-3BB8-033EEDCB9F3D}"/>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8" name="Footer Placeholder 7">
            <a:extLst>
              <a:ext uri="{FF2B5EF4-FFF2-40B4-BE49-F238E27FC236}">
                <a16:creationId xmlns:a16="http://schemas.microsoft.com/office/drawing/2014/main" id="{516A98AC-4C72-73C8-C074-074923525F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D63E6E-8F3E-B63C-E038-1FB9EA5019F6}"/>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1657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078F-C34B-6CB5-FCDB-F94A1A69C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2EFE2F-4848-8BE6-604B-744AEA054FD4}"/>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4" name="Footer Placeholder 3">
            <a:extLst>
              <a:ext uri="{FF2B5EF4-FFF2-40B4-BE49-F238E27FC236}">
                <a16:creationId xmlns:a16="http://schemas.microsoft.com/office/drawing/2014/main" id="{B4BF9A03-8C8A-9568-6804-EF045EAFA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EE353E-394B-9491-D9B6-9FC05276CE49}"/>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423407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B8F52-8599-08E5-5A3A-E7DC300FA1FA}"/>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3" name="Footer Placeholder 2">
            <a:extLst>
              <a:ext uri="{FF2B5EF4-FFF2-40B4-BE49-F238E27FC236}">
                <a16:creationId xmlns:a16="http://schemas.microsoft.com/office/drawing/2014/main" id="{615D6A2F-5980-479E-E508-4FAD810951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D1C0F-267C-A48E-DDB3-D174B75700F8}"/>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164608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733D-7E98-C05D-2646-4AFCF7909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48DB2-AB11-1469-E2C1-72CBB80E5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CF4B0B-C6EA-AE89-2749-E5DDBB958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2E973-F268-6C46-1143-053A4233DFE5}"/>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6" name="Footer Placeholder 5">
            <a:extLst>
              <a:ext uri="{FF2B5EF4-FFF2-40B4-BE49-F238E27FC236}">
                <a16:creationId xmlns:a16="http://schemas.microsoft.com/office/drawing/2014/main" id="{46628509-9020-64EA-9FD1-F2AB97DF7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FBA36-E443-9DFF-900F-2BB1FAD901C4}"/>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365715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AB7D-F07A-1CD1-F59B-F6E84C77C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912A6-57DA-1223-D10E-ED54A59F0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2DB7D0-11AF-6363-A873-9EE9AD79C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37117-6C58-8270-47E1-7C958D6F39CA}"/>
              </a:ext>
            </a:extLst>
          </p:cNvPr>
          <p:cNvSpPr>
            <a:spLocks noGrp="1"/>
          </p:cNvSpPr>
          <p:nvPr>
            <p:ph type="dt" sz="half" idx="10"/>
          </p:nvPr>
        </p:nvSpPr>
        <p:spPr/>
        <p:txBody>
          <a:bodyPr/>
          <a:lstStyle/>
          <a:p>
            <a:fld id="{ABB90B24-BE05-4857-863D-24C1082BA3D6}" type="datetimeFigureOut">
              <a:rPr lang="en-US" smtClean="0"/>
              <a:t>3/19/2023</a:t>
            </a:fld>
            <a:endParaRPr lang="en-US"/>
          </a:p>
        </p:txBody>
      </p:sp>
      <p:sp>
        <p:nvSpPr>
          <p:cNvPr id="6" name="Footer Placeholder 5">
            <a:extLst>
              <a:ext uri="{FF2B5EF4-FFF2-40B4-BE49-F238E27FC236}">
                <a16:creationId xmlns:a16="http://schemas.microsoft.com/office/drawing/2014/main" id="{9635B70E-47FB-5252-71C2-80BFAD31B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17F7A-835B-E1EA-418D-C4EF4404855E}"/>
              </a:ext>
            </a:extLst>
          </p:cNvPr>
          <p:cNvSpPr>
            <a:spLocks noGrp="1"/>
          </p:cNvSpPr>
          <p:nvPr>
            <p:ph type="sldNum" sz="quarter" idx="12"/>
          </p:nvPr>
        </p:nvSpPr>
        <p:spPr/>
        <p:txBody>
          <a:bodyPr/>
          <a:lstStyle/>
          <a:p>
            <a:fld id="{96A22211-6A22-467B-848D-F6FD461FC2C3}" type="slidenum">
              <a:rPr lang="en-US" smtClean="0"/>
              <a:t>‹#›</a:t>
            </a:fld>
            <a:endParaRPr lang="en-US"/>
          </a:p>
        </p:txBody>
      </p:sp>
    </p:spTree>
    <p:extLst>
      <p:ext uri="{BB962C8B-B14F-4D97-AF65-F5344CB8AC3E}">
        <p14:creationId xmlns:p14="http://schemas.microsoft.com/office/powerpoint/2010/main" val="337913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23E2C-FF3B-B676-3047-57F1E0E9E9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1B21E-0CB2-9442-E1DB-A26C18B4F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A2896-6A0F-053B-929F-47C068A98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90B24-BE05-4857-863D-24C1082BA3D6}" type="datetimeFigureOut">
              <a:rPr lang="en-US" smtClean="0"/>
              <a:t>3/19/2023</a:t>
            </a:fld>
            <a:endParaRPr lang="en-US"/>
          </a:p>
        </p:txBody>
      </p:sp>
      <p:sp>
        <p:nvSpPr>
          <p:cNvPr id="5" name="Footer Placeholder 4">
            <a:extLst>
              <a:ext uri="{FF2B5EF4-FFF2-40B4-BE49-F238E27FC236}">
                <a16:creationId xmlns:a16="http://schemas.microsoft.com/office/drawing/2014/main" id="{89A65241-ED74-8CA7-6C83-E0860359A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A93E87-B229-0C48-E67B-4BB382398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22211-6A22-467B-848D-F6FD461FC2C3}" type="slidenum">
              <a:rPr lang="en-US" smtClean="0"/>
              <a:t>‹#›</a:t>
            </a:fld>
            <a:endParaRPr lang="en-US"/>
          </a:p>
        </p:txBody>
      </p:sp>
    </p:spTree>
    <p:extLst>
      <p:ext uri="{BB962C8B-B14F-4D97-AF65-F5344CB8AC3E}">
        <p14:creationId xmlns:p14="http://schemas.microsoft.com/office/powerpoint/2010/main" val="3336144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6B8499"/>
            </a:gs>
            <a:gs pos="82000">
              <a:srgbClr val="2A3442"/>
            </a:gs>
          </a:gsLst>
          <a:lin ang="5400000" scaled="1"/>
        </a:gradFill>
        <a:effectLst/>
      </p:bgPr>
    </p:bg>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63746EFB-FE14-574C-2C83-C544ECE5122F}"/>
              </a:ext>
            </a:extLst>
          </p:cNvPr>
          <p:cNvSpPr/>
          <p:nvPr/>
        </p:nvSpPr>
        <p:spPr>
          <a:xfrm rot="8071164">
            <a:off x="9713343" y="5324654"/>
            <a:ext cx="5262113" cy="3295291"/>
          </a:xfrm>
          <a:prstGeom prst="star5">
            <a:avLst>
              <a:gd name="adj" fmla="val 26717"/>
              <a:gd name="hf" fmla="val 105146"/>
              <a:gd name="vf" fmla="val 110557"/>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C246DC5-C5A6-E4EA-FA7F-E8A69651065C}"/>
              </a:ext>
            </a:extLst>
          </p:cNvPr>
          <p:cNvSpPr txBox="1"/>
          <p:nvPr/>
        </p:nvSpPr>
        <p:spPr>
          <a:xfrm>
            <a:off x="10965180" y="6273225"/>
            <a:ext cx="1226820" cy="584775"/>
          </a:xfrm>
          <a:prstGeom prst="rect">
            <a:avLst/>
          </a:prstGeom>
          <a:noFill/>
        </p:spPr>
        <p:txBody>
          <a:bodyPr wrap="square" rtlCol="0">
            <a:spAutoFit/>
          </a:bodyPr>
          <a:lstStyle/>
          <a:p>
            <a:pPr algn="r"/>
            <a:r>
              <a:rPr lang="en-US" sz="3200" dirty="0">
                <a:solidFill>
                  <a:srgbClr val="00B050"/>
                </a:solidFill>
              </a:rPr>
              <a:t>1/9</a:t>
            </a:r>
          </a:p>
        </p:txBody>
      </p:sp>
      <p:sp>
        <p:nvSpPr>
          <p:cNvPr id="7" name="Block Arc 6">
            <a:extLst>
              <a:ext uri="{FF2B5EF4-FFF2-40B4-BE49-F238E27FC236}">
                <a16:creationId xmlns:a16="http://schemas.microsoft.com/office/drawing/2014/main" id="{0E66BA22-F8E5-682F-1CA7-570272892DF8}"/>
              </a:ext>
            </a:extLst>
          </p:cNvPr>
          <p:cNvSpPr/>
          <p:nvPr/>
        </p:nvSpPr>
        <p:spPr>
          <a:xfrm rot="19262926">
            <a:off x="-1651117" y="-787230"/>
            <a:ext cx="6563911" cy="4279272"/>
          </a:xfrm>
          <a:prstGeom prst="blockArc">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1">
            <a:extLst>
              <a:ext uri="{FF2B5EF4-FFF2-40B4-BE49-F238E27FC236}">
                <a16:creationId xmlns:a16="http://schemas.microsoft.com/office/drawing/2014/main" id="{AAEA6FA8-CD8C-3A8A-C042-017063B37662}"/>
              </a:ext>
            </a:extLst>
          </p:cNvPr>
          <p:cNvSpPr>
            <a:spLocks noGrp="1"/>
          </p:cNvSpPr>
          <p:nvPr>
            <p:ph type="ctrTitle"/>
          </p:nvPr>
        </p:nvSpPr>
        <p:spPr>
          <a:xfrm>
            <a:off x="1524000" y="1553473"/>
            <a:ext cx="9144000" cy="2387600"/>
          </a:xfrm>
        </p:spPr>
        <p:txBody>
          <a:bodyPr>
            <a:normAutofit fontScale="90000"/>
          </a:bodyPr>
          <a:lstStyle/>
          <a:p>
            <a:r>
              <a:rPr lang="en-US" dirty="0">
                <a:solidFill>
                  <a:schemeClr val="bg1">
                    <a:lumMod val="95000"/>
                  </a:schemeClr>
                </a:solidFill>
                <a:latin typeface="Trebuchet MS" panose="020B0603020202020204" pitchFamily="34" charset="0"/>
              </a:rPr>
              <a:t>Machine Learning Approach to Estimating Housing Market Value</a:t>
            </a:r>
          </a:p>
        </p:txBody>
      </p:sp>
      <p:sp>
        <p:nvSpPr>
          <p:cNvPr id="9" name="Subtitle 2">
            <a:extLst>
              <a:ext uri="{FF2B5EF4-FFF2-40B4-BE49-F238E27FC236}">
                <a16:creationId xmlns:a16="http://schemas.microsoft.com/office/drawing/2014/main" id="{8A4AD911-D6AB-33C9-E8A0-F09885D875A9}"/>
              </a:ext>
            </a:extLst>
          </p:cNvPr>
          <p:cNvSpPr>
            <a:spLocks noGrp="1"/>
          </p:cNvSpPr>
          <p:nvPr>
            <p:ph type="subTitle" idx="1"/>
          </p:nvPr>
        </p:nvSpPr>
        <p:spPr>
          <a:xfrm>
            <a:off x="1524000" y="4033148"/>
            <a:ext cx="9144000" cy="1214211"/>
          </a:xfrm>
        </p:spPr>
        <p:txBody>
          <a:bodyPr/>
          <a:lstStyle/>
          <a:p>
            <a:r>
              <a:rPr lang="en-US" dirty="0">
                <a:solidFill>
                  <a:srgbClr val="00B050"/>
                </a:solidFill>
                <a:latin typeface="Trebuchet MS" panose="020B0603020202020204" pitchFamily="34" charset="0"/>
              </a:rPr>
              <a:t>by Charles Ramey</a:t>
            </a:r>
          </a:p>
        </p:txBody>
      </p:sp>
    </p:spTree>
    <p:extLst>
      <p:ext uri="{BB962C8B-B14F-4D97-AF65-F5344CB8AC3E}">
        <p14:creationId xmlns:p14="http://schemas.microsoft.com/office/powerpoint/2010/main" val="86089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6B8499"/>
            </a:gs>
            <a:gs pos="82000">
              <a:srgbClr val="2A3442"/>
            </a:gs>
          </a:gsLst>
          <a:lin ang="5400000" scaled="1"/>
        </a:gradFill>
        <a:effectLst/>
      </p:bgPr>
    </p:bg>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63746EFB-FE14-574C-2C83-C544ECE5122F}"/>
              </a:ext>
            </a:extLst>
          </p:cNvPr>
          <p:cNvSpPr/>
          <p:nvPr/>
        </p:nvSpPr>
        <p:spPr>
          <a:xfrm rot="8071164">
            <a:off x="9713343" y="5324654"/>
            <a:ext cx="5262113" cy="3295291"/>
          </a:xfrm>
          <a:prstGeom prst="star5">
            <a:avLst>
              <a:gd name="adj" fmla="val 26717"/>
              <a:gd name="hf" fmla="val 105146"/>
              <a:gd name="vf" fmla="val 110557"/>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lock Arc 6">
            <a:extLst>
              <a:ext uri="{FF2B5EF4-FFF2-40B4-BE49-F238E27FC236}">
                <a16:creationId xmlns:a16="http://schemas.microsoft.com/office/drawing/2014/main" id="{0E66BA22-F8E5-682F-1CA7-570272892DF8}"/>
              </a:ext>
            </a:extLst>
          </p:cNvPr>
          <p:cNvSpPr/>
          <p:nvPr/>
        </p:nvSpPr>
        <p:spPr>
          <a:xfrm rot="19262926">
            <a:off x="-1651117" y="-787230"/>
            <a:ext cx="6563911" cy="4279272"/>
          </a:xfrm>
          <a:prstGeom prst="blockArc">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itle 18">
            <a:extLst>
              <a:ext uri="{FF2B5EF4-FFF2-40B4-BE49-F238E27FC236}">
                <a16:creationId xmlns:a16="http://schemas.microsoft.com/office/drawing/2014/main" id="{7D644F67-2C57-1A20-889F-5C4404D810A6}"/>
              </a:ext>
            </a:extLst>
          </p:cNvPr>
          <p:cNvSpPr>
            <a:spLocks noGrp="1"/>
          </p:cNvSpPr>
          <p:nvPr>
            <p:ph type="title"/>
          </p:nvPr>
        </p:nvSpPr>
        <p:spPr/>
        <p:txBody>
          <a:bodyPr/>
          <a:lstStyle/>
          <a:p>
            <a:r>
              <a:rPr lang="en-US" dirty="0">
                <a:solidFill>
                  <a:srgbClr val="00B050"/>
                </a:solidFill>
                <a:latin typeface="Trebuchet MS" panose="020B0603020202020204" pitchFamily="34" charset="0"/>
              </a:rPr>
              <a:t>Background</a:t>
            </a:r>
          </a:p>
        </p:txBody>
      </p:sp>
      <p:sp>
        <p:nvSpPr>
          <p:cNvPr id="23" name="TextBox 22">
            <a:extLst>
              <a:ext uri="{FF2B5EF4-FFF2-40B4-BE49-F238E27FC236}">
                <a16:creationId xmlns:a16="http://schemas.microsoft.com/office/drawing/2014/main" id="{A8F42EDA-7330-044C-CA06-7B9ECB45B54D}"/>
              </a:ext>
            </a:extLst>
          </p:cNvPr>
          <p:cNvSpPr txBox="1"/>
          <p:nvPr/>
        </p:nvSpPr>
        <p:spPr>
          <a:xfrm>
            <a:off x="10965180" y="6273225"/>
            <a:ext cx="1226820" cy="584775"/>
          </a:xfrm>
          <a:prstGeom prst="rect">
            <a:avLst/>
          </a:prstGeom>
          <a:noFill/>
        </p:spPr>
        <p:txBody>
          <a:bodyPr wrap="square" rtlCol="0">
            <a:spAutoFit/>
          </a:bodyPr>
          <a:lstStyle/>
          <a:p>
            <a:pPr algn="r"/>
            <a:r>
              <a:rPr lang="en-US" sz="3200" dirty="0">
                <a:solidFill>
                  <a:srgbClr val="00B050"/>
                </a:solidFill>
              </a:rPr>
              <a:t>2/9</a:t>
            </a:r>
          </a:p>
        </p:txBody>
      </p:sp>
      <p:sp>
        <p:nvSpPr>
          <p:cNvPr id="11" name="Content Placeholder 19">
            <a:extLst>
              <a:ext uri="{FF2B5EF4-FFF2-40B4-BE49-F238E27FC236}">
                <a16:creationId xmlns:a16="http://schemas.microsoft.com/office/drawing/2014/main" id="{7077EC26-16CF-0FD8-8B8E-63D51834CF9B}"/>
              </a:ext>
            </a:extLst>
          </p:cNvPr>
          <p:cNvSpPr txBox="1">
            <a:spLocks/>
          </p:cNvSpPr>
          <p:nvPr/>
        </p:nvSpPr>
        <p:spPr>
          <a:xfrm>
            <a:off x="838200" y="1825625"/>
            <a:ext cx="49927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lumMod val="95000"/>
                  </a:schemeClr>
                </a:solidFill>
                <a:latin typeface="Trebuchet MS" panose="020B0603020202020204" pitchFamily="34" charset="0"/>
              </a:rPr>
              <a:t>Choosing the initial asking price is tough</a:t>
            </a:r>
          </a:p>
          <a:p>
            <a:r>
              <a:rPr lang="en-US" dirty="0">
                <a:solidFill>
                  <a:schemeClr val="bg1">
                    <a:lumMod val="95000"/>
                  </a:schemeClr>
                </a:solidFill>
                <a:latin typeface="Trebuchet MS" panose="020B0603020202020204" pitchFamily="34" charset="0"/>
              </a:rPr>
              <a:t>Various strategies for selling a home:</a:t>
            </a:r>
          </a:p>
          <a:p>
            <a:pPr lvl="1"/>
            <a:r>
              <a:rPr lang="en-US" dirty="0">
                <a:solidFill>
                  <a:schemeClr val="bg1">
                    <a:lumMod val="95000"/>
                  </a:schemeClr>
                </a:solidFill>
                <a:latin typeface="Trebuchet MS" panose="020B0603020202020204" pitchFamily="34" charset="0"/>
              </a:rPr>
              <a:t>10-15% </a:t>
            </a:r>
            <a:r>
              <a:rPr lang="en-US" u="sng" dirty="0">
                <a:solidFill>
                  <a:schemeClr val="bg1">
                    <a:lumMod val="95000"/>
                  </a:schemeClr>
                </a:solidFill>
                <a:latin typeface="Trebuchet MS" panose="020B0603020202020204" pitchFamily="34" charset="0"/>
              </a:rPr>
              <a:t>above</a:t>
            </a:r>
            <a:r>
              <a:rPr lang="en-US" dirty="0">
                <a:solidFill>
                  <a:schemeClr val="bg1">
                    <a:lumMod val="95000"/>
                  </a:schemeClr>
                </a:solidFill>
                <a:latin typeface="Trebuchet MS" panose="020B0603020202020204" pitchFamily="34" charset="0"/>
              </a:rPr>
              <a:t> market value</a:t>
            </a:r>
          </a:p>
          <a:p>
            <a:pPr lvl="1"/>
            <a:r>
              <a:rPr lang="en-US" dirty="0">
                <a:solidFill>
                  <a:schemeClr val="bg1">
                    <a:lumMod val="95000"/>
                  </a:schemeClr>
                </a:solidFill>
                <a:latin typeface="Trebuchet MS" panose="020B0603020202020204" pitchFamily="34" charset="0"/>
              </a:rPr>
              <a:t>10-15% </a:t>
            </a:r>
            <a:r>
              <a:rPr lang="en-US" u="sng" dirty="0">
                <a:solidFill>
                  <a:schemeClr val="bg1">
                    <a:lumMod val="95000"/>
                  </a:schemeClr>
                </a:solidFill>
                <a:latin typeface="Trebuchet MS" panose="020B0603020202020204" pitchFamily="34" charset="0"/>
              </a:rPr>
              <a:t>below</a:t>
            </a:r>
            <a:r>
              <a:rPr lang="en-US" dirty="0">
                <a:solidFill>
                  <a:schemeClr val="bg1">
                    <a:lumMod val="95000"/>
                  </a:schemeClr>
                </a:solidFill>
                <a:latin typeface="Trebuchet MS" panose="020B0603020202020204" pitchFamily="34" charset="0"/>
              </a:rPr>
              <a:t> market value</a:t>
            </a:r>
          </a:p>
          <a:p>
            <a:r>
              <a:rPr lang="en-US" dirty="0">
                <a:solidFill>
                  <a:schemeClr val="bg1">
                    <a:lumMod val="95000"/>
                  </a:schemeClr>
                </a:solidFill>
                <a:latin typeface="Trebuchet MS" panose="020B0603020202020204" pitchFamily="34" charset="0"/>
              </a:rPr>
              <a:t>Market Value?</a:t>
            </a:r>
          </a:p>
          <a:p>
            <a:pPr lvl="1"/>
            <a:r>
              <a:rPr lang="en-US" dirty="0">
                <a:solidFill>
                  <a:schemeClr val="bg1">
                    <a:lumMod val="95000"/>
                  </a:schemeClr>
                </a:solidFill>
                <a:latin typeface="Trebuchet MS" panose="020B0603020202020204" pitchFamily="34" charset="0"/>
              </a:rPr>
              <a:t>Comparative Market Analysis (CMA)</a:t>
            </a:r>
          </a:p>
          <a:p>
            <a:pPr lvl="1"/>
            <a:r>
              <a:rPr lang="en-US" dirty="0">
                <a:solidFill>
                  <a:schemeClr val="bg1">
                    <a:lumMod val="95000"/>
                  </a:schemeClr>
                </a:solidFill>
                <a:latin typeface="Trebuchet MS" panose="020B0603020202020204" pitchFamily="34" charset="0"/>
              </a:rPr>
              <a:t>Comparable Sales</a:t>
            </a:r>
          </a:p>
          <a:p>
            <a:endParaRPr lang="en-US" dirty="0">
              <a:solidFill>
                <a:schemeClr val="bg1">
                  <a:lumMod val="95000"/>
                </a:schemeClr>
              </a:solidFill>
              <a:latin typeface="Trebuchet MS" panose="020B0603020202020204" pitchFamily="34" charset="0"/>
            </a:endParaRPr>
          </a:p>
        </p:txBody>
      </p:sp>
      <p:pic>
        <p:nvPicPr>
          <p:cNvPr id="15" name="Picture 14" descr="A picture containing diagram&#10;&#10;Description automatically generated">
            <a:extLst>
              <a:ext uri="{FF2B5EF4-FFF2-40B4-BE49-F238E27FC236}">
                <a16:creationId xmlns:a16="http://schemas.microsoft.com/office/drawing/2014/main" id="{1E7A9676-D41C-07A7-AE79-CF1F86F54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957" y="1825625"/>
            <a:ext cx="5996950" cy="3418951"/>
          </a:xfrm>
          <a:prstGeom prst="rect">
            <a:avLst/>
          </a:prstGeom>
        </p:spPr>
      </p:pic>
      <p:sp>
        <p:nvSpPr>
          <p:cNvPr id="16" name="TextBox 15">
            <a:extLst>
              <a:ext uri="{FF2B5EF4-FFF2-40B4-BE49-F238E27FC236}">
                <a16:creationId xmlns:a16="http://schemas.microsoft.com/office/drawing/2014/main" id="{FD5136BD-DCB7-DC5F-E516-B4CD9331C263}"/>
              </a:ext>
            </a:extLst>
          </p:cNvPr>
          <p:cNvSpPr txBox="1"/>
          <p:nvPr/>
        </p:nvSpPr>
        <p:spPr>
          <a:xfrm>
            <a:off x="5830956" y="5271924"/>
            <a:ext cx="5996949" cy="230832"/>
          </a:xfrm>
          <a:prstGeom prst="rect">
            <a:avLst/>
          </a:prstGeom>
          <a:noFill/>
        </p:spPr>
        <p:txBody>
          <a:bodyPr wrap="square" rtlCol="0">
            <a:spAutoFit/>
          </a:bodyPr>
          <a:lstStyle/>
          <a:p>
            <a:pPr algn="ctr"/>
            <a:r>
              <a:rPr lang="en-US" sz="900" dirty="0">
                <a:solidFill>
                  <a:schemeClr val="bg1">
                    <a:lumMod val="95000"/>
                  </a:schemeClr>
                </a:solidFill>
              </a:rPr>
              <a:t>https://palermolistings.com/market-data/the-great-pyramid-of-real-estate</a:t>
            </a:r>
          </a:p>
        </p:txBody>
      </p:sp>
    </p:spTree>
    <p:extLst>
      <p:ext uri="{BB962C8B-B14F-4D97-AF65-F5344CB8AC3E}">
        <p14:creationId xmlns:p14="http://schemas.microsoft.com/office/powerpoint/2010/main" val="422844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6B8499"/>
            </a:gs>
            <a:gs pos="82000">
              <a:srgbClr val="2A3442"/>
            </a:gs>
          </a:gsLst>
          <a:lin ang="5400000" scaled="1"/>
        </a:gradFill>
        <a:effectLst/>
      </p:bgPr>
    </p:bg>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F05A4ADD-1B51-319B-A8C8-E7A092B91E62}"/>
              </a:ext>
            </a:extLst>
          </p:cNvPr>
          <p:cNvSpPr>
            <a:spLocks noGrp="1"/>
          </p:cNvSpPr>
          <p:nvPr>
            <p:ph idx="1"/>
          </p:nvPr>
        </p:nvSpPr>
        <p:spPr/>
        <p:txBody>
          <a:bodyPr>
            <a:normAutofit/>
          </a:bodyPr>
          <a:lstStyle/>
          <a:p>
            <a:r>
              <a:rPr lang="en-US" sz="2800" dirty="0">
                <a:solidFill>
                  <a:schemeClr val="bg1">
                    <a:lumMod val="95000"/>
                  </a:schemeClr>
                </a:solidFill>
                <a:latin typeface="Trebuchet MS" panose="020B0603020202020204" pitchFamily="34" charset="0"/>
              </a:rPr>
              <a:t>Limited time and resources</a:t>
            </a:r>
          </a:p>
          <a:p>
            <a:r>
              <a:rPr lang="en-US" dirty="0">
                <a:solidFill>
                  <a:schemeClr val="bg1">
                    <a:lumMod val="95000"/>
                  </a:schemeClr>
                </a:solidFill>
                <a:latin typeface="Trebuchet MS" panose="020B0603020202020204" pitchFamily="34" charset="0"/>
              </a:rPr>
              <a:t>What if there are no comparable sales?</a:t>
            </a:r>
          </a:p>
          <a:p>
            <a:endParaRPr lang="en-US" sz="2800" dirty="0">
              <a:solidFill>
                <a:schemeClr val="bg1">
                  <a:lumMod val="95000"/>
                </a:schemeClr>
              </a:solidFill>
              <a:latin typeface="Trebuchet MS" panose="020B0603020202020204" pitchFamily="34" charset="0"/>
            </a:endParaRPr>
          </a:p>
          <a:p>
            <a:endParaRPr lang="en-US" sz="2800" dirty="0">
              <a:solidFill>
                <a:schemeClr val="bg1">
                  <a:lumMod val="95000"/>
                </a:schemeClr>
              </a:solidFill>
              <a:latin typeface="Trebuchet MS" panose="020B0603020202020204" pitchFamily="34" charset="0"/>
            </a:endParaRPr>
          </a:p>
        </p:txBody>
      </p:sp>
      <p:sp>
        <p:nvSpPr>
          <p:cNvPr id="4" name="Star: 5 Points 3">
            <a:extLst>
              <a:ext uri="{FF2B5EF4-FFF2-40B4-BE49-F238E27FC236}">
                <a16:creationId xmlns:a16="http://schemas.microsoft.com/office/drawing/2014/main" id="{63746EFB-FE14-574C-2C83-C544ECE5122F}"/>
              </a:ext>
            </a:extLst>
          </p:cNvPr>
          <p:cNvSpPr/>
          <p:nvPr/>
        </p:nvSpPr>
        <p:spPr>
          <a:xfrm rot="8071164">
            <a:off x="9713343" y="5324654"/>
            <a:ext cx="5262113" cy="3295291"/>
          </a:xfrm>
          <a:prstGeom prst="star5">
            <a:avLst>
              <a:gd name="adj" fmla="val 26717"/>
              <a:gd name="hf" fmla="val 105146"/>
              <a:gd name="vf" fmla="val 110557"/>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lock Arc 6">
            <a:extLst>
              <a:ext uri="{FF2B5EF4-FFF2-40B4-BE49-F238E27FC236}">
                <a16:creationId xmlns:a16="http://schemas.microsoft.com/office/drawing/2014/main" id="{0E66BA22-F8E5-682F-1CA7-570272892DF8}"/>
              </a:ext>
            </a:extLst>
          </p:cNvPr>
          <p:cNvSpPr/>
          <p:nvPr/>
        </p:nvSpPr>
        <p:spPr>
          <a:xfrm rot="19262926">
            <a:off x="-1651117" y="-787230"/>
            <a:ext cx="6563911" cy="4279272"/>
          </a:xfrm>
          <a:prstGeom prst="blockArc">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itle 18">
            <a:extLst>
              <a:ext uri="{FF2B5EF4-FFF2-40B4-BE49-F238E27FC236}">
                <a16:creationId xmlns:a16="http://schemas.microsoft.com/office/drawing/2014/main" id="{7D644F67-2C57-1A20-889F-5C4404D810A6}"/>
              </a:ext>
            </a:extLst>
          </p:cNvPr>
          <p:cNvSpPr>
            <a:spLocks noGrp="1"/>
          </p:cNvSpPr>
          <p:nvPr>
            <p:ph type="title"/>
          </p:nvPr>
        </p:nvSpPr>
        <p:spPr/>
        <p:txBody>
          <a:bodyPr/>
          <a:lstStyle/>
          <a:p>
            <a:r>
              <a:rPr lang="en-US" dirty="0">
                <a:solidFill>
                  <a:srgbClr val="00B050"/>
                </a:solidFill>
                <a:latin typeface="Trebuchet MS" panose="020B0603020202020204" pitchFamily="34" charset="0"/>
              </a:rPr>
              <a:t>What’s the benefit?</a:t>
            </a:r>
          </a:p>
        </p:txBody>
      </p:sp>
      <p:sp>
        <p:nvSpPr>
          <p:cNvPr id="9" name="TextBox 8">
            <a:extLst>
              <a:ext uri="{FF2B5EF4-FFF2-40B4-BE49-F238E27FC236}">
                <a16:creationId xmlns:a16="http://schemas.microsoft.com/office/drawing/2014/main" id="{67BD7D4E-12D3-1D78-1E22-04F43E49FD4C}"/>
              </a:ext>
            </a:extLst>
          </p:cNvPr>
          <p:cNvSpPr txBox="1"/>
          <p:nvPr/>
        </p:nvSpPr>
        <p:spPr>
          <a:xfrm>
            <a:off x="10965180" y="6273225"/>
            <a:ext cx="1226820" cy="584775"/>
          </a:xfrm>
          <a:prstGeom prst="rect">
            <a:avLst/>
          </a:prstGeom>
          <a:noFill/>
        </p:spPr>
        <p:txBody>
          <a:bodyPr wrap="square" rtlCol="0">
            <a:spAutoFit/>
          </a:bodyPr>
          <a:lstStyle/>
          <a:p>
            <a:pPr algn="r"/>
            <a:r>
              <a:rPr lang="en-US" sz="3200" dirty="0">
                <a:solidFill>
                  <a:srgbClr val="00B050"/>
                </a:solidFill>
              </a:rPr>
              <a:t>3/9</a:t>
            </a:r>
          </a:p>
        </p:txBody>
      </p:sp>
      <p:pic>
        <p:nvPicPr>
          <p:cNvPr id="3" name="Picture 2" descr="Chart, scatter chart&#10;&#10;Description automatically generated">
            <a:extLst>
              <a:ext uri="{FF2B5EF4-FFF2-40B4-BE49-F238E27FC236}">
                <a16:creationId xmlns:a16="http://schemas.microsoft.com/office/drawing/2014/main" id="{D5EB7807-4D10-D72D-6340-ACDB2D68C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052" y="3088897"/>
            <a:ext cx="6323896" cy="3157215"/>
          </a:xfrm>
          <a:prstGeom prst="rect">
            <a:avLst/>
          </a:prstGeom>
        </p:spPr>
      </p:pic>
    </p:spTree>
    <p:extLst>
      <p:ext uri="{BB962C8B-B14F-4D97-AF65-F5344CB8AC3E}">
        <p14:creationId xmlns:p14="http://schemas.microsoft.com/office/powerpoint/2010/main" val="399969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6B8499"/>
            </a:gs>
            <a:gs pos="82000">
              <a:srgbClr val="2A3442"/>
            </a:gs>
          </a:gsLst>
          <a:lin ang="5400000" scaled="1"/>
        </a:gradFill>
        <a:effectLst/>
      </p:bgPr>
    </p:bg>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63746EFB-FE14-574C-2C83-C544ECE5122F}"/>
              </a:ext>
            </a:extLst>
          </p:cNvPr>
          <p:cNvSpPr/>
          <p:nvPr/>
        </p:nvSpPr>
        <p:spPr>
          <a:xfrm rot="8071164">
            <a:off x="9713343" y="5324654"/>
            <a:ext cx="5262113" cy="3295291"/>
          </a:xfrm>
          <a:prstGeom prst="star5">
            <a:avLst>
              <a:gd name="adj" fmla="val 26717"/>
              <a:gd name="hf" fmla="val 105146"/>
              <a:gd name="vf" fmla="val 110557"/>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lock Arc 6">
            <a:extLst>
              <a:ext uri="{FF2B5EF4-FFF2-40B4-BE49-F238E27FC236}">
                <a16:creationId xmlns:a16="http://schemas.microsoft.com/office/drawing/2014/main" id="{0E66BA22-F8E5-682F-1CA7-570272892DF8}"/>
              </a:ext>
            </a:extLst>
          </p:cNvPr>
          <p:cNvSpPr/>
          <p:nvPr/>
        </p:nvSpPr>
        <p:spPr>
          <a:xfrm rot="19262926">
            <a:off x="-1651117" y="-787230"/>
            <a:ext cx="6563911" cy="4279272"/>
          </a:xfrm>
          <a:prstGeom prst="blockArc">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itle 18">
            <a:extLst>
              <a:ext uri="{FF2B5EF4-FFF2-40B4-BE49-F238E27FC236}">
                <a16:creationId xmlns:a16="http://schemas.microsoft.com/office/drawing/2014/main" id="{7D644F67-2C57-1A20-889F-5C4404D810A6}"/>
              </a:ext>
            </a:extLst>
          </p:cNvPr>
          <p:cNvSpPr>
            <a:spLocks noGrp="1"/>
          </p:cNvSpPr>
          <p:nvPr>
            <p:ph type="title"/>
          </p:nvPr>
        </p:nvSpPr>
        <p:spPr/>
        <p:txBody>
          <a:bodyPr/>
          <a:lstStyle/>
          <a:p>
            <a:r>
              <a:rPr lang="en-US" dirty="0">
                <a:solidFill>
                  <a:srgbClr val="00B050"/>
                </a:solidFill>
                <a:latin typeface="Trebuchet MS" panose="020B0603020202020204" pitchFamily="34" charset="0"/>
              </a:rPr>
              <a:t>Problem Statement</a:t>
            </a:r>
          </a:p>
        </p:txBody>
      </p:sp>
      <p:sp>
        <p:nvSpPr>
          <p:cNvPr id="12" name="Content Placeholder 11">
            <a:extLst>
              <a:ext uri="{FF2B5EF4-FFF2-40B4-BE49-F238E27FC236}">
                <a16:creationId xmlns:a16="http://schemas.microsoft.com/office/drawing/2014/main" id="{D0D9299B-178E-E7D7-2A27-C6B78E7326DD}"/>
              </a:ext>
            </a:extLst>
          </p:cNvPr>
          <p:cNvSpPr>
            <a:spLocks noGrp="1"/>
          </p:cNvSpPr>
          <p:nvPr>
            <p:ph idx="1"/>
          </p:nvPr>
        </p:nvSpPr>
        <p:spPr/>
        <p:txBody>
          <a:bodyPr>
            <a:normAutofit/>
          </a:bodyPr>
          <a:lstStyle/>
          <a:p>
            <a:pPr marL="0" indent="0">
              <a:buNone/>
            </a:pPr>
            <a:r>
              <a:rPr lang="en-US" sz="3200" dirty="0">
                <a:solidFill>
                  <a:schemeClr val="bg1">
                    <a:lumMod val="95000"/>
                  </a:schemeClr>
                </a:solidFill>
              </a:rPr>
              <a:t>Can we generate a machine-learning model to help real estate agents accurately estimate a fair market value for a home?</a:t>
            </a:r>
          </a:p>
        </p:txBody>
      </p:sp>
      <p:sp>
        <p:nvSpPr>
          <p:cNvPr id="13" name="TextBox 12">
            <a:extLst>
              <a:ext uri="{FF2B5EF4-FFF2-40B4-BE49-F238E27FC236}">
                <a16:creationId xmlns:a16="http://schemas.microsoft.com/office/drawing/2014/main" id="{CA6C1232-DB35-F8CB-7A87-9A92A8F7E1E1}"/>
              </a:ext>
            </a:extLst>
          </p:cNvPr>
          <p:cNvSpPr txBox="1"/>
          <p:nvPr/>
        </p:nvSpPr>
        <p:spPr>
          <a:xfrm>
            <a:off x="10965180" y="6273225"/>
            <a:ext cx="1226820" cy="584775"/>
          </a:xfrm>
          <a:prstGeom prst="rect">
            <a:avLst/>
          </a:prstGeom>
          <a:noFill/>
        </p:spPr>
        <p:txBody>
          <a:bodyPr wrap="square" rtlCol="0">
            <a:spAutoFit/>
          </a:bodyPr>
          <a:lstStyle/>
          <a:p>
            <a:pPr algn="r"/>
            <a:r>
              <a:rPr lang="en-US" sz="3200" dirty="0">
                <a:solidFill>
                  <a:srgbClr val="00B050"/>
                </a:solidFill>
              </a:rPr>
              <a:t>4/9</a:t>
            </a:r>
          </a:p>
        </p:txBody>
      </p:sp>
      <p:pic>
        <p:nvPicPr>
          <p:cNvPr id="5" name="Picture 4" descr="A picture containing text, indoor, wooden, tool&#10;&#10;Description automatically generated">
            <a:extLst>
              <a:ext uri="{FF2B5EF4-FFF2-40B4-BE49-F238E27FC236}">
                <a16:creationId xmlns:a16="http://schemas.microsoft.com/office/drawing/2014/main" id="{F8C24783-0F99-750B-3A1C-BAB0BFB6C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5953" y="3042165"/>
            <a:ext cx="4904603" cy="3269735"/>
          </a:xfrm>
          <a:prstGeom prst="rect">
            <a:avLst/>
          </a:prstGeom>
        </p:spPr>
      </p:pic>
    </p:spTree>
    <p:extLst>
      <p:ext uri="{BB962C8B-B14F-4D97-AF65-F5344CB8AC3E}">
        <p14:creationId xmlns:p14="http://schemas.microsoft.com/office/powerpoint/2010/main" val="80457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6B8499"/>
            </a:gs>
            <a:gs pos="82000">
              <a:srgbClr val="2A3442"/>
            </a:gs>
          </a:gsLst>
          <a:lin ang="5400000" scaled="1"/>
        </a:gradFill>
        <a:effectLst/>
      </p:bgPr>
    </p:bg>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63746EFB-FE14-574C-2C83-C544ECE5122F}"/>
              </a:ext>
            </a:extLst>
          </p:cNvPr>
          <p:cNvSpPr/>
          <p:nvPr/>
        </p:nvSpPr>
        <p:spPr>
          <a:xfrm rot="8071164">
            <a:off x="9713343" y="5324654"/>
            <a:ext cx="5262113" cy="3295291"/>
          </a:xfrm>
          <a:prstGeom prst="star5">
            <a:avLst>
              <a:gd name="adj" fmla="val 26717"/>
              <a:gd name="hf" fmla="val 105146"/>
              <a:gd name="vf" fmla="val 110557"/>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lock Arc 6">
            <a:extLst>
              <a:ext uri="{FF2B5EF4-FFF2-40B4-BE49-F238E27FC236}">
                <a16:creationId xmlns:a16="http://schemas.microsoft.com/office/drawing/2014/main" id="{0E66BA22-F8E5-682F-1CA7-570272892DF8}"/>
              </a:ext>
            </a:extLst>
          </p:cNvPr>
          <p:cNvSpPr/>
          <p:nvPr/>
        </p:nvSpPr>
        <p:spPr>
          <a:xfrm rot="19262926">
            <a:off x="-1651117" y="-787230"/>
            <a:ext cx="6563911" cy="4279272"/>
          </a:xfrm>
          <a:prstGeom prst="blockArc">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67BD7D4E-12D3-1D78-1E22-04F43E49FD4C}"/>
              </a:ext>
            </a:extLst>
          </p:cNvPr>
          <p:cNvSpPr txBox="1"/>
          <p:nvPr/>
        </p:nvSpPr>
        <p:spPr>
          <a:xfrm>
            <a:off x="10965180" y="6273225"/>
            <a:ext cx="1226820" cy="584775"/>
          </a:xfrm>
          <a:prstGeom prst="rect">
            <a:avLst/>
          </a:prstGeom>
          <a:noFill/>
        </p:spPr>
        <p:txBody>
          <a:bodyPr wrap="square" rtlCol="0">
            <a:spAutoFit/>
          </a:bodyPr>
          <a:lstStyle/>
          <a:p>
            <a:pPr algn="r"/>
            <a:r>
              <a:rPr lang="en-US" sz="3200" dirty="0">
                <a:solidFill>
                  <a:srgbClr val="00B050"/>
                </a:solidFill>
              </a:rPr>
              <a:t>5/9</a:t>
            </a:r>
          </a:p>
        </p:txBody>
      </p:sp>
      <p:pic>
        <p:nvPicPr>
          <p:cNvPr id="8" name="Picture 7" descr="Chart, scatter chart&#10;&#10;Description automatically generated">
            <a:extLst>
              <a:ext uri="{FF2B5EF4-FFF2-40B4-BE49-F238E27FC236}">
                <a16:creationId xmlns:a16="http://schemas.microsoft.com/office/drawing/2014/main" id="{D665BCAA-2C9A-8653-D2D6-9B3A63F48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0953" y="1604871"/>
            <a:ext cx="3780828" cy="3474720"/>
          </a:xfrm>
          <a:prstGeom prst="rect">
            <a:avLst/>
          </a:prstGeom>
        </p:spPr>
      </p:pic>
      <p:pic>
        <p:nvPicPr>
          <p:cNvPr id="11" name="Picture 10" descr="Chart, scatter chart&#10;&#10;Description automatically generated">
            <a:extLst>
              <a:ext uri="{FF2B5EF4-FFF2-40B4-BE49-F238E27FC236}">
                <a16:creationId xmlns:a16="http://schemas.microsoft.com/office/drawing/2014/main" id="{C6397F3E-106A-3C57-ED97-E34E7C29F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5924" y="1604871"/>
            <a:ext cx="3615029" cy="3474720"/>
          </a:xfrm>
          <a:prstGeom prst="rect">
            <a:avLst/>
          </a:prstGeom>
        </p:spPr>
      </p:pic>
      <p:pic>
        <p:nvPicPr>
          <p:cNvPr id="13" name="Picture 12" descr="Chart, scatter chart&#10;&#10;Description automatically generated">
            <a:extLst>
              <a:ext uri="{FF2B5EF4-FFF2-40B4-BE49-F238E27FC236}">
                <a16:creationId xmlns:a16="http://schemas.microsoft.com/office/drawing/2014/main" id="{D5C509EF-B70D-16E0-00D8-4E786FDACD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359" y="1604871"/>
            <a:ext cx="3697565" cy="3474720"/>
          </a:xfrm>
          <a:prstGeom prst="rect">
            <a:avLst/>
          </a:prstGeom>
        </p:spPr>
      </p:pic>
      <p:sp>
        <p:nvSpPr>
          <p:cNvPr id="16" name="Title 18">
            <a:extLst>
              <a:ext uri="{FF2B5EF4-FFF2-40B4-BE49-F238E27FC236}">
                <a16:creationId xmlns:a16="http://schemas.microsoft.com/office/drawing/2014/main" id="{9638B7CF-4E4A-293A-37AC-28976B96D7F0}"/>
              </a:ext>
            </a:extLst>
          </p:cNvPr>
          <p:cNvSpPr>
            <a:spLocks noGrp="1"/>
          </p:cNvSpPr>
          <p:nvPr>
            <p:ph type="title"/>
          </p:nvPr>
        </p:nvSpPr>
        <p:spPr>
          <a:xfrm>
            <a:off x="838200" y="365125"/>
            <a:ext cx="10515600" cy="1325563"/>
          </a:xfrm>
        </p:spPr>
        <p:txBody>
          <a:bodyPr/>
          <a:lstStyle/>
          <a:p>
            <a:r>
              <a:rPr lang="en-US" dirty="0">
                <a:solidFill>
                  <a:srgbClr val="00B050"/>
                </a:solidFill>
                <a:latin typeface="Trebuchet MS" panose="020B0603020202020204" pitchFamily="34" charset="0"/>
              </a:rPr>
              <a:t>Iteration 1</a:t>
            </a:r>
          </a:p>
        </p:txBody>
      </p:sp>
    </p:spTree>
    <p:extLst>
      <p:ext uri="{BB962C8B-B14F-4D97-AF65-F5344CB8AC3E}">
        <p14:creationId xmlns:p14="http://schemas.microsoft.com/office/powerpoint/2010/main" val="231354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6B8499"/>
            </a:gs>
            <a:gs pos="82000">
              <a:srgbClr val="2A3442"/>
            </a:gs>
          </a:gsLst>
          <a:lin ang="5400000" scaled="1"/>
        </a:gradFill>
        <a:effectLst/>
      </p:bgPr>
    </p:bg>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63746EFB-FE14-574C-2C83-C544ECE5122F}"/>
              </a:ext>
            </a:extLst>
          </p:cNvPr>
          <p:cNvSpPr/>
          <p:nvPr/>
        </p:nvSpPr>
        <p:spPr>
          <a:xfrm rot="8071164">
            <a:off x="9713343" y="5324654"/>
            <a:ext cx="5262113" cy="3295291"/>
          </a:xfrm>
          <a:prstGeom prst="star5">
            <a:avLst>
              <a:gd name="adj" fmla="val 26717"/>
              <a:gd name="hf" fmla="val 105146"/>
              <a:gd name="vf" fmla="val 110557"/>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lock Arc 6">
            <a:extLst>
              <a:ext uri="{FF2B5EF4-FFF2-40B4-BE49-F238E27FC236}">
                <a16:creationId xmlns:a16="http://schemas.microsoft.com/office/drawing/2014/main" id="{0E66BA22-F8E5-682F-1CA7-570272892DF8}"/>
              </a:ext>
            </a:extLst>
          </p:cNvPr>
          <p:cNvSpPr/>
          <p:nvPr/>
        </p:nvSpPr>
        <p:spPr>
          <a:xfrm rot="19262926">
            <a:off x="-1651117" y="-787230"/>
            <a:ext cx="6563911" cy="4279272"/>
          </a:xfrm>
          <a:prstGeom prst="blockArc">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67BD7D4E-12D3-1D78-1E22-04F43E49FD4C}"/>
              </a:ext>
            </a:extLst>
          </p:cNvPr>
          <p:cNvSpPr txBox="1"/>
          <p:nvPr/>
        </p:nvSpPr>
        <p:spPr>
          <a:xfrm>
            <a:off x="10965180" y="6273225"/>
            <a:ext cx="1226820" cy="584775"/>
          </a:xfrm>
          <a:prstGeom prst="rect">
            <a:avLst/>
          </a:prstGeom>
          <a:noFill/>
        </p:spPr>
        <p:txBody>
          <a:bodyPr wrap="square" rtlCol="0">
            <a:spAutoFit/>
          </a:bodyPr>
          <a:lstStyle/>
          <a:p>
            <a:pPr algn="r"/>
            <a:r>
              <a:rPr lang="en-US" sz="3200" dirty="0">
                <a:solidFill>
                  <a:srgbClr val="00B050"/>
                </a:solidFill>
              </a:rPr>
              <a:t>6/9</a:t>
            </a:r>
          </a:p>
        </p:txBody>
      </p:sp>
      <p:pic>
        <p:nvPicPr>
          <p:cNvPr id="8" name="Picture 7">
            <a:extLst>
              <a:ext uri="{FF2B5EF4-FFF2-40B4-BE49-F238E27FC236}">
                <a16:creationId xmlns:a16="http://schemas.microsoft.com/office/drawing/2014/main" id="{D665BCAA-2C9A-8653-D2D6-9B3A63F4822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99388" y="1632429"/>
            <a:ext cx="3606776" cy="3474720"/>
          </a:xfrm>
          <a:prstGeom prst="rect">
            <a:avLst/>
          </a:prstGeom>
        </p:spPr>
      </p:pic>
      <p:pic>
        <p:nvPicPr>
          <p:cNvPr id="11" name="Picture 10">
            <a:extLst>
              <a:ext uri="{FF2B5EF4-FFF2-40B4-BE49-F238E27FC236}">
                <a16:creationId xmlns:a16="http://schemas.microsoft.com/office/drawing/2014/main" id="{C6397F3E-106A-3C57-ED97-E34E7C29F9C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2612" y="1632429"/>
            <a:ext cx="3606776" cy="3474720"/>
          </a:xfrm>
          <a:prstGeom prst="rect">
            <a:avLst/>
          </a:prstGeom>
        </p:spPr>
      </p:pic>
      <p:pic>
        <p:nvPicPr>
          <p:cNvPr id="13" name="Picture 12">
            <a:extLst>
              <a:ext uri="{FF2B5EF4-FFF2-40B4-BE49-F238E27FC236}">
                <a16:creationId xmlns:a16="http://schemas.microsoft.com/office/drawing/2014/main" id="{D5C509EF-B70D-16E0-00D8-4E786FDACD0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7248" y="1632429"/>
            <a:ext cx="3615364" cy="3474720"/>
          </a:xfrm>
          <a:prstGeom prst="rect">
            <a:avLst/>
          </a:prstGeom>
        </p:spPr>
      </p:pic>
      <p:sp>
        <p:nvSpPr>
          <p:cNvPr id="2" name="Title 18">
            <a:extLst>
              <a:ext uri="{FF2B5EF4-FFF2-40B4-BE49-F238E27FC236}">
                <a16:creationId xmlns:a16="http://schemas.microsoft.com/office/drawing/2014/main" id="{C361E5CB-77A7-9EB5-F174-BF04F5A17E9E}"/>
              </a:ext>
            </a:extLst>
          </p:cNvPr>
          <p:cNvSpPr>
            <a:spLocks noGrp="1"/>
          </p:cNvSpPr>
          <p:nvPr>
            <p:ph type="title"/>
          </p:nvPr>
        </p:nvSpPr>
        <p:spPr>
          <a:xfrm>
            <a:off x="838200" y="365125"/>
            <a:ext cx="10515600" cy="1325563"/>
          </a:xfrm>
        </p:spPr>
        <p:txBody>
          <a:bodyPr/>
          <a:lstStyle/>
          <a:p>
            <a:r>
              <a:rPr lang="en-US" dirty="0">
                <a:solidFill>
                  <a:srgbClr val="00B050"/>
                </a:solidFill>
                <a:latin typeface="Trebuchet MS" panose="020B0603020202020204" pitchFamily="34" charset="0"/>
              </a:rPr>
              <a:t>Iteration 2</a:t>
            </a:r>
          </a:p>
        </p:txBody>
      </p:sp>
    </p:spTree>
    <p:extLst>
      <p:ext uri="{BB962C8B-B14F-4D97-AF65-F5344CB8AC3E}">
        <p14:creationId xmlns:p14="http://schemas.microsoft.com/office/powerpoint/2010/main" val="427152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6B8499"/>
            </a:gs>
            <a:gs pos="82000">
              <a:srgbClr val="2A3442"/>
            </a:gs>
          </a:gsLst>
          <a:lin ang="5400000" scaled="1"/>
        </a:gradFill>
        <a:effectLst/>
      </p:bgPr>
    </p:bg>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63746EFB-FE14-574C-2C83-C544ECE5122F}"/>
              </a:ext>
            </a:extLst>
          </p:cNvPr>
          <p:cNvSpPr/>
          <p:nvPr/>
        </p:nvSpPr>
        <p:spPr>
          <a:xfrm rot="8071164">
            <a:off x="9713343" y="5324654"/>
            <a:ext cx="5262113" cy="3295291"/>
          </a:xfrm>
          <a:prstGeom prst="star5">
            <a:avLst>
              <a:gd name="adj" fmla="val 26717"/>
              <a:gd name="hf" fmla="val 105146"/>
              <a:gd name="vf" fmla="val 110557"/>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lock Arc 6">
            <a:extLst>
              <a:ext uri="{FF2B5EF4-FFF2-40B4-BE49-F238E27FC236}">
                <a16:creationId xmlns:a16="http://schemas.microsoft.com/office/drawing/2014/main" id="{0E66BA22-F8E5-682F-1CA7-570272892DF8}"/>
              </a:ext>
            </a:extLst>
          </p:cNvPr>
          <p:cNvSpPr/>
          <p:nvPr/>
        </p:nvSpPr>
        <p:spPr>
          <a:xfrm rot="19262926">
            <a:off x="-1651117" y="-787230"/>
            <a:ext cx="6563911" cy="4279272"/>
          </a:xfrm>
          <a:prstGeom prst="blockArc">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itle 18">
            <a:extLst>
              <a:ext uri="{FF2B5EF4-FFF2-40B4-BE49-F238E27FC236}">
                <a16:creationId xmlns:a16="http://schemas.microsoft.com/office/drawing/2014/main" id="{7D644F67-2C57-1A20-889F-5C4404D810A6}"/>
              </a:ext>
            </a:extLst>
          </p:cNvPr>
          <p:cNvSpPr>
            <a:spLocks noGrp="1"/>
          </p:cNvSpPr>
          <p:nvPr>
            <p:ph type="title"/>
          </p:nvPr>
        </p:nvSpPr>
        <p:spPr/>
        <p:txBody>
          <a:bodyPr/>
          <a:lstStyle/>
          <a:p>
            <a:r>
              <a:rPr lang="en-US" dirty="0">
                <a:solidFill>
                  <a:srgbClr val="00B050"/>
                </a:solidFill>
                <a:latin typeface="Trebuchet MS" panose="020B0603020202020204" pitchFamily="34" charset="0"/>
              </a:rPr>
              <a:t>The numbers…</a:t>
            </a:r>
          </a:p>
        </p:txBody>
      </p:sp>
      <p:graphicFrame>
        <p:nvGraphicFramePr>
          <p:cNvPr id="2" name="Table 2">
            <a:extLst>
              <a:ext uri="{FF2B5EF4-FFF2-40B4-BE49-F238E27FC236}">
                <a16:creationId xmlns:a16="http://schemas.microsoft.com/office/drawing/2014/main" id="{0F5DD097-6458-A8F4-F59E-351284BCD2A8}"/>
              </a:ext>
            </a:extLst>
          </p:cNvPr>
          <p:cNvGraphicFramePr>
            <a:graphicFrameLocks noGrp="1"/>
          </p:cNvGraphicFramePr>
          <p:nvPr>
            <p:ph idx="1"/>
            <p:extLst>
              <p:ext uri="{D42A27DB-BD31-4B8C-83A1-F6EECF244321}">
                <p14:modId xmlns:p14="http://schemas.microsoft.com/office/powerpoint/2010/main" val="3939067051"/>
              </p:ext>
            </p:extLst>
          </p:nvPr>
        </p:nvGraphicFramePr>
        <p:xfrm>
          <a:off x="567580" y="2408925"/>
          <a:ext cx="5257800" cy="3064296"/>
        </p:xfrm>
        <a:graphic>
          <a:graphicData uri="http://schemas.openxmlformats.org/drawingml/2006/table">
            <a:tbl>
              <a:tblPr firstRow="1" bandRow="1">
                <a:tableStyleId>{F5AB1C69-6EDB-4FF4-983F-18BD219EF322}</a:tableStyleId>
              </a:tblPr>
              <a:tblGrid>
                <a:gridCol w="1752600">
                  <a:extLst>
                    <a:ext uri="{9D8B030D-6E8A-4147-A177-3AD203B41FA5}">
                      <a16:colId xmlns:a16="http://schemas.microsoft.com/office/drawing/2014/main" val="632642735"/>
                    </a:ext>
                  </a:extLst>
                </a:gridCol>
                <a:gridCol w="1752600">
                  <a:extLst>
                    <a:ext uri="{9D8B030D-6E8A-4147-A177-3AD203B41FA5}">
                      <a16:colId xmlns:a16="http://schemas.microsoft.com/office/drawing/2014/main" val="3428701385"/>
                    </a:ext>
                  </a:extLst>
                </a:gridCol>
                <a:gridCol w="1752600">
                  <a:extLst>
                    <a:ext uri="{9D8B030D-6E8A-4147-A177-3AD203B41FA5}">
                      <a16:colId xmlns:a16="http://schemas.microsoft.com/office/drawing/2014/main" val="2934080918"/>
                    </a:ext>
                  </a:extLst>
                </a:gridCol>
              </a:tblGrid>
              <a:tr h="706472">
                <a:tc>
                  <a:txBody>
                    <a:bodyPr/>
                    <a:lstStyle/>
                    <a:p>
                      <a:pPr algn="ctr"/>
                      <a:r>
                        <a:rPr lang="en-US" sz="2800" dirty="0"/>
                        <a:t>Model</a:t>
                      </a:r>
                    </a:p>
                  </a:txBody>
                  <a:tcPr/>
                </a:tc>
                <a:tc>
                  <a:txBody>
                    <a:bodyPr/>
                    <a:lstStyle/>
                    <a:p>
                      <a:pPr algn="ctr"/>
                      <a:r>
                        <a:rPr lang="en-US" sz="2800" dirty="0"/>
                        <a:t>Training Error ($)</a:t>
                      </a:r>
                    </a:p>
                  </a:txBody>
                  <a:tcPr/>
                </a:tc>
                <a:tc>
                  <a:txBody>
                    <a:bodyPr/>
                    <a:lstStyle/>
                    <a:p>
                      <a:pPr algn="ctr"/>
                      <a:r>
                        <a:rPr lang="en-US" sz="2800" dirty="0"/>
                        <a:t>Testing Error ($)</a:t>
                      </a:r>
                    </a:p>
                  </a:txBody>
                  <a:tcPr/>
                </a:tc>
                <a:extLst>
                  <a:ext uri="{0D108BD9-81ED-4DB2-BD59-A6C34878D82A}">
                    <a16:rowId xmlns:a16="http://schemas.microsoft.com/office/drawing/2014/main" val="2878460871"/>
                  </a:ext>
                </a:extLst>
              </a:tr>
              <a:tr h="706472">
                <a:tc>
                  <a:txBody>
                    <a:bodyPr/>
                    <a:lstStyle/>
                    <a:p>
                      <a:r>
                        <a:rPr lang="en-US" sz="2800" dirty="0"/>
                        <a:t>Ridge</a:t>
                      </a:r>
                    </a:p>
                  </a:txBody>
                  <a:tcPr/>
                </a:tc>
                <a:tc>
                  <a:txBody>
                    <a:bodyPr/>
                    <a:lstStyle/>
                    <a:p>
                      <a:pPr algn="ctr"/>
                      <a:r>
                        <a:rPr lang="en-US" sz="2800" dirty="0"/>
                        <a:t>0.92</a:t>
                      </a:r>
                    </a:p>
                  </a:txBody>
                  <a:tcPr/>
                </a:tc>
                <a:tc>
                  <a:txBody>
                    <a:bodyPr/>
                    <a:lstStyle/>
                    <a:p>
                      <a:pPr algn="ctr"/>
                      <a:r>
                        <a:rPr lang="en-US" sz="2800" dirty="0">
                          <a:highlight>
                            <a:srgbClr val="FFFF00"/>
                          </a:highlight>
                        </a:rPr>
                        <a:t>0.84</a:t>
                      </a:r>
                    </a:p>
                  </a:txBody>
                  <a:tcPr/>
                </a:tc>
                <a:extLst>
                  <a:ext uri="{0D108BD9-81ED-4DB2-BD59-A6C34878D82A}">
                    <a16:rowId xmlns:a16="http://schemas.microsoft.com/office/drawing/2014/main" val="3085231379"/>
                  </a:ext>
                </a:extLst>
              </a:tr>
              <a:tr h="706472">
                <a:tc>
                  <a:txBody>
                    <a:bodyPr/>
                    <a:lstStyle/>
                    <a:p>
                      <a:r>
                        <a:rPr lang="en-US" sz="2800" dirty="0"/>
                        <a:t>Lasso</a:t>
                      </a:r>
                    </a:p>
                  </a:txBody>
                  <a:tcPr/>
                </a:tc>
                <a:tc>
                  <a:txBody>
                    <a:bodyPr/>
                    <a:lstStyle/>
                    <a:p>
                      <a:pPr algn="ctr"/>
                      <a:r>
                        <a:rPr lang="en-US" sz="2800" dirty="0"/>
                        <a:t>0.98</a:t>
                      </a:r>
                    </a:p>
                  </a:txBody>
                  <a:tcPr/>
                </a:tc>
                <a:tc>
                  <a:txBody>
                    <a:bodyPr/>
                    <a:lstStyle/>
                    <a:p>
                      <a:pPr algn="ctr"/>
                      <a:r>
                        <a:rPr lang="en-US" sz="2800" dirty="0"/>
                        <a:t>0.61</a:t>
                      </a:r>
                    </a:p>
                  </a:txBody>
                  <a:tcPr/>
                </a:tc>
                <a:extLst>
                  <a:ext uri="{0D108BD9-81ED-4DB2-BD59-A6C34878D82A}">
                    <a16:rowId xmlns:a16="http://schemas.microsoft.com/office/drawing/2014/main" val="3276165855"/>
                  </a:ext>
                </a:extLst>
              </a:tr>
              <a:tr h="706472">
                <a:tc>
                  <a:txBody>
                    <a:bodyPr/>
                    <a:lstStyle/>
                    <a:p>
                      <a:r>
                        <a:rPr lang="en-US" sz="2800" dirty="0" err="1"/>
                        <a:t>ElasticNet</a:t>
                      </a:r>
                      <a:endParaRPr lang="en-US" sz="2800" dirty="0"/>
                    </a:p>
                  </a:txBody>
                  <a:tcPr/>
                </a:tc>
                <a:tc>
                  <a:txBody>
                    <a:bodyPr/>
                    <a:lstStyle/>
                    <a:p>
                      <a:pPr algn="ctr"/>
                      <a:r>
                        <a:rPr lang="en-US" sz="2800" dirty="0"/>
                        <a:t>0.98</a:t>
                      </a:r>
                    </a:p>
                  </a:txBody>
                  <a:tcPr/>
                </a:tc>
                <a:tc>
                  <a:txBody>
                    <a:bodyPr/>
                    <a:lstStyle/>
                    <a:p>
                      <a:pPr algn="ctr"/>
                      <a:r>
                        <a:rPr lang="en-US" sz="2800" dirty="0"/>
                        <a:t>0.72</a:t>
                      </a:r>
                    </a:p>
                  </a:txBody>
                  <a:tcPr/>
                </a:tc>
                <a:extLst>
                  <a:ext uri="{0D108BD9-81ED-4DB2-BD59-A6C34878D82A}">
                    <a16:rowId xmlns:a16="http://schemas.microsoft.com/office/drawing/2014/main" val="3079190438"/>
                  </a:ext>
                </a:extLst>
              </a:tr>
            </a:tbl>
          </a:graphicData>
        </a:graphic>
      </p:graphicFrame>
      <p:sp>
        <p:nvSpPr>
          <p:cNvPr id="13" name="TextBox 12">
            <a:extLst>
              <a:ext uri="{FF2B5EF4-FFF2-40B4-BE49-F238E27FC236}">
                <a16:creationId xmlns:a16="http://schemas.microsoft.com/office/drawing/2014/main" id="{CA6C1232-DB35-F8CB-7A87-9A92A8F7E1E1}"/>
              </a:ext>
            </a:extLst>
          </p:cNvPr>
          <p:cNvSpPr txBox="1"/>
          <p:nvPr/>
        </p:nvSpPr>
        <p:spPr>
          <a:xfrm>
            <a:off x="10965180" y="6273225"/>
            <a:ext cx="1226820" cy="584775"/>
          </a:xfrm>
          <a:prstGeom prst="rect">
            <a:avLst/>
          </a:prstGeom>
          <a:noFill/>
        </p:spPr>
        <p:txBody>
          <a:bodyPr wrap="square" rtlCol="0">
            <a:spAutoFit/>
          </a:bodyPr>
          <a:lstStyle/>
          <a:p>
            <a:pPr algn="r"/>
            <a:r>
              <a:rPr lang="en-US" sz="3200" dirty="0">
                <a:solidFill>
                  <a:srgbClr val="00B050"/>
                </a:solidFill>
              </a:rPr>
              <a:t>7/9</a:t>
            </a:r>
          </a:p>
        </p:txBody>
      </p:sp>
      <p:graphicFrame>
        <p:nvGraphicFramePr>
          <p:cNvPr id="3" name="Table 2">
            <a:extLst>
              <a:ext uri="{FF2B5EF4-FFF2-40B4-BE49-F238E27FC236}">
                <a16:creationId xmlns:a16="http://schemas.microsoft.com/office/drawing/2014/main" id="{6A869494-B059-61B8-7678-A45719AE822F}"/>
              </a:ext>
            </a:extLst>
          </p:cNvPr>
          <p:cNvGraphicFramePr>
            <a:graphicFrameLocks/>
          </p:cNvGraphicFramePr>
          <p:nvPr>
            <p:extLst>
              <p:ext uri="{D42A27DB-BD31-4B8C-83A1-F6EECF244321}">
                <p14:modId xmlns:p14="http://schemas.microsoft.com/office/powerpoint/2010/main" val="2327051631"/>
              </p:ext>
            </p:extLst>
          </p:nvPr>
        </p:nvGraphicFramePr>
        <p:xfrm>
          <a:off x="6366622" y="2408925"/>
          <a:ext cx="5257800" cy="3064296"/>
        </p:xfrm>
        <a:graphic>
          <a:graphicData uri="http://schemas.openxmlformats.org/drawingml/2006/table">
            <a:tbl>
              <a:tblPr firstRow="1" bandRow="1">
                <a:tableStyleId>{F5AB1C69-6EDB-4FF4-983F-18BD219EF322}</a:tableStyleId>
              </a:tblPr>
              <a:tblGrid>
                <a:gridCol w="1752600">
                  <a:extLst>
                    <a:ext uri="{9D8B030D-6E8A-4147-A177-3AD203B41FA5}">
                      <a16:colId xmlns:a16="http://schemas.microsoft.com/office/drawing/2014/main" val="632642735"/>
                    </a:ext>
                  </a:extLst>
                </a:gridCol>
                <a:gridCol w="1752600">
                  <a:extLst>
                    <a:ext uri="{9D8B030D-6E8A-4147-A177-3AD203B41FA5}">
                      <a16:colId xmlns:a16="http://schemas.microsoft.com/office/drawing/2014/main" val="3428701385"/>
                    </a:ext>
                  </a:extLst>
                </a:gridCol>
                <a:gridCol w="1752600">
                  <a:extLst>
                    <a:ext uri="{9D8B030D-6E8A-4147-A177-3AD203B41FA5}">
                      <a16:colId xmlns:a16="http://schemas.microsoft.com/office/drawing/2014/main" val="2934080918"/>
                    </a:ext>
                  </a:extLst>
                </a:gridCol>
              </a:tblGrid>
              <a:tr h="706472">
                <a:tc>
                  <a:txBody>
                    <a:bodyPr/>
                    <a:lstStyle/>
                    <a:p>
                      <a:pPr algn="ctr"/>
                      <a:r>
                        <a:rPr lang="en-US" sz="2800" dirty="0"/>
                        <a:t>Model</a:t>
                      </a:r>
                    </a:p>
                  </a:txBody>
                  <a:tcPr/>
                </a:tc>
                <a:tc>
                  <a:txBody>
                    <a:bodyPr/>
                    <a:lstStyle/>
                    <a:p>
                      <a:pPr algn="ctr"/>
                      <a:r>
                        <a:rPr lang="en-US" sz="2800" dirty="0"/>
                        <a:t>Training Error ($)</a:t>
                      </a:r>
                    </a:p>
                  </a:txBody>
                  <a:tcPr/>
                </a:tc>
                <a:tc>
                  <a:txBody>
                    <a:bodyPr/>
                    <a:lstStyle/>
                    <a:p>
                      <a:pPr algn="ctr"/>
                      <a:r>
                        <a:rPr lang="en-US" sz="2800" dirty="0"/>
                        <a:t>Testing Error ($)</a:t>
                      </a:r>
                    </a:p>
                  </a:txBody>
                  <a:tcPr/>
                </a:tc>
                <a:extLst>
                  <a:ext uri="{0D108BD9-81ED-4DB2-BD59-A6C34878D82A}">
                    <a16:rowId xmlns:a16="http://schemas.microsoft.com/office/drawing/2014/main" val="2878460871"/>
                  </a:ext>
                </a:extLst>
              </a:tr>
              <a:tr h="706472">
                <a:tc>
                  <a:txBody>
                    <a:bodyPr/>
                    <a:lstStyle/>
                    <a:p>
                      <a:r>
                        <a:rPr lang="en-US" sz="2800" dirty="0"/>
                        <a:t>Ridge</a:t>
                      </a:r>
                    </a:p>
                  </a:txBody>
                  <a:tcPr/>
                </a:tc>
                <a:tc>
                  <a:txBody>
                    <a:bodyPr/>
                    <a:lstStyle/>
                    <a:p>
                      <a:pPr algn="ctr"/>
                      <a:r>
                        <a:rPr lang="en-US" sz="2800" dirty="0"/>
                        <a:t>0.92</a:t>
                      </a:r>
                    </a:p>
                  </a:txBody>
                  <a:tcPr/>
                </a:tc>
                <a:tc>
                  <a:txBody>
                    <a:bodyPr/>
                    <a:lstStyle/>
                    <a:p>
                      <a:pPr algn="ctr"/>
                      <a:r>
                        <a:rPr lang="en-US" sz="2800" dirty="0">
                          <a:highlight>
                            <a:srgbClr val="FFFF00"/>
                          </a:highlight>
                        </a:rPr>
                        <a:t>0.84</a:t>
                      </a:r>
                    </a:p>
                  </a:txBody>
                  <a:tcPr/>
                </a:tc>
                <a:extLst>
                  <a:ext uri="{0D108BD9-81ED-4DB2-BD59-A6C34878D82A}">
                    <a16:rowId xmlns:a16="http://schemas.microsoft.com/office/drawing/2014/main" val="3085231379"/>
                  </a:ext>
                </a:extLst>
              </a:tr>
              <a:tr h="706472">
                <a:tc>
                  <a:txBody>
                    <a:bodyPr/>
                    <a:lstStyle/>
                    <a:p>
                      <a:r>
                        <a:rPr lang="en-US" sz="2800" dirty="0"/>
                        <a:t>Lasso</a:t>
                      </a:r>
                    </a:p>
                  </a:txBody>
                  <a:tcPr/>
                </a:tc>
                <a:tc>
                  <a:txBody>
                    <a:bodyPr/>
                    <a:lstStyle/>
                    <a:p>
                      <a:pPr algn="ctr"/>
                      <a:r>
                        <a:rPr lang="en-US" sz="2800" dirty="0"/>
                        <a:t>0.95</a:t>
                      </a:r>
                    </a:p>
                  </a:txBody>
                  <a:tcPr/>
                </a:tc>
                <a:tc>
                  <a:txBody>
                    <a:bodyPr/>
                    <a:lstStyle/>
                    <a:p>
                      <a:pPr algn="ctr"/>
                      <a:r>
                        <a:rPr lang="en-US" sz="2800" dirty="0"/>
                        <a:t>0.79</a:t>
                      </a:r>
                    </a:p>
                  </a:txBody>
                  <a:tcPr/>
                </a:tc>
                <a:extLst>
                  <a:ext uri="{0D108BD9-81ED-4DB2-BD59-A6C34878D82A}">
                    <a16:rowId xmlns:a16="http://schemas.microsoft.com/office/drawing/2014/main" val="3276165855"/>
                  </a:ext>
                </a:extLst>
              </a:tr>
              <a:tr h="706472">
                <a:tc>
                  <a:txBody>
                    <a:bodyPr/>
                    <a:lstStyle/>
                    <a:p>
                      <a:r>
                        <a:rPr lang="en-US" sz="2800" dirty="0" err="1"/>
                        <a:t>ElasticNet</a:t>
                      </a:r>
                      <a:endParaRPr lang="en-US" sz="2800" dirty="0"/>
                    </a:p>
                  </a:txBody>
                  <a:tcPr/>
                </a:tc>
                <a:tc>
                  <a:txBody>
                    <a:bodyPr/>
                    <a:lstStyle/>
                    <a:p>
                      <a:pPr algn="ctr"/>
                      <a:r>
                        <a:rPr lang="en-US" sz="2800" dirty="0"/>
                        <a:t>0.95</a:t>
                      </a:r>
                    </a:p>
                  </a:txBody>
                  <a:tcPr/>
                </a:tc>
                <a:tc>
                  <a:txBody>
                    <a:bodyPr/>
                    <a:lstStyle/>
                    <a:p>
                      <a:pPr algn="ctr"/>
                      <a:r>
                        <a:rPr lang="en-US" sz="2800" dirty="0"/>
                        <a:t>0.80</a:t>
                      </a:r>
                    </a:p>
                  </a:txBody>
                  <a:tcPr/>
                </a:tc>
                <a:extLst>
                  <a:ext uri="{0D108BD9-81ED-4DB2-BD59-A6C34878D82A}">
                    <a16:rowId xmlns:a16="http://schemas.microsoft.com/office/drawing/2014/main" val="3079190438"/>
                  </a:ext>
                </a:extLst>
              </a:tr>
            </a:tbl>
          </a:graphicData>
        </a:graphic>
      </p:graphicFrame>
      <p:sp>
        <p:nvSpPr>
          <p:cNvPr id="6" name="TextBox 5">
            <a:extLst>
              <a:ext uri="{FF2B5EF4-FFF2-40B4-BE49-F238E27FC236}">
                <a16:creationId xmlns:a16="http://schemas.microsoft.com/office/drawing/2014/main" id="{3A851F87-859D-6B3D-B02F-182B778CBDA3}"/>
              </a:ext>
            </a:extLst>
          </p:cNvPr>
          <p:cNvSpPr txBox="1"/>
          <p:nvPr/>
        </p:nvSpPr>
        <p:spPr>
          <a:xfrm>
            <a:off x="567580" y="1726641"/>
            <a:ext cx="5257800" cy="646331"/>
          </a:xfrm>
          <a:prstGeom prst="rect">
            <a:avLst/>
          </a:prstGeom>
          <a:noFill/>
        </p:spPr>
        <p:txBody>
          <a:bodyPr wrap="square" rtlCol="0">
            <a:spAutoFit/>
          </a:bodyPr>
          <a:lstStyle/>
          <a:p>
            <a:pPr algn="ctr"/>
            <a:r>
              <a:rPr lang="en-US" sz="3600" dirty="0">
                <a:solidFill>
                  <a:schemeClr val="bg1">
                    <a:lumMod val="95000"/>
                  </a:schemeClr>
                </a:solidFill>
                <a:latin typeface="Trebuchet MS" panose="020B0603020202020204" pitchFamily="34" charset="0"/>
              </a:rPr>
              <a:t>Iteration 1</a:t>
            </a:r>
          </a:p>
        </p:txBody>
      </p:sp>
      <p:sp>
        <p:nvSpPr>
          <p:cNvPr id="8" name="TextBox 7">
            <a:extLst>
              <a:ext uri="{FF2B5EF4-FFF2-40B4-BE49-F238E27FC236}">
                <a16:creationId xmlns:a16="http://schemas.microsoft.com/office/drawing/2014/main" id="{2D66ACA7-8D1B-B2B3-288D-3477A930ADDC}"/>
              </a:ext>
            </a:extLst>
          </p:cNvPr>
          <p:cNvSpPr txBox="1"/>
          <p:nvPr/>
        </p:nvSpPr>
        <p:spPr>
          <a:xfrm>
            <a:off x="6366622" y="1685758"/>
            <a:ext cx="5257800" cy="646331"/>
          </a:xfrm>
          <a:prstGeom prst="rect">
            <a:avLst/>
          </a:prstGeom>
          <a:noFill/>
        </p:spPr>
        <p:txBody>
          <a:bodyPr wrap="square" rtlCol="0">
            <a:spAutoFit/>
          </a:bodyPr>
          <a:lstStyle/>
          <a:p>
            <a:pPr algn="ctr"/>
            <a:r>
              <a:rPr lang="en-US" sz="3600" dirty="0">
                <a:solidFill>
                  <a:schemeClr val="bg1">
                    <a:lumMod val="95000"/>
                  </a:schemeClr>
                </a:solidFill>
                <a:latin typeface="Trebuchet MS" panose="020B0603020202020204" pitchFamily="34" charset="0"/>
              </a:rPr>
              <a:t>Iteration 2</a:t>
            </a:r>
          </a:p>
        </p:txBody>
      </p:sp>
      <p:cxnSp>
        <p:nvCxnSpPr>
          <p:cNvPr id="10" name="Straight Arrow Connector 9">
            <a:extLst>
              <a:ext uri="{FF2B5EF4-FFF2-40B4-BE49-F238E27FC236}">
                <a16:creationId xmlns:a16="http://schemas.microsoft.com/office/drawing/2014/main" id="{9D721366-5AF3-604D-67DD-88A76CE0423F}"/>
              </a:ext>
            </a:extLst>
          </p:cNvPr>
          <p:cNvCxnSpPr/>
          <p:nvPr/>
        </p:nvCxnSpPr>
        <p:spPr>
          <a:xfrm>
            <a:off x="3829878" y="4333461"/>
            <a:ext cx="49033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E8B780-D18F-2D01-5DBB-638CEE2E836F}"/>
              </a:ext>
            </a:extLst>
          </p:cNvPr>
          <p:cNvCxnSpPr/>
          <p:nvPr/>
        </p:nvCxnSpPr>
        <p:spPr>
          <a:xfrm>
            <a:off x="3829878" y="5033209"/>
            <a:ext cx="49033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1F3DFC-0662-FCA5-8C24-D7E4798E0903}"/>
              </a:ext>
            </a:extLst>
          </p:cNvPr>
          <p:cNvCxnSpPr/>
          <p:nvPr/>
        </p:nvCxnSpPr>
        <p:spPr>
          <a:xfrm>
            <a:off x="9640956" y="4326835"/>
            <a:ext cx="49033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13B435-2EAA-46E8-3DE5-925FF83898D4}"/>
              </a:ext>
            </a:extLst>
          </p:cNvPr>
          <p:cNvCxnSpPr/>
          <p:nvPr/>
        </p:nvCxnSpPr>
        <p:spPr>
          <a:xfrm>
            <a:off x="9640955" y="5033209"/>
            <a:ext cx="49033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54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6B8499"/>
            </a:gs>
            <a:gs pos="82000">
              <a:srgbClr val="2A3442"/>
            </a:gs>
          </a:gsLst>
          <a:lin ang="5400000" scaled="1"/>
        </a:gradFill>
        <a:effectLst/>
      </p:bgPr>
    </p:bg>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63746EFB-FE14-574C-2C83-C544ECE5122F}"/>
              </a:ext>
            </a:extLst>
          </p:cNvPr>
          <p:cNvSpPr/>
          <p:nvPr/>
        </p:nvSpPr>
        <p:spPr>
          <a:xfrm rot="8071164">
            <a:off x="9713343" y="5324654"/>
            <a:ext cx="5262113" cy="3295291"/>
          </a:xfrm>
          <a:prstGeom prst="star5">
            <a:avLst>
              <a:gd name="adj" fmla="val 26717"/>
              <a:gd name="hf" fmla="val 105146"/>
              <a:gd name="vf" fmla="val 110557"/>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lock Arc 6">
            <a:extLst>
              <a:ext uri="{FF2B5EF4-FFF2-40B4-BE49-F238E27FC236}">
                <a16:creationId xmlns:a16="http://schemas.microsoft.com/office/drawing/2014/main" id="{0E66BA22-F8E5-682F-1CA7-570272892DF8}"/>
              </a:ext>
            </a:extLst>
          </p:cNvPr>
          <p:cNvSpPr/>
          <p:nvPr/>
        </p:nvSpPr>
        <p:spPr>
          <a:xfrm rot="19262926">
            <a:off x="-1651117" y="-787230"/>
            <a:ext cx="6563911" cy="4279272"/>
          </a:xfrm>
          <a:prstGeom prst="blockArc">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itle 18">
            <a:extLst>
              <a:ext uri="{FF2B5EF4-FFF2-40B4-BE49-F238E27FC236}">
                <a16:creationId xmlns:a16="http://schemas.microsoft.com/office/drawing/2014/main" id="{7D644F67-2C57-1A20-889F-5C4404D810A6}"/>
              </a:ext>
            </a:extLst>
          </p:cNvPr>
          <p:cNvSpPr>
            <a:spLocks noGrp="1"/>
          </p:cNvSpPr>
          <p:nvPr>
            <p:ph type="title"/>
          </p:nvPr>
        </p:nvSpPr>
        <p:spPr/>
        <p:txBody>
          <a:bodyPr/>
          <a:lstStyle/>
          <a:p>
            <a:r>
              <a:rPr lang="en-US" dirty="0">
                <a:solidFill>
                  <a:srgbClr val="00B050"/>
                </a:solidFill>
                <a:latin typeface="Trebuchet MS" panose="020B0603020202020204" pitchFamily="34" charset="0"/>
              </a:rPr>
              <a:t>How far off are we, really?</a:t>
            </a:r>
          </a:p>
        </p:txBody>
      </p:sp>
      <p:sp>
        <p:nvSpPr>
          <p:cNvPr id="13" name="TextBox 12">
            <a:extLst>
              <a:ext uri="{FF2B5EF4-FFF2-40B4-BE49-F238E27FC236}">
                <a16:creationId xmlns:a16="http://schemas.microsoft.com/office/drawing/2014/main" id="{CA6C1232-DB35-F8CB-7A87-9A92A8F7E1E1}"/>
              </a:ext>
            </a:extLst>
          </p:cNvPr>
          <p:cNvSpPr txBox="1"/>
          <p:nvPr/>
        </p:nvSpPr>
        <p:spPr>
          <a:xfrm>
            <a:off x="10965180" y="6273225"/>
            <a:ext cx="1226820" cy="584775"/>
          </a:xfrm>
          <a:prstGeom prst="rect">
            <a:avLst/>
          </a:prstGeom>
          <a:noFill/>
        </p:spPr>
        <p:txBody>
          <a:bodyPr wrap="square" rtlCol="0">
            <a:spAutoFit/>
          </a:bodyPr>
          <a:lstStyle/>
          <a:p>
            <a:pPr algn="r"/>
            <a:r>
              <a:rPr lang="en-US" sz="3200" dirty="0">
                <a:solidFill>
                  <a:srgbClr val="00B050"/>
                </a:solidFill>
              </a:rPr>
              <a:t>7/9</a:t>
            </a:r>
          </a:p>
        </p:txBody>
      </p:sp>
      <p:sp>
        <p:nvSpPr>
          <p:cNvPr id="12" name="Content Placeholder 2">
            <a:extLst>
              <a:ext uri="{FF2B5EF4-FFF2-40B4-BE49-F238E27FC236}">
                <a16:creationId xmlns:a16="http://schemas.microsoft.com/office/drawing/2014/main" id="{6D35335B-0FC3-72D6-1F5D-1509E4C8850B}"/>
              </a:ext>
            </a:extLst>
          </p:cNvPr>
          <p:cNvSpPr>
            <a:spLocks noGrp="1"/>
          </p:cNvSpPr>
          <p:nvPr>
            <p:ph idx="1"/>
          </p:nvPr>
        </p:nvSpPr>
        <p:spPr>
          <a:xfrm>
            <a:off x="838200" y="1825625"/>
            <a:ext cx="10515600" cy="4351338"/>
          </a:xfrm>
        </p:spPr>
        <p:txBody>
          <a:bodyPr/>
          <a:lstStyle/>
          <a:p>
            <a:pPr marL="0" indent="0">
              <a:buNone/>
            </a:pPr>
            <a:r>
              <a:rPr lang="en-US" sz="3200" dirty="0">
                <a:solidFill>
                  <a:schemeClr val="bg1">
                    <a:lumMod val="95000"/>
                  </a:schemeClr>
                </a:solidFill>
                <a:latin typeface="Trebuchet MS" panose="020B0603020202020204" pitchFamily="34" charset="0"/>
              </a:rPr>
              <a:t>Using the Ridge model...</a:t>
            </a:r>
          </a:p>
          <a:p>
            <a:pPr marL="0" indent="0">
              <a:buNone/>
            </a:pPr>
            <a:endParaRPr lang="en-US" sz="3200" dirty="0">
              <a:solidFill>
                <a:schemeClr val="bg1">
                  <a:lumMod val="95000"/>
                </a:schemeClr>
              </a:solidFill>
              <a:latin typeface="Trebuchet MS" panose="020B0603020202020204" pitchFamily="34" charset="0"/>
            </a:endParaRPr>
          </a:p>
          <a:p>
            <a:pPr marL="0" indent="0">
              <a:buNone/>
            </a:pPr>
            <a:endParaRPr lang="en-US" sz="3200" dirty="0">
              <a:solidFill>
                <a:schemeClr val="bg1">
                  <a:lumMod val="95000"/>
                </a:schemeClr>
              </a:solidFill>
              <a:latin typeface="Trebuchet MS" panose="020B0603020202020204" pitchFamily="34" charset="0"/>
            </a:endParaRPr>
          </a:p>
          <a:p>
            <a:pPr marL="0" indent="0">
              <a:buNone/>
            </a:pPr>
            <a:endParaRPr lang="en-US" sz="3200" dirty="0">
              <a:solidFill>
                <a:schemeClr val="bg1">
                  <a:lumMod val="95000"/>
                </a:schemeClr>
              </a:solidFill>
              <a:latin typeface="Trebuchet MS" panose="020B0603020202020204" pitchFamily="34" charset="0"/>
            </a:endParaRPr>
          </a:p>
          <a:p>
            <a:pPr marL="0" indent="0">
              <a:buNone/>
            </a:pPr>
            <a:r>
              <a:rPr lang="en-US" sz="3200" dirty="0">
                <a:solidFill>
                  <a:schemeClr val="bg1">
                    <a:lumMod val="95000"/>
                  </a:schemeClr>
                </a:solidFill>
                <a:latin typeface="Trebuchet MS" panose="020B0603020202020204" pitchFamily="34" charset="0"/>
              </a:rPr>
              <a:t>With an average home sale value of about $180,000</a:t>
            </a:r>
          </a:p>
          <a:p>
            <a:pPr marL="0" indent="0">
              <a:buNone/>
            </a:pPr>
            <a:r>
              <a:rPr lang="en-US" sz="3200" dirty="0">
                <a:solidFill>
                  <a:schemeClr val="bg1">
                    <a:lumMod val="95000"/>
                  </a:schemeClr>
                </a:solidFill>
                <a:latin typeface="Trebuchet MS" panose="020B0603020202020204" pitchFamily="34" charset="0"/>
              </a:rPr>
              <a:t>that’s an error between </a:t>
            </a:r>
            <a:r>
              <a:rPr lang="en-US" sz="3200" dirty="0">
                <a:solidFill>
                  <a:srgbClr val="FF0000"/>
                </a:solidFill>
                <a:latin typeface="Trebuchet MS" panose="020B0603020202020204" pitchFamily="34" charset="0"/>
              </a:rPr>
              <a:t>11 – 19%</a:t>
            </a:r>
          </a:p>
          <a:p>
            <a:pPr marL="0" indent="0">
              <a:buNone/>
            </a:pPr>
            <a:endParaRPr lang="en-US" sz="3200" dirty="0">
              <a:solidFill>
                <a:schemeClr val="bg1">
                  <a:lumMod val="95000"/>
                </a:schemeClr>
              </a:solidFill>
              <a:latin typeface="Trebuchet MS" panose="020B0603020202020204" pitchFamily="34" charset="0"/>
            </a:endParaRPr>
          </a:p>
        </p:txBody>
      </p:sp>
      <p:sp>
        <p:nvSpPr>
          <p:cNvPr id="16" name="TextBox 15">
            <a:extLst>
              <a:ext uri="{FF2B5EF4-FFF2-40B4-BE49-F238E27FC236}">
                <a16:creationId xmlns:a16="http://schemas.microsoft.com/office/drawing/2014/main" id="{7B2BF415-44DA-ED49-C7DE-7B60479F56AB}"/>
              </a:ext>
            </a:extLst>
          </p:cNvPr>
          <p:cNvSpPr txBox="1"/>
          <p:nvPr/>
        </p:nvSpPr>
        <p:spPr>
          <a:xfrm>
            <a:off x="1095623" y="2303945"/>
            <a:ext cx="9869557" cy="1569660"/>
          </a:xfrm>
          <a:prstGeom prst="rect">
            <a:avLst/>
          </a:prstGeom>
          <a:noFill/>
        </p:spPr>
        <p:txBody>
          <a:bodyPr wrap="square" rtlCol="0">
            <a:spAutoFit/>
          </a:bodyPr>
          <a:lstStyle/>
          <a:p>
            <a:pPr algn="ctr"/>
            <a:r>
              <a:rPr lang="en-US" sz="9600" dirty="0">
                <a:solidFill>
                  <a:schemeClr val="bg1">
                    <a:lumMod val="95000"/>
                  </a:schemeClr>
                </a:solidFill>
              </a:rPr>
              <a:t>$20,000 - $35,000</a:t>
            </a:r>
          </a:p>
        </p:txBody>
      </p:sp>
    </p:spTree>
    <p:extLst>
      <p:ext uri="{BB962C8B-B14F-4D97-AF65-F5344CB8AC3E}">
        <p14:creationId xmlns:p14="http://schemas.microsoft.com/office/powerpoint/2010/main" val="321334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6B8499"/>
            </a:gs>
            <a:gs pos="82000">
              <a:srgbClr val="2A3442"/>
            </a:gs>
          </a:gsLst>
          <a:lin ang="5400000" scaled="1"/>
        </a:gradFill>
        <a:effectLst/>
      </p:bgPr>
    </p:bg>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63746EFB-FE14-574C-2C83-C544ECE5122F}"/>
              </a:ext>
            </a:extLst>
          </p:cNvPr>
          <p:cNvSpPr/>
          <p:nvPr/>
        </p:nvSpPr>
        <p:spPr>
          <a:xfrm rot="8071164">
            <a:off x="9713343" y="5324654"/>
            <a:ext cx="5262113" cy="3295291"/>
          </a:xfrm>
          <a:prstGeom prst="star5">
            <a:avLst>
              <a:gd name="adj" fmla="val 26717"/>
              <a:gd name="hf" fmla="val 105146"/>
              <a:gd name="vf" fmla="val 110557"/>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lock Arc 6">
            <a:extLst>
              <a:ext uri="{FF2B5EF4-FFF2-40B4-BE49-F238E27FC236}">
                <a16:creationId xmlns:a16="http://schemas.microsoft.com/office/drawing/2014/main" id="{0E66BA22-F8E5-682F-1CA7-570272892DF8}"/>
              </a:ext>
            </a:extLst>
          </p:cNvPr>
          <p:cNvSpPr/>
          <p:nvPr/>
        </p:nvSpPr>
        <p:spPr>
          <a:xfrm rot="19262926">
            <a:off x="-1651117" y="-787230"/>
            <a:ext cx="6563911" cy="4279272"/>
          </a:xfrm>
          <a:prstGeom prst="blockArc">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34DCF6C-B346-368C-2FAB-142680E6CE2B}"/>
              </a:ext>
            </a:extLst>
          </p:cNvPr>
          <p:cNvSpPr>
            <a:spLocks noGrp="1"/>
          </p:cNvSpPr>
          <p:nvPr>
            <p:ph type="title"/>
          </p:nvPr>
        </p:nvSpPr>
        <p:spPr/>
        <p:txBody>
          <a:bodyPr/>
          <a:lstStyle/>
          <a:p>
            <a:r>
              <a:rPr lang="en-US" dirty="0">
                <a:solidFill>
                  <a:srgbClr val="00B050"/>
                </a:solidFill>
                <a:latin typeface="Trebuchet MS" panose="020B0603020202020204" pitchFamily="34" charset="0"/>
              </a:rPr>
              <a:t>Conclusions</a:t>
            </a:r>
          </a:p>
        </p:txBody>
      </p:sp>
      <p:sp>
        <p:nvSpPr>
          <p:cNvPr id="3" name="Content Placeholder 2">
            <a:extLst>
              <a:ext uri="{FF2B5EF4-FFF2-40B4-BE49-F238E27FC236}">
                <a16:creationId xmlns:a16="http://schemas.microsoft.com/office/drawing/2014/main" id="{734A3B3A-8E44-1B55-0314-09B1605DE9C1}"/>
              </a:ext>
            </a:extLst>
          </p:cNvPr>
          <p:cNvSpPr>
            <a:spLocks noGrp="1"/>
          </p:cNvSpPr>
          <p:nvPr>
            <p:ph idx="1"/>
          </p:nvPr>
        </p:nvSpPr>
        <p:spPr/>
        <p:txBody>
          <a:bodyPr/>
          <a:lstStyle/>
          <a:p>
            <a:r>
              <a:rPr lang="en-US" sz="3200" dirty="0">
                <a:solidFill>
                  <a:schemeClr val="bg1">
                    <a:lumMod val="95000"/>
                  </a:schemeClr>
                </a:solidFill>
                <a:latin typeface="Trebuchet MS" panose="020B0603020202020204" pitchFamily="34" charset="0"/>
              </a:rPr>
              <a:t>The Ridge model is promising, however…</a:t>
            </a:r>
          </a:p>
          <a:p>
            <a:r>
              <a:rPr lang="en-US" sz="3200" dirty="0">
                <a:solidFill>
                  <a:schemeClr val="bg1">
                    <a:lumMod val="95000"/>
                  </a:schemeClr>
                </a:solidFill>
                <a:latin typeface="Trebuchet MS" panose="020B0603020202020204" pitchFamily="34" charset="0"/>
              </a:rPr>
              <a:t>The error is too large</a:t>
            </a:r>
          </a:p>
        </p:txBody>
      </p:sp>
      <p:sp>
        <p:nvSpPr>
          <p:cNvPr id="5" name="TextBox 4">
            <a:extLst>
              <a:ext uri="{FF2B5EF4-FFF2-40B4-BE49-F238E27FC236}">
                <a16:creationId xmlns:a16="http://schemas.microsoft.com/office/drawing/2014/main" id="{25763082-6D71-3B2B-D6F1-3344BF6BA5C6}"/>
              </a:ext>
            </a:extLst>
          </p:cNvPr>
          <p:cNvSpPr txBox="1"/>
          <p:nvPr/>
        </p:nvSpPr>
        <p:spPr>
          <a:xfrm>
            <a:off x="10965180" y="6273225"/>
            <a:ext cx="1226820" cy="584775"/>
          </a:xfrm>
          <a:prstGeom prst="rect">
            <a:avLst/>
          </a:prstGeom>
          <a:noFill/>
        </p:spPr>
        <p:txBody>
          <a:bodyPr wrap="square" rtlCol="0">
            <a:spAutoFit/>
          </a:bodyPr>
          <a:lstStyle/>
          <a:p>
            <a:pPr algn="r"/>
            <a:r>
              <a:rPr lang="en-US" sz="3200" dirty="0">
                <a:solidFill>
                  <a:srgbClr val="00B050"/>
                </a:solidFill>
              </a:rPr>
              <a:t>8/9</a:t>
            </a:r>
          </a:p>
        </p:txBody>
      </p:sp>
      <p:sp>
        <p:nvSpPr>
          <p:cNvPr id="6" name="Title 1">
            <a:extLst>
              <a:ext uri="{FF2B5EF4-FFF2-40B4-BE49-F238E27FC236}">
                <a16:creationId xmlns:a16="http://schemas.microsoft.com/office/drawing/2014/main" id="{5E691955-6A35-691F-DC32-1297BF6DF597}"/>
              </a:ext>
            </a:extLst>
          </p:cNvPr>
          <p:cNvSpPr txBox="1">
            <a:spLocks/>
          </p:cNvSpPr>
          <p:nvPr/>
        </p:nvSpPr>
        <p:spPr>
          <a:xfrm>
            <a:off x="838200" y="2916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B050"/>
                </a:solidFill>
                <a:latin typeface="Trebuchet MS" panose="020B0603020202020204" pitchFamily="34" charset="0"/>
              </a:rPr>
              <a:t>Recommendations</a:t>
            </a:r>
          </a:p>
        </p:txBody>
      </p:sp>
      <p:sp>
        <p:nvSpPr>
          <p:cNvPr id="8" name="Content Placeholder 2">
            <a:extLst>
              <a:ext uri="{FF2B5EF4-FFF2-40B4-BE49-F238E27FC236}">
                <a16:creationId xmlns:a16="http://schemas.microsoft.com/office/drawing/2014/main" id="{56003085-E437-B3D2-6739-00225FF295E1}"/>
              </a:ext>
            </a:extLst>
          </p:cNvPr>
          <p:cNvSpPr txBox="1">
            <a:spLocks/>
          </p:cNvSpPr>
          <p:nvPr/>
        </p:nvSpPr>
        <p:spPr>
          <a:xfrm>
            <a:off x="838200" y="411689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bg1">
                    <a:lumMod val="95000"/>
                  </a:schemeClr>
                </a:solidFill>
                <a:latin typeface="Trebuchet MS" panose="020B0603020202020204" pitchFamily="34" charset="0"/>
              </a:rPr>
              <a:t>Deeper data cleaning</a:t>
            </a:r>
          </a:p>
          <a:p>
            <a:r>
              <a:rPr lang="en-US" sz="3200" dirty="0">
                <a:solidFill>
                  <a:schemeClr val="bg1">
                    <a:lumMod val="95000"/>
                  </a:schemeClr>
                </a:solidFill>
                <a:latin typeface="Trebuchet MS" panose="020B0603020202020204" pitchFamily="34" charset="0"/>
              </a:rPr>
              <a:t>Use a different k-value for cross-validation</a:t>
            </a:r>
          </a:p>
          <a:p>
            <a:r>
              <a:rPr lang="en-US" sz="3200" dirty="0">
                <a:solidFill>
                  <a:schemeClr val="bg1">
                    <a:lumMod val="95000"/>
                  </a:schemeClr>
                </a:solidFill>
                <a:latin typeface="Trebuchet MS" panose="020B0603020202020204" pitchFamily="34" charset="0"/>
              </a:rPr>
              <a:t>Collecting more data to train the model on</a:t>
            </a:r>
          </a:p>
          <a:p>
            <a:r>
              <a:rPr lang="en-US" sz="3200" dirty="0">
                <a:solidFill>
                  <a:schemeClr val="bg1">
                    <a:lumMod val="95000"/>
                  </a:schemeClr>
                </a:solidFill>
                <a:latin typeface="Trebuchet MS" panose="020B0603020202020204" pitchFamily="34" charset="0"/>
              </a:rPr>
              <a:t>Including sale date</a:t>
            </a:r>
            <a:endParaRPr lang="en-US" dirty="0">
              <a:solidFill>
                <a:schemeClr val="bg1">
                  <a:lumMod val="95000"/>
                </a:schemeClr>
              </a:solidFill>
              <a:latin typeface="Trebuchet MS" panose="020B0603020202020204" pitchFamily="34" charset="0"/>
            </a:endParaRPr>
          </a:p>
        </p:txBody>
      </p:sp>
    </p:spTree>
    <p:extLst>
      <p:ext uri="{BB962C8B-B14F-4D97-AF65-F5344CB8AC3E}">
        <p14:creationId xmlns:p14="http://schemas.microsoft.com/office/powerpoint/2010/main" val="99201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2177</TotalTime>
  <Words>1179</Words>
  <Application>Microsoft Office PowerPoint</Application>
  <PresentationFormat>Widescreen</PresentationFormat>
  <Paragraphs>157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Trebuchet MS</vt:lpstr>
      <vt:lpstr>Office Theme</vt:lpstr>
      <vt:lpstr>Machine Learning Approach to Estimating Housing Market Value</vt:lpstr>
      <vt:lpstr>Background</vt:lpstr>
      <vt:lpstr>What’s the benefit?</vt:lpstr>
      <vt:lpstr>Problem Statement</vt:lpstr>
      <vt:lpstr>Iteration 1</vt:lpstr>
      <vt:lpstr>Iteration 2</vt:lpstr>
      <vt:lpstr>The numbers…</vt:lpstr>
      <vt:lpstr>How far off are we, really?</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ACT Outcomes in States With Legislated School Counseling Mandates</dc:title>
  <dc:creator>Charles Ramey</dc:creator>
  <cp:lastModifiedBy>Charles Ramey</cp:lastModifiedBy>
  <cp:revision>11</cp:revision>
  <dcterms:created xsi:type="dcterms:W3CDTF">2023-03-06T01:21:47Z</dcterms:created>
  <dcterms:modified xsi:type="dcterms:W3CDTF">2023-03-20T13:06:25Z</dcterms:modified>
</cp:coreProperties>
</file>