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F3F"/>
    <a:srgbClr val="FF8B8B"/>
    <a:srgbClr val="FF7D7D"/>
    <a:srgbClr val="D9C9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271" autoAdjust="0"/>
  </p:normalViewPr>
  <p:slideViewPr>
    <p:cSldViewPr snapToGrid="0">
      <p:cViewPr>
        <p:scale>
          <a:sx n="75" d="100"/>
          <a:sy n="75" d="100"/>
        </p:scale>
        <p:origin x="21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BF7F84-E98C-4B62-8031-10E2D09EE672}" type="datetimeFigureOut">
              <a:rPr lang="en-US" smtClean="0"/>
              <a:t>5/14/2023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DA163-1550-4CE4-8D31-E4393CE5C6E5}" type="slidenum">
              <a:rPr lang="en-US" smtClean="0"/>
              <a:t>‹#›</a:t>
            </a:fld>
            <a:endParaRPr lang="en-US"/>
          </a:p>
        </p:txBody>
      </p:sp>
    </p:spTree>
    <p:extLst>
      <p:ext uri="{BB962C8B-B14F-4D97-AF65-F5344CB8AC3E}">
        <p14:creationId xmlns:p14="http://schemas.microsoft.com/office/powerpoint/2010/main" val="2401578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CDA163-1550-4CE4-8D31-E4393CE5C6E5}" type="slidenum">
              <a:rPr lang="en-US" smtClean="0"/>
              <a:t>1</a:t>
            </a:fld>
            <a:endParaRPr lang="en-US"/>
          </a:p>
        </p:txBody>
      </p:sp>
    </p:spTree>
    <p:extLst>
      <p:ext uri="{BB962C8B-B14F-4D97-AF65-F5344CB8AC3E}">
        <p14:creationId xmlns:p14="http://schemas.microsoft.com/office/powerpoint/2010/main" val="1263944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Models were trained separately for forwards, defense, and goalies based on the assumption that different stats drive contract value for each position. Several different models were tested for each position, and a simple linear regression model performed the best across the board. However, the predictions came with sizable error, particularly for goalies. This is likely due to the fact that there are fewer goalies compared to forwards and defensemen, and thus fewer data points to train the model on.</a:t>
            </a:r>
          </a:p>
        </p:txBody>
      </p:sp>
      <p:sp>
        <p:nvSpPr>
          <p:cNvPr id="4" name="Slide Number Placeholder 3"/>
          <p:cNvSpPr>
            <a:spLocks noGrp="1"/>
          </p:cNvSpPr>
          <p:nvPr>
            <p:ph type="sldNum" sz="quarter" idx="5"/>
          </p:nvPr>
        </p:nvSpPr>
        <p:spPr/>
        <p:txBody>
          <a:bodyPr/>
          <a:lstStyle/>
          <a:p>
            <a:fld id="{BFCDA163-1550-4CE4-8D31-E4393CE5C6E5}" type="slidenum">
              <a:rPr lang="en-US" smtClean="0"/>
              <a:t>10</a:t>
            </a:fld>
            <a:endParaRPr lang="en-US"/>
          </a:p>
        </p:txBody>
      </p:sp>
    </p:spTree>
    <p:extLst>
      <p:ext uri="{BB962C8B-B14F-4D97-AF65-F5344CB8AC3E}">
        <p14:creationId xmlns:p14="http://schemas.microsoft.com/office/powerpoint/2010/main" val="4179945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I was able to gain some interesting insights from the data a create a web app for predicting player salaries, limited data hampered my ability to develop a highly accurate model. Furthermore, a major pitfall of this project is that the target variable (contract value) is inherently time-dependent, yet at the same time the salary of an individual player cannot be predicted using a time series analysis due to the inherent independence of a single player’s stats. And more generally, the models still need additional fine tuning.</a:t>
            </a:r>
          </a:p>
          <a:p>
            <a:endParaRPr lang="en-US" dirty="0"/>
          </a:p>
          <a:p>
            <a:r>
              <a:rPr lang="en-US" dirty="0"/>
              <a:t>There are many avenues to continue to explore with this data, and additional steps can be taken outside of the time constraints of the General Assembly capstone project to further improve the models and web application. Some of my recommendations and planned next steps include:</a:t>
            </a:r>
          </a:p>
          <a:p>
            <a:pPr marL="171450" indent="-171450">
              <a:buFontTx/>
              <a:buChar char="-"/>
            </a:pPr>
            <a:r>
              <a:rPr lang="en-US" dirty="0"/>
              <a:t>Combining the data for forwards and defense. These were originally trained separately under the assumption that the different play style of forwards and defensemen would require unique models for each, but keeping this data combined could allow the model to learn from more data points, potentially improving its performance.</a:t>
            </a:r>
          </a:p>
          <a:p>
            <a:pPr marL="171450" indent="-171450">
              <a:buFontTx/>
              <a:buChar char="-"/>
            </a:pPr>
            <a:r>
              <a:rPr lang="en-US" dirty="0"/>
              <a:t>I also want to try normalizing the data to a per-game basis. For this iteration, data was left as is, but one potential issue is that a</a:t>
            </a:r>
            <a:r>
              <a:rPr lang="en-US" b="0" i="0" dirty="0">
                <a:solidFill>
                  <a:srgbClr val="FFFFFF"/>
                </a:solidFill>
                <a:effectLst/>
                <a:latin typeface="-apple-system"/>
              </a:rPr>
              <a:t> player who played 60 games is likely to have relatively lower stats than if they played a full 82 games. The model does not account for partial seasons which may be a major hindrance to performance.</a:t>
            </a:r>
          </a:p>
          <a:p>
            <a:pPr marL="171450" indent="-171450">
              <a:buFontTx/>
              <a:buChar char="-"/>
            </a:pPr>
            <a:r>
              <a:rPr lang="en-US" dirty="0"/>
              <a:t>And lastly, I’d like to test a wider variety of hyperparameters for the models. </a:t>
            </a:r>
            <a:r>
              <a:rPr lang="en-US" b="0" i="0" dirty="0">
                <a:solidFill>
                  <a:srgbClr val="FFFFFF"/>
                </a:solidFill>
                <a:effectLst/>
                <a:latin typeface="-apple-system"/>
              </a:rPr>
              <a:t> A more thorough grid search of hyperparameters for the various models may reveal more optimal parameters that improve model performance.</a:t>
            </a:r>
            <a:endParaRPr lang="en-US" dirty="0"/>
          </a:p>
        </p:txBody>
      </p:sp>
      <p:sp>
        <p:nvSpPr>
          <p:cNvPr id="4" name="Slide Number Placeholder 3"/>
          <p:cNvSpPr>
            <a:spLocks noGrp="1"/>
          </p:cNvSpPr>
          <p:nvPr>
            <p:ph type="sldNum" sz="quarter" idx="5"/>
          </p:nvPr>
        </p:nvSpPr>
        <p:spPr/>
        <p:txBody>
          <a:bodyPr/>
          <a:lstStyle/>
          <a:p>
            <a:fld id="{BFCDA163-1550-4CE4-8D31-E4393CE5C6E5}" type="slidenum">
              <a:rPr lang="en-US" smtClean="0"/>
              <a:t>11</a:t>
            </a:fld>
            <a:endParaRPr lang="en-US"/>
          </a:p>
        </p:txBody>
      </p:sp>
    </p:spTree>
    <p:extLst>
      <p:ext uri="{BB962C8B-B14F-4D97-AF65-F5344CB8AC3E}">
        <p14:creationId xmlns:p14="http://schemas.microsoft.com/office/powerpoint/2010/main" val="1198565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CDA163-1550-4CE4-8D31-E4393CE5C6E5}" type="slidenum">
              <a:rPr lang="en-US" smtClean="0"/>
              <a:t>12</a:t>
            </a:fld>
            <a:endParaRPr lang="en-US"/>
          </a:p>
        </p:txBody>
      </p:sp>
    </p:spTree>
    <p:extLst>
      <p:ext uri="{BB962C8B-B14F-4D97-AF65-F5344CB8AC3E}">
        <p14:creationId xmlns:p14="http://schemas.microsoft.com/office/powerpoint/2010/main" val="769985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project seeks to design a data-driven approach that can leverage historical data and advanced modeling techniques to help NHL executives balance their budgets, invest in their rosters, and remain competitive within the league.</a:t>
            </a:r>
          </a:p>
          <a:p>
            <a:endParaRPr lang="en-US" dirty="0"/>
          </a:p>
        </p:txBody>
      </p:sp>
      <p:sp>
        <p:nvSpPr>
          <p:cNvPr id="4" name="Slide Number Placeholder 3"/>
          <p:cNvSpPr>
            <a:spLocks noGrp="1"/>
          </p:cNvSpPr>
          <p:nvPr>
            <p:ph type="sldNum" sz="quarter" idx="5"/>
          </p:nvPr>
        </p:nvSpPr>
        <p:spPr/>
        <p:txBody>
          <a:bodyPr/>
          <a:lstStyle/>
          <a:p>
            <a:fld id="{BFCDA163-1550-4CE4-8D31-E4393CE5C6E5}" type="slidenum">
              <a:rPr lang="en-US" smtClean="0"/>
              <a:t>2</a:t>
            </a:fld>
            <a:endParaRPr lang="en-US"/>
          </a:p>
        </p:txBody>
      </p:sp>
    </p:spTree>
    <p:extLst>
      <p:ext uri="{BB962C8B-B14F-4D97-AF65-F5344CB8AC3E}">
        <p14:creationId xmlns:p14="http://schemas.microsoft.com/office/powerpoint/2010/main" val="1294414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apple-system"/>
              </a:rPr>
              <a:t>In the NHL, player contracts have a fascinating rhythm. As each season passes, player agreements inevitably reach their expiration dates, transforming talented athletes into coveted free agents. And while many players might deny seeking out bigger contracts, they pour their hearts into improving their skills and contributing more to their teams, which helps to secure higher-paying contracts.</a:t>
            </a:r>
            <a:endParaRPr lang="en-US" dirty="0"/>
          </a:p>
        </p:txBody>
      </p:sp>
      <p:sp>
        <p:nvSpPr>
          <p:cNvPr id="4" name="Slide Number Placeholder 3"/>
          <p:cNvSpPr>
            <a:spLocks noGrp="1"/>
          </p:cNvSpPr>
          <p:nvPr>
            <p:ph type="sldNum" sz="quarter" idx="5"/>
          </p:nvPr>
        </p:nvSpPr>
        <p:spPr/>
        <p:txBody>
          <a:bodyPr/>
          <a:lstStyle/>
          <a:p>
            <a:fld id="{BFCDA163-1550-4CE4-8D31-E4393CE5C6E5}" type="slidenum">
              <a:rPr lang="en-US" smtClean="0"/>
              <a:t>3</a:t>
            </a:fld>
            <a:endParaRPr lang="en-US"/>
          </a:p>
        </p:txBody>
      </p:sp>
    </p:spTree>
    <p:extLst>
      <p:ext uri="{BB962C8B-B14F-4D97-AF65-F5344CB8AC3E}">
        <p14:creationId xmlns:p14="http://schemas.microsoft.com/office/powerpoint/2010/main" val="3182097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these players </a:t>
            </a:r>
            <a:r>
              <a:rPr lang="en-US" dirty="0" err="1"/>
              <a:t>nagivate</a:t>
            </a:r>
            <a:r>
              <a:rPr lang="en-US" dirty="0"/>
              <a:t> the uncertainty of free agency, NHL team executives are hard at work evaluating talent, both within and without the organization. Each year, teams are given a new salary cap limit by the NHL, limiting the amount of money they can pay their players. Having a salary cap helps to keep the league fair and allows smaller market teams to remain competitive, however it challenges owners and general managers to piece together the most talented team possible on a limited budget.</a:t>
            </a:r>
          </a:p>
          <a:p>
            <a:endParaRPr lang="en-US" dirty="0"/>
          </a:p>
          <a:p>
            <a:r>
              <a:rPr lang="en-US" dirty="0"/>
              <a:t>The value of players is constantly changing based on their performance and other factors. As teams work to build a roster that can contend for the Stanley Cup, accurately valuing player contracts can help teams to find undervalued players, or potentially avoid overvalued players. This project seeks to create a tool that can take the guessing out of this process and help NHL executives plan ahead when players exceed, or fall short of, expectations.</a:t>
            </a:r>
          </a:p>
        </p:txBody>
      </p:sp>
      <p:sp>
        <p:nvSpPr>
          <p:cNvPr id="4" name="Slide Number Placeholder 3"/>
          <p:cNvSpPr>
            <a:spLocks noGrp="1"/>
          </p:cNvSpPr>
          <p:nvPr>
            <p:ph type="sldNum" sz="quarter" idx="5"/>
          </p:nvPr>
        </p:nvSpPr>
        <p:spPr/>
        <p:txBody>
          <a:bodyPr/>
          <a:lstStyle/>
          <a:p>
            <a:fld id="{BFCDA163-1550-4CE4-8D31-E4393CE5C6E5}" type="slidenum">
              <a:rPr lang="en-US" smtClean="0"/>
              <a:t>4</a:t>
            </a:fld>
            <a:endParaRPr lang="en-US"/>
          </a:p>
        </p:txBody>
      </p:sp>
    </p:spTree>
    <p:extLst>
      <p:ext uri="{BB962C8B-B14F-4D97-AF65-F5344CB8AC3E}">
        <p14:creationId xmlns:p14="http://schemas.microsoft.com/office/powerpoint/2010/main" val="862262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create this tool, I first needed data that I could train a model on. I used Selenium WebDriver to scrape data from three different websites. From </a:t>
            </a:r>
            <a:r>
              <a:rPr lang="en-US" dirty="0" err="1"/>
              <a:t>CapFriendly</a:t>
            </a:r>
            <a:r>
              <a:rPr lang="en-US" dirty="0"/>
              <a:t>, I collected historical player signings and salary cap information. I collected skater and goalie stats from </a:t>
            </a:r>
            <a:r>
              <a:rPr lang="en-US" dirty="0" err="1"/>
              <a:t>MoneyPuck</a:t>
            </a:r>
            <a:r>
              <a:rPr lang="en-US" dirty="0"/>
              <a:t>. And I pulled historical team standings from Hockey-Reference.</a:t>
            </a:r>
          </a:p>
          <a:p>
            <a:endParaRPr lang="en-US" dirty="0"/>
          </a:p>
          <a:p>
            <a:r>
              <a:rPr lang="en-US" dirty="0"/>
              <a:t>You might notice that signings are the only data that wasn’t collected from the 2010-11 season. That’s because this analysis relies on the assumption that a player’s last complete season is what drives their contract value. For example, players who signed during the 2010-11 season would have their salary determined by their performance in the 2009-2010 season which is outside of the scope considered.</a:t>
            </a:r>
          </a:p>
        </p:txBody>
      </p:sp>
      <p:sp>
        <p:nvSpPr>
          <p:cNvPr id="4" name="Slide Number Placeholder 3"/>
          <p:cNvSpPr>
            <a:spLocks noGrp="1"/>
          </p:cNvSpPr>
          <p:nvPr>
            <p:ph type="sldNum" sz="quarter" idx="5"/>
          </p:nvPr>
        </p:nvSpPr>
        <p:spPr/>
        <p:txBody>
          <a:bodyPr/>
          <a:lstStyle/>
          <a:p>
            <a:fld id="{BFCDA163-1550-4CE4-8D31-E4393CE5C6E5}" type="slidenum">
              <a:rPr lang="en-US" smtClean="0"/>
              <a:t>5</a:t>
            </a:fld>
            <a:endParaRPr lang="en-US"/>
          </a:p>
        </p:txBody>
      </p:sp>
    </p:spTree>
    <p:extLst>
      <p:ext uri="{BB962C8B-B14F-4D97-AF65-F5344CB8AC3E}">
        <p14:creationId xmlns:p14="http://schemas.microsoft.com/office/powerpoint/2010/main" val="859418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first things I wanted to understand was the actual distribution of contracts. In the NHL, there are only a handful of star players who command large salaries. When salary distribution for each position is plotted, it confirmed my expectation that the majority of contracts fall at or near the minimum salary.</a:t>
            </a:r>
          </a:p>
        </p:txBody>
      </p:sp>
      <p:sp>
        <p:nvSpPr>
          <p:cNvPr id="4" name="Slide Number Placeholder 3"/>
          <p:cNvSpPr>
            <a:spLocks noGrp="1"/>
          </p:cNvSpPr>
          <p:nvPr>
            <p:ph type="sldNum" sz="quarter" idx="5"/>
          </p:nvPr>
        </p:nvSpPr>
        <p:spPr/>
        <p:txBody>
          <a:bodyPr/>
          <a:lstStyle/>
          <a:p>
            <a:fld id="{BFCDA163-1550-4CE4-8D31-E4393CE5C6E5}" type="slidenum">
              <a:rPr lang="en-US" smtClean="0"/>
              <a:t>6</a:t>
            </a:fld>
            <a:endParaRPr lang="en-US"/>
          </a:p>
        </p:txBody>
      </p:sp>
    </p:spTree>
    <p:extLst>
      <p:ext uri="{BB962C8B-B14F-4D97-AF65-F5344CB8AC3E}">
        <p14:creationId xmlns:p14="http://schemas.microsoft.com/office/powerpoint/2010/main" val="1815247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relationship I wanted to look at was the impact of the team’s performance on the value of the contracts players sign the following year. Interestingly, a team’s final standing didn’t appear to have much impact on the contracts that skaters sign the following year, maybe because there are many players on a team’s roster, and one player might perform just as well on a bad team as a good team. Alternatively, it could simply mean that NHL teams essentially give players the benefit of the doubt if they are coming from a worse team. Whatever the case, we can see that it is not necessarily the same for goalies. While the trend isn’t especially strong, we do see that goalies tend to sign higher value contracts on average after their team has finished better than if their team performs poorly. This is likely because a goalie’s performance tends to be more highly correlated to a team’s success than any one skater.</a:t>
            </a:r>
          </a:p>
        </p:txBody>
      </p:sp>
      <p:sp>
        <p:nvSpPr>
          <p:cNvPr id="4" name="Slide Number Placeholder 3"/>
          <p:cNvSpPr>
            <a:spLocks noGrp="1"/>
          </p:cNvSpPr>
          <p:nvPr>
            <p:ph type="sldNum" sz="quarter" idx="5"/>
          </p:nvPr>
        </p:nvSpPr>
        <p:spPr/>
        <p:txBody>
          <a:bodyPr/>
          <a:lstStyle/>
          <a:p>
            <a:fld id="{BFCDA163-1550-4CE4-8D31-E4393CE5C6E5}" type="slidenum">
              <a:rPr lang="en-US" smtClean="0"/>
              <a:t>7</a:t>
            </a:fld>
            <a:endParaRPr lang="en-US"/>
          </a:p>
        </p:txBody>
      </p:sp>
    </p:spTree>
    <p:extLst>
      <p:ext uri="{BB962C8B-B14F-4D97-AF65-F5344CB8AC3E}">
        <p14:creationId xmlns:p14="http://schemas.microsoft.com/office/powerpoint/2010/main" val="2931861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relationship I wanted to investigate was how player points are correlated to contract value. Since points are just the sum of goals scored and assists, they are generally associated with the offensive output of a player. As such, I partially expected a stronger correlation for forwards. However, what I actually found was that there isn’t much difference between the two positions and the salaries of both are similarly correlated with points. In retrospect, this makes sense because talented defensive players who can also produce scoring chances are a valuable asset in the NHL.</a:t>
            </a:r>
          </a:p>
        </p:txBody>
      </p:sp>
      <p:sp>
        <p:nvSpPr>
          <p:cNvPr id="4" name="Slide Number Placeholder 3"/>
          <p:cNvSpPr>
            <a:spLocks noGrp="1"/>
          </p:cNvSpPr>
          <p:nvPr>
            <p:ph type="sldNum" sz="quarter" idx="5"/>
          </p:nvPr>
        </p:nvSpPr>
        <p:spPr/>
        <p:txBody>
          <a:bodyPr/>
          <a:lstStyle/>
          <a:p>
            <a:fld id="{BFCDA163-1550-4CE4-8D31-E4393CE5C6E5}" type="slidenum">
              <a:rPr lang="en-US" smtClean="0"/>
              <a:t>8</a:t>
            </a:fld>
            <a:endParaRPr lang="en-US"/>
          </a:p>
        </p:txBody>
      </p:sp>
    </p:spTree>
    <p:extLst>
      <p:ext uri="{BB962C8B-B14F-4D97-AF65-F5344CB8AC3E}">
        <p14:creationId xmlns:p14="http://schemas.microsoft.com/office/powerpoint/2010/main" val="3437259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relationship I wanted to consider was how the salary cap limit actually impacted how much players are earning. My assumption was that with more money to go around, players must be signing bigger contracts. However, we can see that as the cap limit has increased, only forwards seem to be getting bigger contracts on average. It’s not entirely clear why this is, though one theory I have is that instead of paying star players more, teams are opting to sign more defensemen and goalies to low-value contracts, bringing the average down while still paying the best players increasing larger salaries. </a:t>
            </a:r>
          </a:p>
        </p:txBody>
      </p:sp>
      <p:sp>
        <p:nvSpPr>
          <p:cNvPr id="4" name="Slide Number Placeholder 3"/>
          <p:cNvSpPr>
            <a:spLocks noGrp="1"/>
          </p:cNvSpPr>
          <p:nvPr>
            <p:ph type="sldNum" sz="quarter" idx="5"/>
          </p:nvPr>
        </p:nvSpPr>
        <p:spPr/>
        <p:txBody>
          <a:bodyPr/>
          <a:lstStyle/>
          <a:p>
            <a:fld id="{BFCDA163-1550-4CE4-8D31-E4393CE5C6E5}" type="slidenum">
              <a:rPr lang="en-US" smtClean="0"/>
              <a:t>9</a:t>
            </a:fld>
            <a:endParaRPr lang="en-US"/>
          </a:p>
        </p:txBody>
      </p:sp>
    </p:spTree>
    <p:extLst>
      <p:ext uri="{BB962C8B-B14F-4D97-AF65-F5344CB8AC3E}">
        <p14:creationId xmlns:p14="http://schemas.microsoft.com/office/powerpoint/2010/main" val="265586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94E44-AD5D-F590-F6E4-C1F10CD617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DE2621-40BA-18A4-A403-824711A6BB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4B57F1-2E0B-81B3-B37E-3284687754F6}"/>
              </a:ext>
            </a:extLst>
          </p:cNvPr>
          <p:cNvSpPr>
            <a:spLocks noGrp="1"/>
          </p:cNvSpPr>
          <p:nvPr>
            <p:ph type="dt" sz="half" idx="10"/>
          </p:nvPr>
        </p:nvSpPr>
        <p:spPr/>
        <p:txBody>
          <a:bodyPr/>
          <a:lstStyle/>
          <a:p>
            <a:fld id="{F34B49B0-285F-48E9-8434-B5D7738ABBD0}" type="datetimeFigureOut">
              <a:rPr lang="en-US" smtClean="0"/>
              <a:t>5/14/2023</a:t>
            </a:fld>
            <a:endParaRPr lang="en-US"/>
          </a:p>
        </p:txBody>
      </p:sp>
      <p:sp>
        <p:nvSpPr>
          <p:cNvPr id="5" name="Footer Placeholder 4">
            <a:extLst>
              <a:ext uri="{FF2B5EF4-FFF2-40B4-BE49-F238E27FC236}">
                <a16:creationId xmlns:a16="http://schemas.microsoft.com/office/drawing/2014/main" id="{8E9A18CE-1A8D-B410-D1C1-0D474DFA7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AF885-4687-B5F7-81D6-8BD4A805BB49}"/>
              </a:ext>
            </a:extLst>
          </p:cNvPr>
          <p:cNvSpPr>
            <a:spLocks noGrp="1"/>
          </p:cNvSpPr>
          <p:nvPr>
            <p:ph type="sldNum" sz="quarter" idx="12"/>
          </p:nvPr>
        </p:nvSpPr>
        <p:spPr/>
        <p:txBody>
          <a:bodyPr/>
          <a:lstStyle/>
          <a:p>
            <a:fld id="{F63C8536-24C6-4D93-9194-A6618A2FB207}" type="slidenum">
              <a:rPr lang="en-US" smtClean="0"/>
              <a:t>‹#›</a:t>
            </a:fld>
            <a:endParaRPr lang="en-US"/>
          </a:p>
        </p:txBody>
      </p:sp>
    </p:spTree>
    <p:extLst>
      <p:ext uri="{BB962C8B-B14F-4D97-AF65-F5344CB8AC3E}">
        <p14:creationId xmlns:p14="http://schemas.microsoft.com/office/powerpoint/2010/main" val="739323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3581-67EF-96BC-6726-DD803A3AA8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6C6681-3CC7-F5EC-C228-1135AD89D7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D22A8-B003-A17D-FF96-DEB53B61B8AB}"/>
              </a:ext>
            </a:extLst>
          </p:cNvPr>
          <p:cNvSpPr>
            <a:spLocks noGrp="1"/>
          </p:cNvSpPr>
          <p:nvPr>
            <p:ph type="dt" sz="half" idx="10"/>
          </p:nvPr>
        </p:nvSpPr>
        <p:spPr/>
        <p:txBody>
          <a:bodyPr/>
          <a:lstStyle/>
          <a:p>
            <a:fld id="{F34B49B0-285F-48E9-8434-B5D7738ABBD0}" type="datetimeFigureOut">
              <a:rPr lang="en-US" smtClean="0"/>
              <a:t>5/14/2023</a:t>
            </a:fld>
            <a:endParaRPr lang="en-US"/>
          </a:p>
        </p:txBody>
      </p:sp>
      <p:sp>
        <p:nvSpPr>
          <p:cNvPr id="5" name="Footer Placeholder 4">
            <a:extLst>
              <a:ext uri="{FF2B5EF4-FFF2-40B4-BE49-F238E27FC236}">
                <a16:creationId xmlns:a16="http://schemas.microsoft.com/office/drawing/2014/main" id="{1DE053D7-3314-65EB-1834-F8132209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AE458-4C33-4B66-453D-8A5B7F1DF622}"/>
              </a:ext>
            </a:extLst>
          </p:cNvPr>
          <p:cNvSpPr>
            <a:spLocks noGrp="1"/>
          </p:cNvSpPr>
          <p:nvPr>
            <p:ph type="sldNum" sz="quarter" idx="12"/>
          </p:nvPr>
        </p:nvSpPr>
        <p:spPr/>
        <p:txBody>
          <a:bodyPr/>
          <a:lstStyle/>
          <a:p>
            <a:fld id="{F63C8536-24C6-4D93-9194-A6618A2FB207}" type="slidenum">
              <a:rPr lang="en-US" smtClean="0"/>
              <a:t>‹#›</a:t>
            </a:fld>
            <a:endParaRPr lang="en-US"/>
          </a:p>
        </p:txBody>
      </p:sp>
    </p:spTree>
    <p:extLst>
      <p:ext uri="{BB962C8B-B14F-4D97-AF65-F5344CB8AC3E}">
        <p14:creationId xmlns:p14="http://schemas.microsoft.com/office/powerpoint/2010/main" val="712196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49A610-5B13-CB9A-8811-46CD38765D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3F4381-783D-F5FD-E18B-4F504D444A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85143-EA85-FAB1-C3ED-23FDC6E9C75B}"/>
              </a:ext>
            </a:extLst>
          </p:cNvPr>
          <p:cNvSpPr>
            <a:spLocks noGrp="1"/>
          </p:cNvSpPr>
          <p:nvPr>
            <p:ph type="dt" sz="half" idx="10"/>
          </p:nvPr>
        </p:nvSpPr>
        <p:spPr/>
        <p:txBody>
          <a:bodyPr/>
          <a:lstStyle/>
          <a:p>
            <a:fld id="{F34B49B0-285F-48E9-8434-B5D7738ABBD0}" type="datetimeFigureOut">
              <a:rPr lang="en-US" smtClean="0"/>
              <a:t>5/14/2023</a:t>
            </a:fld>
            <a:endParaRPr lang="en-US"/>
          </a:p>
        </p:txBody>
      </p:sp>
      <p:sp>
        <p:nvSpPr>
          <p:cNvPr id="5" name="Footer Placeholder 4">
            <a:extLst>
              <a:ext uri="{FF2B5EF4-FFF2-40B4-BE49-F238E27FC236}">
                <a16:creationId xmlns:a16="http://schemas.microsoft.com/office/drawing/2014/main" id="{40DAE6FB-0BDC-48AB-747B-406992751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F6D83C-27CF-7B14-842C-1BF4005F1023}"/>
              </a:ext>
            </a:extLst>
          </p:cNvPr>
          <p:cNvSpPr>
            <a:spLocks noGrp="1"/>
          </p:cNvSpPr>
          <p:nvPr>
            <p:ph type="sldNum" sz="quarter" idx="12"/>
          </p:nvPr>
        </p:nvSpPr>
        <p:spPr/>
        <p:txBody>
          <a:bodyPr/>
          <a:lstStyle/>
          <a:p>
            <a:fld id="{F63C8536-24C6-4D93-9194-A6618A2FB207}" type="slidenum">
              <a:rPr lang="en-US" smtClean="0"/>
              <a:t>‹#›</a:t>
            </a:fld>
            <a:endParaRPr lang="en-US"/>
          </a:p>
        </p:txBody>
      </p:sp>
    </p:spTree>
    <p:extLst>
      <p:ext uri="{BB962C8B-B14F-4D97-AF65-F5344CB8AC3E}">
        <p14:creationId xmlns:p14="http://schemas.microsoft.com/office/powerpoint/2010/main" val="239347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DDF4-2A76-86A5-16EB-3447756431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340AB-E547-580E-2471-B1A103AD2D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947AE-B25A-1E70-646C-13F61FDD3E89}"/>
              </a:ext>
            </a:extLst>
          </p:cNvPr>
          <p:cNvSpPr>
            <a:spLocks noGrp="1"/>
          </p:cNvSpPr>
          <p:nvPr>
            <p:ph type="dt" sz="half" idx="10"/>
          </p:nvPr>
        </p:nvSpPr>
        <p:spPr/>
        <p:txBody>
          <a:bodyPr/>
          <a:lstStyle/>
          <a:p>
            <a:fld id="{F34B49B0-285F-48E9-8434-B5D7738ABBD0}" type="datetimeFigureOut">
              <a:rPr lang="en-US" smtClean="0"/>
              <a:t>5/14/2023</a:t>
            </a:fld>
            <a:endParaRPr lang="en-US"/>
          </a:p>
        </p:txBody>
      </p:sp>
      <p:sp>
        <p:nvSpPr>
          <p:cNvPr id="5" name="Footer Placeholder 4">
            <a:extLst>
              <a:ext uri="{FF2B5EF4-FFF2-40B4-BE49-F238E27FC236}">
                <a16:creationId xmlns:a16="http://schemas.microsoft.com/office/drawing/2014/main" id="{A3374540-3F7F-21C8-FFA1-D717919C4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38A6C-DCFF-7779-CDF0-9B90CDCDC51D}"/>
              </a:ext>
            </a:extLst>
          </p:cNvPr>
          <p:cNvSpPr>
            <a:spLocks noGrp="1"/>
          </p:cNvSpPr>
          <p:nvPr>
            <p:ph type="sldNum" sz="quarter" idx="12"/>
          </p:nvPr>
        </p:nvSpPr>
        <p:spPr/>
        <p:txBody>
          <a:bodyPr/>
          <a:lstStyle/>
          <a:p>
            <a:fld id="{F63C8536-24C6-4D93-9194-A6618A2FB207}" type="slidenum">
              <a:rPr lang="en-US" smtClean="0"/>
              <a:t>‹#›</a:t>
            </a:fld>
            <a:endParaRPr lang="en-US"/>
          </a:p>
        </p:txBody>
      </p:sp>
    </p:spTree>
    <p:extLst>
      <p:ext uri="{BB962C8B-B14F-4D97-AF65-F5344CB8AC3E}">
        <p14:creationId xmlns:p14="http://schemas.microsoft.com/office/powerpoint/2010/main" val="1341432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8863D-09B3-C1E7-018B-7F34E5AEF9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324597-A9E1-29E3-A1CA-150B7522E3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414932-AE91-AEC6-81F2-26CF5FBA7DAA}"/>
              </a:ext>
            </a:extLst>
          </p:cNvPr>
          <p:cNvSpPr>
            <a:spLocks noGrp="1"/>
          </p:cNvSpPr>
          <p:nvPr>
            <p:ph type="dt" sz="half" idx="10"/>
          </p:nvPr>
        </p:nvSpPr>
        <p:spPr/>
        <p:txBody>
          <a:bodyPr/>
          <a:lstStyle/>
          <a:p>
            <a:fld id="{F34B49B0-285F-48E9-8434-B5D7738ABBD0}" type="datetimeFigureOut">
              <a:rPr lang="en-US" smtClean="0"/>
              <a:t>5/14/2023</a:t>
            </a:fld>
            <a:endParaRPr lang="en-US"/>
          </a:p>
        </p:txBody>
      </p:sp>
      <p:sp>
        <p:nvSpPr>
          <p:cNvPr id="5" name="Footer Placeholder 4">
            <a:extLst>
              <a:ext uri="{FF2B5EF4-FFF2-40B4-BE49-F238E27FC236}">
                <a16:creationId xmlns:a16="http://schemas.microsoft.com/office/drawing/2014/main" id="{6A9920F3-05C9-4DD4-F43B-56E53E48B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8E882D-9E8E-B986-A3E9-746226219DC3}"/>
              </a:ext>
            </a:extLst>
          </p:cNvPr>
          <p:cNvSpPr>
            <a:spLocks noGrp="1"/>
          </p:cNvSpPr>
          <p:nvPr>
            <p:ph type="sldNum" sz="quarter" idx="12"/>
          </p:nvPr>
        </p:nvSpPr>
        <p:spPr/>
        <p:txBody>
          <a:bodyPr/>
          <a:lstStyle/>
          <a:p>
            <a:fld id="{F63C8536-24C6-4D93-9194-A6618A2FB207}" type="slidenum">
              <a:rPr lang="en-US" smtClean="0"/>
              <a:t>‹#›</a:t>
            </a:fld>
            <a:endParaRPr lang="en-US"/>
          </a:p>
        </p:txBody>
      </p:sp>
    </p:spTree>
    <p:extLst>
      <p:ext uri="{BB962C8B-B14F-4D97-AF65-F5344CB8AC3E}">
        <p14:creationId xmlns:p14="http://schemas.microsoft.com/office/powerpoint/2010/main" val="2934595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C979-4EAC-D242-5ECA-0EEB41EB07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AB4D1D-420E-39C3-0003-5B65DEEF6A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096B39-5EE3-BA43-122C-E86A082CCA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714090-8B20-E27B-62AF-B21B1279DFA9}"/>
              </a:ext>
            </a:extLst>
          </p:cNvPr>
          <p:cNvSpPr>
            <a:spLocks noGrp="1"/>
          </p:cNvSpPr>
          <p:nvPr>
            <p:ph type="dt" sz="half" idx="10"/>
          </p:nvPr>
        </p:nvSpPr>
        <p:spPr/>
        <p:txBody>
          <a:bodyPr/>
          <a:lstStyle/>
          <a:p>
            <a:fld id="{F34B49B0-285F-48E9-8434-B5D7738ABBD0}" type="datetimeFigureOut">
              <a:rPr lang="en-US" smtClean="0"/>
              <a:t>5/14/2023</a:t>
            </a:fld>
            <a:endParaRPr lang="en-US"/>
          </a:p>
        </p:txBody>
      </p:sp>
      <p:sp>
        <p:nvSpPr>
          <p:cNvPr id="6" name="Footer Placeholder 5">
            <a:extLst>
              <a:ext uri="{FF2B5EF4-FFF2-40B4-BE49-F238E27FC236}">
                <a16:creationId xmlns:a16="http://schemas.microsoft.com/office/drawing/2014/main" id="{60FAB99E-AEFE-BE6F-1C4B-CB4E8918C9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366AA-BCB1-D88F-F306-0CC084625A76}"/>
              </a:ext>
            </a:extLst>
          </p:cNvPr>
          <p:cNvSpPr>
            <a:spLocks noGrp="1"/>
          </p:cNvSpPr>
          <p:nvPr>
            <p:ph type="sldNum" sz="quarter" idx="12"/>
          </p:nvPr>
        </p:nvSpPr>
        <p:spPr/>
        <p:txBody>
          <a:bodyPr/>
          <a:lstStyle/>
          <a:p>
            <a:fld id="{F63C8536-24C6-4D93-9194-A6618A2FB207}" type="slidenum">
              <a:rPr lang="en-US" smtClean="0"/>
              <a:t>‹#›</a:t>
            </a:fld>
            <a:endParaRPr lang="en-US"/>
          </a:p>
        </p:txBody>
      </p:sp>
    </p:spTree>
    <p:extLst>
      <p:ext uri="{BB962C8B-B14F-4D97-AF65-F5344CB8AC3E}">
        <p14:creationId xmlns:p14="http://schemas.microsoft.com/office/powerpoint/2010/main" val="423376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9D5E-B33D-1680-C593-1F54C43AA9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23A860-1C97-01CD-4374-97E3585A17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5EBEE9-F21B-FC64-CB4C-30C98D9D89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7F4F0C-F476-5F7F-2755-869344E113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4E1F44-17BB-28CE-99C1-A6FFEBAC0C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5CFDCC-BCF8-9357-184F-AAD4B638A1B5}"/>
              </a:ext>
            </a:extLst>
          </p:cNvPr>
          <p:cNvSpPr>
            <a:spLocks noGrp="1"/>
          </p:cNvSpPr>
          <p:nvPr>
            <p:ph type="dt" sz="half" idx="10"/>
          </p:nvPr>
        </p:nvSpPr>
        <p:spPr/>
        <p:txBody>
          <a:bodyPr/>
          <a:lstStyle/>
          <a:p>
            <a:fld id="{F34B49B0-285F-48E9-8434-B5D7738ABBD0}" type="datetimeFigureOut">
              <a:rPr lang="en-US" smtClean="0"/>
              <a:t>5/14/2023</a:t>
            </a:fld>
            <a:endParaRPr lang="en-US"/>
          </a:p>
        </p:txBody>
      </p:sp>
      <p:sp>
        <p:nvSpPr>
          <p:cNvPr id="8" name="Footer Placeholder 7">
            <a:extLst>
              <a:ext uri="{FF2B5EF4-FFF2-40B4-BE49-F238E27FC236}">
                <a16:creationId xmlns:a16="http://schemas.microsoft.com/office/drawing/2014/main" id="{51FC6FEC-5829-4296-04E8-7F79809713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F6A626-EBF2-BCF1-3A15-D7E65D1F96A2}"/>
              </a:ext>
            </a:extLst>
          </p:cNvPr>
          <p:cNvSpPr>
            <a:spLocks noGrp="1"/>
          </p:cNvSpPr>
          <p:nvPr>
            <p:ph type="sldNum" sz="quarter" idx="12"/>
          </p:nvPr>
        </p:nvSpPr>
        <p:spPr/>
        <p:txBody>
          <a:bodyPr/>
          <a:lstStyle/>
          <a:p>
            <a:fld id="{F63C8536-24C6-4D93-9194-A6618A2FB207}" type="slidenum">
              <a:rPr lang="en-US" smtClean="0"/>
              <a:t>‹#›</a:t>
            </a:fld>
            <a:endParaRPr lang="en-US"/>
          </a:p>
        </p:txBody>
      </p:sp>
    </p:spTree>
    <p:extLst>
      <p:ext uri="{BB962C8B-B14F-4D97-AF65-F5344CB8AC3E}">
        <p14:creationId xmlns:p14="http://schemas.microsoft.com/office/powerpoint/2010/main" val="79760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F5A9-77DE-50D1-7D4E-83B3B797B4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01DA19-52D6-478D-6E82-2EE8AEEAF363}"/>
              </a:ext>
            </a:extLst>
          </p:cNvPr>
          <p:cNvSpPr>
            <a:spLocks noGrp="1"/>
          </p:cNvSpPr>
          <p:nvPr>
            <p:ph type="dt" sz="half" idx="10"/>
          </p:nvPr>
        </p:nvSpPr>
        <p:spPr/>
        <p:txBody>
          <a:bodyPr/>
          <a:lstStyle/>
          <a:p>
            <a:fld id="{F34B49B0-285F-48E9-8434-B5D7738ABBD0}" type="datetimeFigureOut">
              <a:rPr lang="en-US" smtClean="0"/>
              <a:t>5/14/2023</a:t>
            </a:fld>
            <a:endParaRPr lang="en-US"/>
          </a:p>
        </p:txBody>
      </p:sp>
      <p:sp>
        <p:nvSpPr>
          <p:cNvPr id="4" name="Footer Placeholder 3">
            <a:extLst>
              <a:ext uri="{FF2B5EF4-FFF2-40B4-BE49-F238E27FC236}">
                <a16:creationId xmlns:a16="http://schemas.microsoft.com/office/drawing/2014/main" id="{C5681F64-92E0-358A-0965-56549BB194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05E6A0-0D4A-9948-32EF-46D5499347FB}"/>
              </a:ext>
            </a:extLst>
          </p:cNvPr>
          <p:cNvSpPr>
            <a:spLocks noGrp="1"/>
          </p:cNvSpPr>
          <p:nvPr>
            <p:ph type="sldNum" sz="quarter" idx="12"/>
          </p:nvPr>
        </p:nvSpPr>
        <p:spPr/>
        <p:txBody>
          <a:bodyPr/>
          <a:lstStyle/>
          <a:p>
            <a:fld id="{F63C8536-24C6-4D93-9194-A6618A2FB207}" type="slidenum">
              <a:rPr lang="en-US" smtClean="0"/>
              <a:t>‹#›</a:t>
            </a:fld>
            <a:endParaRPr lang="en-US"/>
          </a:p>
        </p:txBody>
      </p:sp>
    </p:spTree>
    <p:extLst>
      <p:ext uri="{BB962C8B-B14F-4D97-AF65-F5344CB8AC3E}">
        <p14:creationId xmlns:p14="http://schemas.microsoft.com/office/powerpoint/2010/main" val="2425096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7B8130-8735-BD42-0753-2AD5D03625FA}"/>
              </a:ext>
            </a:extLst>
          </p:cNvPr>
          <p:cNvSpPr>
            <a:spLocks noGrp="1"/>
          </p:cNvSpPr>
          <p:nvPr>
            <p:ph type="dt" sz="half" idx="10"/>
          </p:nvPr>
        </p:nvSpPr>
        <p:spPr/>
        <p:txBody>
          <a:bodyPr/>
          <a:lstStyle/>
          <a:p>
            <a:fld id="{F34B49B0-285F-48E9-8434-B5D7738ABBD0}" type="datetimeFigureOut">
              <a:rPr lang="en-US" smtClean="0"/>
              <a:t>5/14/2023</a:t>
            </a:fld>
            <a:endParaRPr lang="en-US"/>
          </a:p>
        </p:txBody>
      </p:sp>
      <p:sp>
        <p:nvSpPr>
          <p:cNvPr id="3" name="Footer Placeholder 2">
            <a:extLst>
              <a:ext uri="{FF2B5EF4-FFF2-40B4-BE49-F238E27FC236}">
                <a16:creationId xmlns:a16="http://schemas.microsoft.com/office/drawing/2014/main" id="{9289E882-07E2-2154-E2E5-089BFE45F4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2D8B9D-1656-B4CC-9748-04BB9D54DACD}"/>
              </a:ext>
            </a:extLst>
          </p:cNvPr>
          <p:cNvSpPr>
            <a:spLocks noGrp="1"/>
          </p:cNvSpPr>
          <p:nvPr>
            <p:ph type="sldNum" sz="quarter" idx="12"/>
          </p:nvPr>
        </p:nvSpPr>
        <p:spPr/>
        <p:txBody>
          <a:bodyPr/>
          <a:lstStyle/>
          <a:p>
            <a:fld id="{F63C8536-24C6-4D93-9194-A6618A2FB207}" type="slidenum">
              <a:rPr lang="en-US" smtClean="0"/>
              <a:t>‹#›</a:t>
            </a:fld>
            <a:endParaRPr lang="en-US"/>
          </a:p>
        </p:txBody>
      </p:sp>
    </p:spTree>
    <p:extLst>
      <p:ext uri="{BB962C8B-B14F-4D97-AF65-F5344CB8AC3E}">
        <p14:creationId xmlns:p14="http://schemas.microsoft.com/office/powerpoint/2010/main" val="314224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82B3-C52A-2C83-07CC-DA902B9FEF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4AA398-7A73-7386-2B93-B78450B2E9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1EE661-9CD4-781C-5898-F488CFF8B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D7E43C-54E7-65EC-B484-E51164887967}"/>
              </a:ext>
            </a:extLst>
          </p:cNvPr>
          <p:cNvSpPr>
            <a:spLocks noGrp="1"/>
          </p:cNvSpPr>
          <p:nvPr>
            <p:ph type="dt" sz="half" idx="10"/>
          </p:nvPr>
        </p:nvSpPr>
        <p:spPr/>
        <p:txBody>
          <a:bodyPr/>
          <a:lstStyle/>
          <a:p>
            <a:fld id="{F34B49B0-285F-48E9-8434-B5D7738ABBD0}" type="datetimeFigureOut">
              <a:rPr lang="en-US" smtClean="0"/>
              <a:t>5/14/2023</a:t>
            </a:fld>
            <a:endParaRPr lang="en-US"/>
          </a:p>
        </p:txBody>
      </p:sp>
      <p:sp>
        <p:nvSpPr>
          <p:cNvPr id="6" name="Footer Placeholder 5">
            <a:extLst>
              <a:ext uri="{FF2B5EF4-FFF2-40B4-BE49-F238E27FC236}">
                <a16:creationId xmlns:a16="http://schemas.microsoft.com/office/drawing/2014/main" id="{288E3A31-420C-AE7E-5297-758C3A0A0B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DCC2F3-AC54-328F-7723-77D0781EDC4A}"/>
              </a:ext>
            </a:extLst>
          </p:cNvPr>
          <p:cNvSpPr>
            <a:spLocks noGrp="1"/>
          </p:cNvSpPr>
          <p:nvPr>
            <p:ph type="sldNum" sz="quarter" idx="12"/>
          </p:nvPr>
        </p:nvSpPr>
        <p:spPr/>
        <p:txBody>
          <a:bodyPr/>
          <a:lstStyle/>
          <a:p>
            <a:fld id="{F63C8536-24C6-4D93-9194-A6618A2FB207}" type="slidenum">
              <a:rPr lang="en-US" smtClean="0"/>
              <a:t>‹#›</a:t>
            </a:fld>
            <a:endParaRPr lang="en-US"/>
          </a:p>
        </p:txBody>
      </p:sp>
    </p:spTree>
    <p:extLst>
      <p:ext uri="{BB962C8B-B14F-4D97-AF65-F5344CB8AC3E}">
        <p14:creationId xmlns:p14="http://schemas.microsoft.com/office/powerpoint/2010/main" val="137611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DC04-2DA6-B87F-A33A-EDB9C344C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FE5B0D-F50E-73B5-93A2-0008F0A099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3364B2-5F5E-48C6-98A0-C42C6E662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61B85-3932-479B-44A3-D0910F2F181B}"/>
              </a:ext>
            </a:extLst>
          </p:cNvPr>
          <p:cNvSpPr>
            <a:spLocks noGrp="1"/>
          </p:cNvSpPr>
          <p:nvPr>
            <p:ph type="dt" sz="half" idx="10"/>
          </p:nvPr>
        </p:nvSpPr>
        <p:spPr/>
        <p:txBody>
          <a:bodyPr/>
          <a:lstStyle/>
          <a:p>
            <a:fld id="{F34B49B0-285F-48E9-8434-B5D7738ABBD0}" type="datetimeFigureOut">
              <a:rPr lang="en-US" smtClean="0"/>
              <a:t>5/14/2023</a:t>
            </a:fld>
            <a:endParaRPr lang="en-US"/>
          </a:p>
        </p:txBody>
      </p:sp>
      <p:sp>
        <p:nvSpPr>
          <p:cNvPr id="6" name="Footer Placeholder 5">
            <a:extLst>
              <a:ext uri="{FF2B5EF4-FFF2-40B4-BE49-F238E27FC236}">
                <a16:creationId xmlns:a16="http://schemas.microsoft.com/office/drawing/2014/main" id="{9EA6A684-E5A4-786C-52B0-34FE68736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1B11B-5788-8AC0-DD26-E6F40E8E7159}"/>
              </a:ext>
            </a:extLst>
          </p:cNvPr>
          <p:cNvSpPr>
            <a:spLocks noGrp="1"/>
          </p:cNvSpPr>
          <p:nvPr>
            <p:ph type="sldNum" sz="quarter" idx="12"/>
          </p:nvPr>
        </p:nvSpPr>
        <p:spPr/>
        <p:txBody>
          <a:bodyPr/>
          <a:lstStyle/>
          <a:p>
            <a:fld id="{F63C8536-24C6-4D93-9194-A6618A2FB207}" type="slidenum">
              <a:rPr lang="en-US" smtClean="0"/>
              <a:t>‹#›</a:t>
            </a:fld>
            <a:endParaRPr lang="en-US"/>
          </a:p>
        </p:txBody>
      </p:sp>
    </p:spTree>
    <p:extLst>
      <p:ext uri="{BB962C8B-B14F-4D97-AF65-F5344CB8AC3E}">
        <p14:creationId xmlns:p14="http://schemas.microsoft.com/office/powerpoint/2010/main" val="3374177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213974-2889-2D0D-F0AB-E1365EED88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8972CC-8450-CBB6-EA95-565EFBC352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18E86-D58A-9F02-3F5E-F91A664BBC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B49B0-285F-48E9-8434-B5D7738ABBD0}" type="datetimeFigureOut">
              <a:rPr lang="en-US" smtClean="0"/>
              <a:t>5/14/2023</a:t>
            </a:fld>
            <a:endParaRPr lang="en-US"/>
          </a:p>
        </p:txBody>
      </p:sp>
      <p:sp>
        <p:nvSpPr>
          <p:cNvPr id="5" name="Footer Placeholder 4">
            <a:extLst>
              <a:ext uri="{FF2B5EF4-FFF2-40B4-BE49-F238E27FC236}">
                <a16:creationId xmlns:a16="http://schemas.microsoft.com/office/drawing/2014/main" id="{8A4B173F-68A3-B847-9D4F-108FAF7064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A3D62A-F810-DFDF-BA50-AF2828CB5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C8536-24C6-4D93-9194-A6618A2FB207}" type="slidenum">
              <a:rPr lang="en-US" smtClean="0"/>
              <a:t>‹#›</a:t>
            </a:fld>
            <a:endParaRPr lang="en-US"/>
          </a:p>
        </p:txBody>
      </p:sp>
    </p:spTree>
    <p:extLst>
      <p:ext uri="{BB962C8B-B14F-4D97-AF65-F5344CB8AC3E}">
        <p14:creationId xmlns:p14="http://schemas.microsoft.com/office/powerpoint/2010/main" val="1535782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FF0000"/>
            </a:gs>
            <a:gs pos="92000">
              <a:srgbClr val="FF8B8B"/>
            </a:gs>
            <a:gs pos="85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7" name="Picture 6" descr="A hockey goal on an ice rink&#10;&#10;Description automatically generated with low confidence">
            <a:extLst>
              <a:ext uri="{FF2B5EF4-FFF2-40B4-BE49-F238E27FC236}">
                <a16:creationId xmlns:a16="http://schemas.microsoft.com/office/drawing/2014/main" id="{A9829A8D-5856-C714-F022-0A35A8154558}"/>
              </a:ext>
            </a:extLst>
          </p:cNvPr>
          <p:cNvPicPr>
            <a:picLocks noChangeAspect="1"/>
          </p:cNvPicPr>
          <p:nvPr/>
        </p:nvPicPr>
        <p:blipFill rotWithShape="1">
          <a:blip r:embed="rId3">
            <a:alphaModFix amt="77000"/>
            <a:extLst>
              <a:ext uri="{28A0092B-C50C-407E-A947-70E740481C1C}">
                <a14:useLocalDpi xmlns:a14="http://schemas.microsoft.com/office/drawing/2010/main" val="0"/>
              </a:ext>
            </a:extLst>
          </a:blip>
          <a:srcRect t="15679" b="18564"/>
          <a:stretch/>
        </p:blipFill>
        <p:spPr>
          <a:xfrm>
            <a:off x="359922" y="554476"/>
            <a:ext cx="11472155" cy="5029201"/>
          </a:xfrm>
          <a:prstGeom prst="rect">
            <a:avLst/>
          </a:prstGeom>
        </p:spPr>
      </p:pic>
      <p:sp>
        <p:nvSpPr>
          <p:cNvPr id="8" name="Rectangle: Rounded Corners 7">
            <a:extLst>
              <a:ext uri="{FF2B5EF4-FFF2-40B4-BE49-F238E27FC236}">
                <a16:creationId xmlns:a16="http://schemas.microsoft.com/office/drawing/2014/main" id="{3969E79F-B453-2C1A-DAB7-9268D1F29777}"/>
              </a:ext>
            </a:extLst>
          </p:cNvPr>
          <p:cNvSpPr/>
          <p:nvPr/>
        </p:nvSpPr>
        <p:spPr>
          <a:xfrm>
            <a:off x="1339173" y="2242766"/>
            <a:ext cx="9513651" cy="2241685"/>
          </a:xfrm>
          <a:prstGeom prst="roundRect">
            <a:avLst/>
          </a:prstGeom>
          <a:gradFill>
            <a:gsLst>
              <a:gs pos="0">
                <a:schemeClr val="accent1">
                  <a:lumMod val="5000"/>
                  <a:lumOff val="95000"/>
                  <a:alpha val="77000"/>
                </a:schemeClr>
              </a:gs>
              <a:gs pos="85000">
                <a:schemeClr val="accent5">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A4AC043-77DD-CC0D-F3C4-72E17101474E}"/>
              </a:ext>
            </a:extLst>
          </p:cNvPr>
          <p:cNvSpPr>
            <a:spLocks noGrp="1"/>
          </p:cNvSpPr>
          <p:nvPr>
            <p:ph type="ctrTitle"/>
          </p:nvPr>
        </p:nvSpPr>
        <p:spPr/>
        <p:txBody>
          <a:bodyPr/>
          <a:lstStyle/>
          <a:p>
            <a:r>
              <a:rPr lang="en-US" dirty="0"/>
              <a:t>Predicting NHL Player Salary</a:t>
            </a:r>
          </a:p>
        </p:txBody>
      </p:sp>
      <p:sp>
        <p:nvSpPr>
          <p:cNvPr id="5" name="Subtitle 4">
            <a:extLst>
              <a:ext uri="{FF2B5EF4-FFF2-40B4-BE49-F238E27FC236}">
                <a16:creationId xmlns:a16="http://schemas.microsoft.com/office/drawing/2014/main" id="{11369B50-A277-2A84-0E4A-38196DBAC521}"/>
              </a:ext>
            </a:extLst>
          </p:cNvPr>
          <p:cNvSpPr>
            <a:spLocks noGrp="1"/>
          </p:cNvSpPr>
          <p:nvPr>
            <p:ph type="subTitle" idx="1"/>
          </p:nvPr>
        </p:nvSpPr>
        <p:spPr/>
        <p:txBody>
          <a:bodyPr/>
          <a:lstStyle/>
          <a:p>
            <a:r>
              <a:rPr lang="en-US" dirty="0"/>
              <a:t>by Charles Ramey for General Assembly DSI</a:t>
            </a:r>
          </a:p>
        </p:txBody>
      </p:sp>
    </p:spTree>
    <p:extLst>
      <p:ext uri="{BB962C8B-B14F-4D97-AF65-F5344CB8AC3E}">
        <p14:creationId xmlns:p14="http://schemas.microsoft.com/office/powerpoint/2010/main" val="3801774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FF0000"/>
            </a:gs>
            <a:gs pos="92000">
              <a:srgbClr val="FF8B8B"/>
            </a:gs>
            <a:gs pos="85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D1A4-747D-591F-EFC5-F34D8E99CC4D}"/>
              </a:ext>
            </a:extLst>
          </p:cNvPr>
          <p:cNvSpPr>
            <a:spLocks noGrp="1"/>
          </p:cNvSpPr>
          <p:nvPr>
            <p:ph type="title"/>
          </p:nvPr>
        </p:nvSpPr>
        <p:spPr/>
        <p:txBody>
          <a:bodyPr/>
          <a:lstStyle/>
          <a:p>
            <a:r>
              <a:rPr lang="en-US" dirty="0"/>
              <a:t>Modeling</a:t>
            </a:r>
          </a:p>
        </p:txBody>
      </p:sp>
      <p:sp>
        <p:nvSpPr>
          <p:cNvPr id="5" name="Content Placeholder 4">
            <a:extLst>
              <a:ext uri="{FF2B5EF4-FFF2-40B4-BE49-F238E27FC236}">
                <a16:creationId xmlns:a16="http://schemas.microsoft.com/office/drawing/2014/main" id="{EC11A796-C2D6-B575-2A83-353CB02F0766}"/>
              </a:ext>
            </a:extLst>
          </p:cNvPr>
          <p:cNvSpPr>
            <a:spLocks noGrp="1"/>
          </p:cNvSpPr>
          <p:nvPr>
            <p:ph idx="1"/>
          </p:nvPr>
        </p:nvSpPr>
        <p:spPr/>
        <p:txBody>
          <a:bodyPr/>
          <a:lstStyle/>
          <a:p>
            <a:r>
              <a:rPr lang="en-US" dirty="0"/>
              <a:t>Different Stats | Different Models</a:t>
            </a:r>
          </a:p>
          <a:p>
            <a:pPr lvl="1"/>
            <a:r>
              <a:rPr lang="en-US" dirty="0"/>
              <a:t>Forwards</a:t>
            </a:r>
          </a:p>
          <a:p>
            <a:pPr lvl="1"/>
            <a:r>
              <a:rPr lang="en-US" dirty="0"/>
              <a:t>Defense</a:t>
            </a:r>
          </a:p>
          <a:p>
            <a:pPr lvl="1"/>
            <a:r>
              <a:rPr lang="en-US" dirty="0"/>
              <a:t>Goalies</a:t>
            </a:r>
          </a:p>
          <a:p>
            <a:r>
              <a:rPr lang="en-US" dirty="0"/>
              <a:t>Model for goalies performed the worst</a:t>
            </a:r>
          </a:p>
          <a:p>
            <a:pPr lvl="1"/>
            <a:r>
              <a:rPr lang="en-US" dirty="0"/>
              <a:t>Fewer data points to train on</a:t>
            </a:r>
          </a:p>
        </p:txBody>
      </p:sp>
    </p:spTree>
    <p:extLst>
      <p:ext uri="{BB962C8B-B14F-4D97-AF65-F5344CB8AC3E}">
        <p14:creationId xmlns:p14="http://schemas.microsoft.com/office/powerpoint/2010/main" val="1465836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FF0000"/>
            </a:gs>
            <a:gs pos="92000">
              <a:srgbClr val="FF8B8B"/>
            </a:gs>
            <a:gs pos="85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D1A4-747D-591F-EFC5-F34D8E99CC4D}"/>
              </a:ext>
            </a:extLst>
          </p:cNvPr>
          <p:cNvSpPr>
            <a:spLocks noGrp="1"/>
          </p:cNvSpPr>
          <p:nvPr>
            <p:ph type="title"/>
          </p:nvPr>
        </p:nvSpPr>
        <p:spPr/>
        <p:txBody>
          <a:bodyPr/>
          <a:lstStyle/>
          <a:p>
            <a:r>
              <a:rPr lang="en-US" dirty="0"/>
              <a:t>Conclusions</a:t>
            </a:r>
          </a:p>
        </p:txBody>
      </p:sp>
      <p:sp>
        <p:nvSpPr>
          <p:cNvPr id="5" name="Content Placeholder 4">
            <a:extLst>
              <a:ext uri="{FF2B5EF4-FFF2-40B4-BE49-F238E27FC236}">
                <a16:creationId xmlns:a16="http://schemas.microsoft.com/office/drawing/2014/main" id="{EC11A796-C2D6-B575-2A83-353CB02F0766}"/>
              </a:ext>
            </a:extLst>
          </p:cNvPr>
          <p:cNvSpPr>
            <a:spLocks noGrp="1"/>
          </p:cNvSpPr>
          <p:nvPr>
            <p:ph idx="1"/>
          </p:nvPr>
        </p:nvSpPr>
        <p:spPr>
          <a:xfrm>
            <a:off x="838200" y="1471449"/>
            <a:ext cx="10515600" cy="1629104"/>
          </a:xfrm>
        </p:spPr>
        <p:txBody>
          <a:bodyPr/>
          <a:lstStyle/>
          <a:p>
            <a:r>
              <a:rPr lang="en-US" dirty="0"/>
              <a:t>Limited Data</a:t>
            </a:r>
          </a:p>
          <a:p>
            <a:r>
              <a:rPr lang="en-US" dirty="0"/>
              <a:t>Time-dependent data</a:t>
            </a:r>
          </a:p>
          <a:p>
            <a:r>
              <a:rPr lang="en-US" dirty="0"/>
              <a:t>Models need tuning</a:t>
            </a:r>
          </a:p>
          <a:p>
            <a:endParaRPr lang="en-US" dirty="0"/>
          </a:p>
        </p:txBody>
      </p:sp>
      <p:sp>
        <p:nvSpPr>
          <p:cNvPr id="3" name="Title 1">
            <a:extLst>
              <a:ext uri="{FF2B5EF4-FFF2-40B4-BE49-F238E27FC236}">
                <a16:creationId xmlns:a16="http://schemas.microsoft.com/office/drawing/2014/main" id="{DAA8BE12-EC45-CDE0-6EA9-6E04C55C9358}"/>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Recommendations</a:t>
            </a:r>
          </a:p>
        </p:txBody>
      </p:sp>
      <p:sp>
        <p:nvSpPr>
          <p:cNvPr id="4" name="Content Placeholder 4">
            <a:extLst>
              <a:ext uri="{FF2B5EF4-FFF2-40B4-BE49-F238E27FC236}">
                <a16:creationId xmlns:a16="http://schemas.microsoft.com/office/drawing/2014/main" id="{0EE5DA80-DB7F-8645-0619-F06B9EF582EC}"/>
              </a:ext>
            </a:extLst>
          </p:cNvPr>
          <p:cNvSpPr txBox="1">
            <a:spLocks/>
          </p:cNvSpPr>
          <p:nvPr/>
        </p:nvSpPr>
        <p:spPr>
          <a:xfrm>
            <a:off x="838200" y="3904594"/>
            <a:ext cx="10515600" cy="16291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Combine forwards and defense</a:t>
            </a:r>
          </a:p>
          <a:p>
            <a:r>
              <a:rPr lang="en-US" dirty="0"/>
              <a:t>Normalize data on per-game basis</a:t>
            </a:r>
          </a:p>
          <a:p>
            <a:r>
              <a:rPr lang="en-US" dirty="0"/>
              <a:t>Test a wider variety of hyperparameters</a:t>
            </a:r>
          </a:p>
          <a:p>
            <a:endParaRPr lang="en-US" dirty="0"/>
          </a:p>
        </p:txBody>
      </p:sp>
    </p:spTree>
    <p:extLst>
      <p:ext uri="{BB962C8B-B14F-4D97-AF65-F5344CB8AC3E}">
        <p14:creationId xmlns:p14="http://schemas.microsoft.com/office/powerpoint/2010/main" val="2992535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FF0000"/>
            </a:gs>
            <a:gs pos="92000">
              <a:srgbClr val="FF8B8B"/>
            </a:gs>
            <a:gs pos="85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345F021-9979-2432-C476-700D4BA9C0C1}"/>
              </a:ext>
            </a:extLst>
          </p:cNvPr>
          <p:cNvSpPr>
            <a:spLocks noGrp="1"/>
          </p:cNvSpPr>
          <p:nvPr>
            <p:ph type="ctrTitle"/>
          </p:nvPr>
        </p:nvSpPr>
        <p:spPr/>
        <p:txBody>
          <a:bodyPr/>
          <a:lstStyle/>
          <a:p>
            <a:r>
              <a:rPr lang="en-US" dirty="0"/>
              <a:t>Web App Demo</a:t>
            </a:r>
          </a:p>
        </p:txBody>
      </p:sp>
    </p:spTree>
    <p:extLst>
      <p:ext uri="{BB962C8B-B14F-4D97-AF65-F5344CB8AC3E}">
        <p14:creationId xmlns:p14="http://schemas.microsoft.com/office/powerpoint/2010/main" val="40834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FF0000"/>
            </a:gs>
            <a:gs pos="92000">
              <a:srgbClr val="FF8B8B"/>
            </a:gs>
            <a:gs pos="85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618E-D3AE-B8D9-2F1B-999F75F9D6C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B2A6C80-2D38-2830-8670-FA1DF7B495B0}"/>
              </a:ext>
            </a:extLst>
          </p:cNvPr>
          <p:cNvSpPr>
            <a:spLocks noGrp="1"/>
          </p:cNvSpPr>
          <p:nvPr>
            <p:ph idx="1"/>
          </p:nvPr>
        </p:nvSpPr>
        <p:spPr/>
        <p:txBody>
          <a:bodyPr/>
          <a:lstStyle/>
          <a:p>
            <a:pPr marL="0" indent="0">
              <a:buNone/>
            </a:pPr>
            <a:r>
              <a:rPr lang="en-US" dirty="0"/>
              <a:t>This project seeks to design a data-driven approach that can leverage historical data and advanced modeling techniques to help NHL executives balance their budgets, invest in their rosters, and remain competitive within the league.</a:t>
            </a:r>
          </a:p>
        </p:txBody>
      </p:sp>
    </p:spTree>
    <p:extLst>
      <p:ext uri="{BB962C8B-B14F-4D97-AF65-F5344CB8AC3E}">
        <p14:creationId xmlns:p14="http://schemas.microsoft.com/office/powerpoint/2010/main" val="4040489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FF0000"/>
            </a:gs>
            <a:gs pos="92000">
              <a:srgbClr val="FF8B8B"/>
            </a:gs>
            <a:gs pos="85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93E75-C3EF-9E32-FC88-86E3D849469A}"/>
              </a:ext>
            </a:extLst>
          </p:cNvPr>
          <p:cNvSpPr>
            <a:spLocks noGrp="1"/>
          </p:cNvSpPr>
          <p:nvPr>
            <p:ph type="title"/>
          </p:nvPr>
        </p:nvSpPr>
        <p:spPr/>
        <p:txBody>
          <a:bodyPr/>
          <a:lstStyle/>
          <a:p>
            <a:r>
              <a:rPr lang="en-US" dirty="0"/>
              <a:t>The Rhythm of Player Contracts</a:t>
            </a:r>
          </a:p>
        </p:txBody>
      </p:sp>
      <p:sp>
        <p:nvSpPr>
          <p:cNvPr id="3" name="Content Placeholder 2">
            <a:extLst>
              <a:ext uri="{FF2B5EF4-FFF2-40B4-BE49-F238E27FC236}">
                <a16:creationId xmlns:a16="http://schemas.microsoft.com/office/drawing/2014/main" id="{DE506A8D-1445-0886-7FEA-F421E92CA8F3}"/>
              </a:ext>
            </a:extLst>
          </p:cNvPr>
          <p:cNvSpPr>
            <a:spLocks noGrp="1"/>
          </p:cNvSpPr>
          <p:nvPr>
            <p:ph idx="1"/>
          </p:nvPr>
        </p:nvSpPr>
        <p:spPr>
          <a:xfrm>
            <a:off x="838200" y="1825625"/>
            <a:ext cx="5257800" cy="4351338"/>
          </a:xfrm>
        </p:spPr>
        <p:txBody>
          <a:bodyPr/>
          <a:lstStyle/>
          <a:p>
            <a:r>
              <a:rPr lang="en-US" dirty="0"/>
              <a:t>Player contracts expire</a:t>
            </a:r>
          </a:p>
          <a:p>
            <a:r>
              <a:rPr lang="en-US" dirty="0"/>
              <a:t>Talented athletes become free agents</a:t>
            </a:r>
          </a:p>
          <a:p>
            <a:r>
              <a:rPr lang="en-US" dirty="0"/>
              <a:t>Opportunity to earn a higher-paying contract</a:t>
            </a:r>
          </a:p>
          <a:p>
            <a:pPr marL="0" indent="0">
              <a:buNone/>
            </a:pPr>
            <a:endParaRPr lang="en-US" dirty="0"/>
          </a:p>
        </p:txBody>
      </p:sp>
      <p:pic>
        <p:nvPicPr>
          <p:cNvPr id="5" name="Picture 4" descr="A person signing a document&#10;&#10;Description automatically generated with low confidence">
            <a:extLst>
              <a:ext uri="{FF2B5EF4-FFF2-40B4-BE49-F238E27FC236}">
                <a16:creationId xmlns:a16="http://schemas.microsoft.com/office/drawing/2014/main" id="{C29C6A1F-9386-44F6-E78B-68F60BCE8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628" y="1690688"/>
            <a:ext cx="5768951" cy="3836352"/>
          </a:xfrm>
          <a:prstGeom prst="rect">
            <a:avLst/>
          </a:prstGeom>
        </p:spPr>
      </p:pic>
    </p:spTree>
    <p:extLst>
      <p:ext uri="{BB962C8B-B14F-4D97-AF65-F5344CB8AC3E}">
        <p14:creationId xmlns:p14="http://schemas.microsoft.com/office/powerpoint/2010/main" val="4057441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FF0000"/>
            </a:gs>
            <a:gs pos="92000">
              <a:srgbClr val="FF8B8B"/>
            </a:gs>
            <a:gs pos="85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67C39-3CD7-7054-3331-6422CEE1BE1F}"/>
              </a:ext>
            </a:extLst>
          </p:cNvPr>
          <p:cNvSpPr>
            <a:spLocks noGrp="1"/>
          </p:cNvSpPr>
          <p:nvPr>
            <p:ph type="title"/>
          </p:nvPr>
        </p:nvSpPr>
        <p:spPr/>
        <p:txBody>
          <a:bodyPr/>
          <a:lstStyle/>
          <a:p>
            <a:r>
              <a:rPr lang="en-US" dirty="0"/>
              <a:t>The NHL Executive’s Challenge</a:t>
            </a:r>
          </a:p>
        </p:txBody>
      </p:sp>
      <p:sp>
        <p:nvSpPr>
          <p:cNvPr id="3" name="Content Placeholder 2">
            <a:extLst>
              <a:ext uri="{FF2B5EF4-FFF2-40B4-BE49-F238E27FC236}">
                <a16:creationId xmlns:a16="http://schemas.microsoft.com/office/drawing/2014/main" id="{47AB5078-C52F-EE88-6F7C-0D9645C7048B}"/>
              </a:ext>
            </a:extLst>
          </p:cNvPr>
          <p:cNvSpPr>
            <a:spLocks noGrp="1"/>
          </p:cNvSpPr>
          <p:nvPr>
            <p:ph idx="1"/>
          </p:nvPr>
        </p:nvSpPr>
        <p:spPr>
          <a:xfrm>
            <a:off x="838200" y="1825625"/>
            <a:ext cx="5969000" cy="4351338"/>
          </a:xfrm>
        </p:spPr>
        <p:txBody>
          <a:bodyPr/>
          <a:lstStyle/>
          <a:p>
            <a:r>
              <a:rPr lang="en-US" dirty="0"/>
              <a:t>Evaluating talent</a:t>
            </a:r>
          </a:p>
          <a:p>
            <a:pPr lvl="1"/>
            <a:r>
              <a:rPr lang="en-US" dirty="0"/>
              <a:t>Inside and outside of the organization</a:t>
            </a:r>
          </a:p>
          <a:p>
            <a:r>
              <a:rPr lang="en-US" dirty="0"/>
              <a:t>Salary Cap Limits</a:t>
            </a:r>
          </a:p>
          <a:p>
            <a:pPr lvl="1"/>
            <a:r>
              <a:rPr lang="en-US" dirty="0"/>
              <a:t>Keeps the league fair</a:t>
            </a:r>
          </a:p>
          <a:p>
            <a:pPr lvl="1"/>
            <a:r>
              <a:rPr lang="en-US" dirty="0"/>
              <a:t>Allows smaller market teams to compete</a:t>
            </a:r>
          </a:p>
          <a:p>
            <a:pPr lvl="1"/>
            <a:r>
              <a:rPr lang="en-US" dirty="0"/>
              <a:t>Creates a challenge for owners and managers</a:t>
            </a:r>
          </a:p>
        </p:txBody>
      </p:sp>
      <p:pic>
        <p:nvPicPr>
          <p:cNvPr id="5" name="Picture 4" descr="A picture containing text, screenshot, software, number&#10;&#10;Description automatically generated">
            <a:extLst>
              <a:ext uri="{FF2B5EF4-FFF2-40B4-BE49-F238E27FC236}">
                <a16:creationId xmlns:a16="http://schemas.microsoft.com/office/drawing/2014/main" id="{3FB4911A-A8BC-DE32-83C3-9CC1C3DC06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2160" y="1690688"/>
            <a:ext cx="4074160" cy="3984477"/>
          </a:xfrm>
          <a:prstGeom prst="rect">
            <a:avLst/>
          </a:prstGeom>
        </p:spPr>
      </p:pic>
    </p:spTree>
    <p:extLst>
      <p:ext uri="{BB962C8B-B14F-4D97-AF65-F5344CB8AC3E}">
        <p14:creationId xmlns:p14="http://schemas.microsoft.com/office/powerpoint/2010/main" val="3969750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FF0000"/>
            </a:gs>
            <a:gs pos="92000">
              <a:srgbClr val="FF8B8B"/>
            </a:gs>
            <a:gs pos="85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C12A6-2876-5170-F0D5-A6D7136F204D}"/>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077726A2-71F6-7963-5811-F79412BEE851}"/>
              </a:ext>
            </a:extLst>
          </p:cNvPr>
          <p:cNvSpPr>
            <a:spLocks noGrp="1"/>
          </p:cNvSpPr>
          <p:nvPr>
            <p:ph idx="1"/>
          </p:nvPr>
        </p:nvSpPr>
        <p:spPr/>
        <p:txBody>
          <a:bodyPr/>
          <a:lstStyle/>
          <a:p>
            <a:r>
              <a:rPr lang="en-US" dirty="0"/>
              <a:t>Scraped from three websites:</a:t>
            </a:r>
          </a:p>
          <a:p>
            <a:pPr lvl="1"/>
            <a:r>
              <a:rPr lang="en-US" dirty="0" err="1"/>
              <a:t>CapFriendly</a:t>
            </a:r>
            <a:endParaRPr lang="en-US" dirty="0"/>
          </a:p>
          <a:p>
            <a:pPr lvl="2"/>
            <a:r>
              <a:rPr lang="en-US" dirty="0"/>
              <a:t>Signings (2011-12 to 2021-22)</a:t>
            </a:r>
          </a:p>
          <a:p>
            <a:pPr lvl="2"/>
            <a:r>
              <a:rPr lang="en-US" dirty="0"/>
              <a:t>Salary Cap (2010-11 to 2022-23)</a:t>
            </a:r>
          </a:p>
          <a:p>
            <a:pPr lvl="1"/>
            <a:r>
              <a:rPr lang="en-US" dirty="0" err="1"/>
              <a:t>MoneyPuck</a:t>
            </a:r>
            <a:endParaRPr lang="en-US" dirty="0"/>
          </a:p>
          <a:p>
            <a:pPr lvl="2"/>
            <a:r>
              <a:rPr lang="en-US" dirty="0"/>
              <a:t>Skater Stats (2010-11 to 2022-23)</a:t>
            </a:r>
          </a:p>
          <a:p>
            <a:pPr lvl="2"/>
            <a:r>
              <a:rPr lang="en-US" dirty="0"/>
              <a:t>Goalie Stats (2010-11 to 2022-23)</a:t>
            </a:r>
          </a:p>
          <a:p>
            <a:pPr lvl="1"/>
            <a:r>
              <a:rPr lang="en-US" dirty="0"/>
              <a:t>Hockey-Reference</a:t>
            </a:r>
          </a:p>
          <a:p>
            <a:pPr lvl="2"/>
            <a:r>
              <a:rPr lang="en-US" dirty="0"/>
              <a:t>Team Standings (2010-11 to 2022-23)</a:t>
            </a:r>
          </a:p>
        </p:txBody>
      </p:sp>
      <p:pic>
        <p:nvPicPr>
          <p:cNvPr id="5" name="Picture 4" descr="A picture containing text, screenshot, font, line&#10;&#10;Description automatically generated">
            <a:extLst>
              <a:ext uri="{FF2B5EF4-FFF2-40B4-BE49-F238E27FC236}">
                <a16:creationId xmlns:a16="http://schemas.microsoft.com/office/drawing/2014/main" id="{5872476E-8B81-709B-8025-2BC3CC017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1087" y="1690688"/>
            <a:ext cx="5132333" cy="3690392"/>
          </a:xfrm>
          <a:prstGeom prst="rect">
            <a:avLst/>
          </a:prstGeom>
        </p:spPr>
      </p:pic>
    </p:spTree>
    <p:extLst>
      <p:ext uri="{BB962C8B-B14F-4D97-AF65-F5344CB8AC3E}">
        <p14:creationId xmlns:p14="http://schemas.microsoft.com/office/powerpoint/2010/main" val="2858393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FF0000"/>
            </a:gs>
            <a:gs pos="92000">
              <a:srgbClr val="FF8B8B"/>
            </a:gs>
            <a:gs pos="85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D1A4-747D-591F-EFC5-F34D8E99CC4D}"/>
              </a:ext>
            </a:extLst>
          </p:cNvPr>
          <p:cNvSpPr>
            <a:spLocks noGrp="1"/>
          </p:cNvSpPr>
          <p:nvPr>
            <p:ph type="title"/>
          </p:nvPr>
        </p:nvSpPr>
        <p:spPr/>
        <p:txBody>
          <a:bodyPr/>
          <a:lstStyle/>
          <a:p>
            <a:r>
              <a:rPr lang="en-US" dirty="0"/>
              <a:t>Exploring the Data</a:t>
            </a:r>
          </a:p>
        </p:txBody>
      </p:sp>
      <p:pic>
        <p:nvPicPr>
          <p:cNvPr id="5" name="Picture 4" descr="A picture containing diagram, plot, screenshot, line&#10;&#10;Description automatically generated">
            <a:extLst>
              <a:ext uri="{FF2B5EF4-FFF2-40B4-BE49-F238E27FC236}">
                <a16:creationId xmlns:a16="http://schemas.microsoft.com/office/drawing/2014/main" id="{4D137601-BD89-73BB-D227-362AD43404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813" y="1690688"/>
            <a:ext cx="11528374" cy="3774691"/>
          </a:xfrm>
          <a:prstGeom prst="rect">
            <a:avLst/>
          </a:prstGeom>
        </p:spPr>
      </p:pic>
    </p:spTree>
    <p:extLst>
      <p:ext uri="{BB962C8B-B14F-4D97-AF65-F5344CB8AC3E}">
        <p14:creationId xmlns:p14="http://schemas.microsoft.com/office/powerpoint/2010/main" val="2309627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FF0000"/>
            </a:gs>
            <a:gs pos="92000">
              <a:srgbClr val="FF8B8B"/>
            </a:gs>
            <a:gs pos="85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D1A4-747D-591F-EFC5-F34D8E99CC4D}"/>
              </a:ext>
            </a:extLst>
          </p:cNvPr>
          <p:cNvSpPr>
            <a:spLocks noGrp="1"/>
          </p:cNvSpPr>
          <p:nvPr>
            <p:ph type="title"/>
          </p:nvPr>
        </p:nvSpPr>
        <p:spPr/>
        <p:txBody>
          <a:bodyPr/>
          <a:lstStyle/>
          <a:p>
            <a:r>
              <a:rPr lang="en-US" dirty="0"/>
              <a:t>Exploring the Data</a:t>
            </a:r>
          </a:p>
        </p:txBody>
      </p:sp>
      <p:pic>
        <p:nvPicPr>
          <p:cNvPr id="4" name="Picture 3" descr="A picture containing text, screenshot, number, font&#10;&#10;Description automatically generated">
            <a:extLst>
              <a:ext uri="{FF2B5EF4-FFF2-40B4-BE49-F238E27FC236}">
                <a16:creationId xmlns:a16="http://schemas.microsoft.com/office/drawing/2014/main" id="{C8245FC2-3B9A-D3E3-7044-1241CCE2A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719" y="1690687"/>
            <a:ext cx="4945043" cy="3840480"/>
          </a:xfrm>
          <a:prstGeom prst="rect">
            <a:avLst/>
          </a:prstGeom>
        </p:spPr>
      </p:pic>
      <p:pic>
        <p:nvPicPr>
          <p:cNvPr id="7" name="Picture 6" descr="A picture containing text, screenshot, line, number&#10;&#10;Description automatically generated">
            <a:extLst>
              <a:ext uri="{FF2B5EF4-FFF2-40B4-BE49-F238E27FC236}">
                <a16:creationId xmlns:a16="http://schemas.microsoft.com/office/drawing/2014/main" id="{23B97CF6-2059-EFFA-F1E2-8DC2FD56DD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9762" y="1690687"/>
            <a:ext cx="4911057" cy="3840480"/>
          </a:xfrm>
          <a:prstGeom prst="rect">
            <a:avLst/>
          </a:prstGeom>
        </p:spPr>
      </p:pic>
    </p:spTree>
    <p:extLst>
      <p:ext uri="{BB962C8B-B14F-4D97-AF65-F5344CB8AC3E}">
        <p14:creationId xmlns:p14="http://schemas.microsoft.com/office/powerpoint/2010/main" val="2344508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FF0000"/>
            </a:gs>
            <a:gs pos="92000">
              <a:srgbClr val="FF8B8B"/>
            </a:gs>
            <a:gs pos="85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D1A4-747D-591F-EFC5-F34D8E99CC4D}"/>
              </a:ext>
            </a:extLst>
          </p:cNvPr>
          <p:cNvSpPr>
            <a:spLocks noGrp="1"/>
          </p:cNvSpPr>
          <p:nvPr>
            <p:ph type="title"/>
          </p:nvPr>
        </p:nvSpPr>
        <p:spPr/>
        <p:txBody>
          <a:bodyPr/>
          <a:lstStyle/>
          <a:p>
            <a:r>
              <a:rPr lang="en-US" dirty="0"/>
              <a:t>Exploring the Data</a:t>
            </a:r>
          </a:p>
        </p:txBody>
      </p:sp>
      <p:pic>
        <p:nvPicPr>
          <p:cNvPr id="5" name="Picture 4" descr="A picture containing text, screenshot, diagram, plot&#10;&#10;Description automatically generated">
            <a:extLst>
              <a:ext uri="{FF2B5EF4-FFF2-40B4-BE49-F238E27FC236}">
                <a16:creationId xmlns:a16="http://schemas.microsoft.com/office/drawing/2014/main" id="{D815B1B1-48F6-3FC6-5A52-7A2796DCA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138" y="1532772"/>
            <a:ext cx="9045724" cy="4473328"/>
          </a:xfrm>
          <a:prstGeom prst="rect">
            <a:avLst/>
          </a:prstGeom>
        </p:spPr>
      </p:pic>
    </p:spTree>
    <p:extLst>
      <p:ext uri="{BB962C8B-B14F-4D97-AF65-F5344CB8AC3E}">
        <p14:creationId xmlns:p14="http://schemas.microsoft.com/office/powerpoint/2010/main" val="1843722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FF0000"/>
            </a:gs>
            <a:gs pos="92000">
              <a:srgbClr val="FF8B8B"/>
            </a:gs>
            <a:gs pos="85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D1A4-747D-591F-EFC5-F34D8E99CC4D}"/>
              </a:ext>
            </a:extLst>
          </p:cNvPr>
          <p:cNvSpPr>
            <a:spLocks noGrp="1"/>
          </p:cNvSpPr>
          <p:nvPr>
            <p:ph type="title"/>
          </p:nvPr>
        </p:nvSpPr>
        <p:spPr/>
        <p:txBody>
          <a:bodyPr/>
          <a:lstStyle/>
          <a:p>
            <a:r>
              <a:rPr lang="en-US" dirty="0"/>
              <a:t>Exploring the Data</a:t>
            </a:r>
          </a:p>
        </p:txBody>
      </p:sp>
      <p:pic>
        <p:nvPicPr>
          <p:cNvPr id="4" name="Picture 3">
            <a:extLst>
              <a:ext uri="{FF2B5EF4-FFF2-40B4-BE49-F238E27FC236}">
                <a16:creationId xmlns:a16="http://schemas.microsoft.com/office/drawing/2014/main" id="{81AD0E07-C1F9-1B69-9D1B-52B9F7A2E9F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5877" y="1694229"/>
            <a:ext cx="10140246" cy="4177918"/>
          </a:xfrm>
          <a:prstGeom prst="rect">
            <a:avLst/>
          </a:prstGeom>
        </p:spPr>
      </p:pic>
    </p:spTree>
    <p:extLst>
      <p:ext uri="{BB962C8B-B14F-4D97-AF65-F5344CB8AC3E}">
        <p14:creationId xmlns:p14="http://schemas.microsoft.com/office/powerpoint/2010/main" val="3398538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1462</Words>
  <Application>Microsoft Office PowerPoint</Application>
  <PresentationFormat>Widescreen</PresentationFormat>
  <Paragraphs>76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Calibri Light</vt:lpstr>
      <vt:lpstr>Office Theme</vt:lpstr>
      <vt:lpstr>Predicting NHL Player Salary</vt:lpstr>
      <vt:lpstr>Problem Statement</vt:lpstr>
      <vt:lpstr>The Rhythm of Player Contracts</vt:lpstr>
      <vt:lpstr>The NHL Executive’s Challenge</vt:lpstr>
      <vt:lpstr>Data Collection</vt:lpstr>
      <vt:lpstr>Exploring the Data</vt:lpstr>
      <vt:lpstr>Exploring the Data</vt:lpstr>
      <vt:lpstr>Exploring the Data</vt:lpstr>
      <vt:lpstr>Exploring the Data</vt:lpstr>
      <vt:lpstr>Modeling</vt:lpstr>
      <vt:lpstr>Conclusions</vt:lpstr>
      <vt:lpstr>Web App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NHL Player Salary</dc:title>
  <dc:creator>Charles Ramey</dc:creator>
  <cp:lastModifiedBy>Charles Ramey</cp:lastModifiedBy>
  <cp:revision>2</cp:revision>
  <dcterms:created xsi:type="dcterms:W3CDTF">2023-05-15T02:49:07Z</dcterms:created>
  <dcterms:modified xsi:type="dcterms:W3CDTF">2023-05-15T07:00:39Z</dcterms:modified>
</cp:coreProperties>
</file>