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EA8A-1F42-49F2-BBD1-2C2D95027272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11F5-278B-4979-B676-70537DE4A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EA8A-1F42-49F2-BBD1-2C2D95027272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11F5-278B-4979-B676-70537DE4A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EA8A-1F42-49F2-BBD1-2C2D95027272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11F5-278B-4979-B676-70537DE4A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EA8A-1F42-49F2-BBD1-2C2D95027272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11F5-278B-4979-B676-70537DE4A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EA8A-1F42-49F2-BBD1-2C2D95027272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11F5-278B-4979-B676-70537DE4A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EA8A-1F42-49F2-BBD1-2C2D95027272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11F5-278B-4979-B676-70537DE4A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EA8A-1F42-49F2-BBD1-2C2D95027272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11F5-278B-4979-B676-70537DE4A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EA8A-1F42-49F2-BBD1-2C2D95027272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11F5-278B-4979-B676-70537DE4A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EA8A-1F42-49F2-BBD1-2C2D95027272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11F5-278B-4979-B676-70537DE4A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EA8A-1F42-49F2-BBD1-2C2D95027272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11F5-278B-4979-B676-70537DE4A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EA8A-1F42-49F2-BBD1-2C2D95027272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11F5-278B-4979-B676-70537DE4AD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EA8A-1F42-49F2-BBD1-2C2D95027272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11F5-278B-4979-B676-70537DE4AD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MOONS TENTATIVE FLOW CHART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93776" y="1255776"/>
            <a:ext cx="2097024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Target/</a:t>
            </a:r>
            <a:r>
              <a:rPr lang="en-US" sz="1400" dirty="0" smtClean="0"/>
              <a:t>MOONS.f90</a:t>
            </a:r>
          </a:p>
        </p:txBody>
      </p:sp>
      <p:sp>
        <p:nvSpPr>
          <p:cNvPr id="9" name="Rectangle 8"/>
          <p:cNvSpPr/>
          <p:nvPr/>
        </p:nvSpPr>
        <p:spPr>
          <a:xfrm>
            <a:off x="7239000" y="3886200"/>
            <a:ext cx="1905000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FILE DIRECTORIES:</a:t>
            </a:r>
          </a:p>
          <a:p>
            <a:r>
              <a:rPr lang="en-US" sz="1200" b="1" u="sng" dirty="0" smtClean="0"/>
              <a:t>MOONS</a:t>
            </a:r>
          </a:p>
          <a:p>
            <a:r>
              <a:rPr lang="en-US" sz="1200" dirty="0" smtClean="0"/>
              <a:t>MOONS/</a:t>
            </a:r>
          </a:p>
          <a:p>
            <a:r>
              <a:rPr lang="en-US" sz="1200" dirty="0" smtClean="0"/>
              <a:t>     Code</a:t>
            </a:r>
          </a:p>
          <a:p>
            <a:r>
              <a:rPr lang="en-US" sz="1200" dirty="0" smtClean="0"/>
              <a:t>     </a:t>
            </a:r>
            <a:r>
              <a:rPr lang="en-US" sz="1200" dirty="0" err="1" smtClean="0"/>
              <a:t>makefiles</a:t>
            </a:r>
            <a:r>
              <a:rPr lang="en-US" sz="1200" dirty="0" smtClean="0"/>
              <a:t>/</a:t>
            </a:r>
            <a:r>
              <a:rPr lang="en-US" sz="1200" dirty="0" err="1" smtClean="0"/>
              <a:t>makefile</a:t>
            </a:r>
            <a:endParaRPr lang="en-US" sz="1200" dirty="0" smtClean="0"/>
          </a:p>
          <a:p>
            <a:r>
              <a:rPr lang="en-US" sz="1200" dirty="0" smtClean="0"/>
              <a:t>     …</a:t>
            </a:r>
          </a:p>
          <a:p>
            <a:endParaRPr lang="en-US" sz="1200" dirty="0" smtClean="0"/>
          </a:p>
          <a:p>
            <a:r>
              <a:rPr lang="en-US" sz="1200" b="1" u="sng" dirty="0" smtClean="0"/>
              <a:t>TARGET</a:t>
            </a:r>
            <a:endParaRPr lang="en-US" sz="1200" b="1" u="sng" dirty="0" smtClean="0"/>
          </a:p>
          <a:p>
            <a:r>
              <a:rPr lang="en-US" sz="1200" dirty="0" smtClean="0"/>
              <a:t>The target directory is specified in the </a:t>
            </a:r>
            <a:r>
              <a:rPr lang="en-US" sz="1200" dirty="0" err="1" smtClean="0"/>
              <a:t>makefile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 smtClean="0"/>
              <a:t>Target/</a:t>
            </a:r>
          </a:p>
          <a:p>
            <a:r>
              <a:rPr lang="en-US" sz="1200" dirty="0" smtClean="0"/>
              <a:t>     </a:t>
            </a:r>
            <a:r>
              <a:rPr lang="en-US" sz="1200" dirty="0" smtClean="0"/>
              <a:t>out/</a:t>
            </a:r>
          </a:p>
          <a:p>
            <a:r>
              <a:rPr lang="en-US" sz="1200" dirty="0" smtClean="0"/>
              <a:t>     </a:t>
            </a:r>
            <a:r>
              <a:rPr lang="en-US" sz="1200" dirty="0" smtClean="0"/>
              <a:t>[MOONS.exe]</a:t>
            </a:r>
          </a:p>
          <a:p>
            <a:r>
              <a:rPr lang="en-US" sz="1200" dirty="0" smtClean="0"/>
              <a:t>     parametricStudy.f90</a:t>
            </a:r>
          </a:p>
        </p:txBody>
      </p:sp>
      <p:cxnSp>
        <p:nvCxnSpPr>
          <p:cNvPr id="11" name="Straight Arrow Connector 10"/>
          <p:cNvCxnSpPr>
            <a:stCxn id="61" idx="2"/>
            <a:endCxn id="7" idx="0"/>
          </p:cNvCxnSpPr>
          <p:nvPr/>
        </p:nvCxnSpPr>
        <p:spPr>
          <a:xfrm rot="5400000">
            <a:off x="1415034" y="1117854"/>
            <a:ext cx="265176" cy="10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9664" y="2667000"/>
            <a:ext cx="238353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C/user/MOONS.f90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7" idx="2"/>
            <a:endCxn id="13" idx="0"/>
          </p:cNvCxnSpPr>
          <p:nvPr/>
        </p:nvCxnSpPr>
        <p:spPr>
          <a:xfrm rot="16200000" flipH="1">
            <a:off x="1031748" y="2147316"/>
            <a:ext cx="1030224" cy="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6763" y="5218924"/>
            <a:ext cx="3048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C/user/solvers/MHDsolver.f90</a:t>
            </a:r>
            <a:endParaRPr lang="en-US" sz="1400" dirty="0"/>
          </a:p>
        </p:txBody>
      </p:sp>
      <p:cxnSp>
        <p:nvCxnSpPr>
          <p:cNvPr id="37" name="Straight Connector 36"/>
          <p:cNvCxnSpPr>
            <a:stCxn id="7" idx="3"/>
            <a:endCxn id="41" idx="1"/>
          </p:cNvCxnSpPr>
          <p:nvPr/>
        </p:nvCxnSpPr>
        <p:spPr>
          <a:xfrm>
            <a:off x="2590800" y="1446276"/>
            <a:ext cx="685800" cy="1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76600" y="1143000"/>
            <a:ext cx="29718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Passes target path to called routine for directory initialization</a:t>
            </a:r>
            <a:endParaRPr lang="en-US" sz="1400" dirty="0" smtClean="0"/>
          </a:p>
        </p:txBody>
      </p:sp>
      <p:cxnSp>
        <p:nvCxnSpPr>
          <p:cNvPr id="43" name="Straight Connector 42"/>
          <p:cNvCxnSpPr>
            <a:stCxn id="13" idx="3"/>
            <a:endCxn id="44" idx="1"/>
          </p:cNvCxnSpPr>
          <p:nvPr/>
        </p:nvCxnSpPr>
        <p:spPr>
          <a:xfrm>
            <a:off x="2743200" y="2857500"/>
            <a:ext cx="152400" cy="7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895600" y="1867676"/>
            <a:ext cx="51054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INITIALIZATION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Directory tree (C/directory/dir_tree.f90)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Dimensionless parameters (C/user/inputFile.f90)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Number of iterations for equations (C/user/inputFile.f90)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Momentum mesh (C/mesh/mesh_generate.f90,mesh_simple_geometries.f90)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Induction mesh (C/mesh/mesh_generate.f90,mesh_simple_geometries.f90)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Mesh overlap (C/domain/domain.f90)</a:t>
            </a: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Momentum solver (C/solvers/momentum/momentum.f90)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Energy solver </a:t>
            </a:r>
            <a:r>
              <a:rPr lang="en-US" sz="1200" dirty="0" smtClean="0"/>
              <a:t>(C/solvers/energy/energy.f90)</a:t>
            </a: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Induction solver (C/solvers/induction/induction.f90)</a:t>
            </a:r>
          </a:p>
        </p:txBody>
      </p:sp>
      <p:cxnSp>
        <p:nvCxnSpPr>
          <p:cNvPr id="46" name="Straight Arrow Connector 45"/>
          <p:cNvCxnSpPr>
            <a:stCxn id="13" idx="2"/>
            <a:endCxn id="35" idx="0"/>
          </p:cNvCxnSpPr>
          <p:nvPr/>
        </p:nvCxnSpPr>
        <p:spPr>
          <a:xfrm rot="16200000" flipH="1">
            <a:off x="470635" y="4128796"/>
            <a:ext cx="2170924" cy="9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5" idx="3"/>
            <a:endCxn id="50" idx="1"/>
          </p:cNvCxnSpPr>
          <p:nvPr/>
        </p:nvCxnSpPr>
        <p:spPr>
          <a:xfrm>
            <a:off x="3084763" y="5409424"/>
            <a:ext cx="191837" cy="7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276600" y="4038600"/>
            <a:ext cx="2362200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Contains “main” loop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Do n=1,N_stop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Solve T-field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Solve U-field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Solve B-field</a:t>
            </a:r>
            <a:endParaRPr lang="en-US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Compute</a:t>
            </a:r>
          </a:p>
          <a:p>
            <a:pPr lvl="2">
              <a:buFont typeface="Wingdings" pitchFamily="2" charset="2"/>
              <a:buChar char="§"/>
            </a:pPr>
            <a:r>
              <a:rPr lang="en-US" sz="1400" dirty="0" smtClean="0"/>
              <a:t>Lorentz force</a:t>
            </a:r>
          </a:p>
          <a:p>
            <a:pPr lvl="2">
              <a:buFont typeface="Wingdings" pitchFamily="2" charset="2"/>
              <a:buChar char="§"/>
            </a:pPr>
            <a:r>
              <a:rPr lang="en-US" sz="1400" dirty="0" err="1" smtClean="0"/>
              <a:t>Buyancy</a:t>
            </a:r>
            <a:r>
              <a:rPr lang="en-US" sz="1400" dirty="0" smtClean="0"/>
              <a:t> force</a:t>
            </a:r>
          </a:p>
          <a:p>
            <a:pPr lvl="2">
              <a:buFont typeface="Wingdings" pitchFamily="2" charset="2"/>
              <a:buChar char="§"/>
            </a:pPr>
            <a:r>
              <a:rPr lang="en-US" sz="1400" dirty="0" smtClean="0"/>
              <a:t>Gravity force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Print info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err="1" smtClean="0"/>
              <a:t>enddo</a:t>
            </a:r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620000" y="0"/>
            <a:ext cx="1524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Legend:</a:t>
            </a:r>
          </a:p>
          <a:p>
            <a:r>
              <a:rPr lang="en-US" sz="1400" dirty="0" smtClean="0"/>
              <a:t>C = MOONS/code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056" y="609600"/>
            <a:ext cx="2971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MOONS/</a:t>
            </a:r>
            <a:r>
              <a:rPr lang="en-US" sz="1400" dirty="0" err="1" smtClean="0"/>
              <a:t>makefiles</a:t>
            </a:r>
            <a:r>
              <a:rPr lang="en-US" sz="1400" dirty="0" smtClean="0"/>
              <a:t>/</a:t>
            </a:r>
            <a:r>
              <a:rPr lang="en-US" sz="1400" dirty="0" err="1" smtClean="0"/>
              <a:t>makefile</a:t>
            </a:r>
            <a:endParaRPr lang="en-US" sz="1400" dirty="0"/>
          </a:p>
        </p:txBody>
      </p:sp>
      <p:cxnSp>
        <p:nvCxnSpPr>
          <p:cNvPr id="88" name="Straight Arrow Connector 87"/>
          <p:cNvCxnSpPr>
            <a:stCxn id="94" idx="2"/>
            <a:endCxn id="61" idx="0"/>
          </p:cNvCxnSpPr>
          <p:nvPr/>
        </p:nvCxnSpPr>
        <p:spPr>
          <a:xfrm rot="5400000">
            <a:off x="1438656" y="495300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133856" y="0"/>
            <a:ext cx="838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START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Important files for running a simulation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2776" y="725424"/>
            <a:ext cx="2097024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C/</a:t>
            </a:r>
            <a:r>
              <a:rPr lang="en-US" sz="1400" dirty="0" smtClean="0"/>
              <a:t>user/inputFile.f90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1064" y="4669536"/>
            <a:ext cx="3907536" cy="588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C/user/solvers/momentum/init_Ufield.f90</a:t>
            </a:r>
          </a:p>
          <a:p>
            <a:r>
              <a:rPr lang="en-US" sz="1400" dirty="0" smtClean="0"/>
              <a:t>                                                  init_UBCs.f90</a:t>
            </a:r>
          </a:p>
        </p:txBody>
      </p:sp>
      <p:cxnSp>
        <p:nvCxnSpPr>
          <p:cNvPr id="37" name="Straight Connector 36"/>
          <p:cNvCxnSpPr>
            <a:stCxn id="7" idx="3"/>
            <a:endCxn id="41" idx="1"/>
          </p:cNvCxnSpPr>
          <p:nvPr/>
        </p:nvCxnSpPr>
        <p:spPr>
          <a:xfrm flipV="1">
            <a:off x="2209800" y="914400"/>
            <a:ext cx="304800" cy="1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514600" y="457200"/>
            <a:ext cx="3200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Defines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dimensionless parameters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number of iterations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tolerance to exit iterative solvers</a:t>
            </a:r>
            <a:endParaRPr lang="en-US" sz="1400" dirty="0" smtClean="0"/>
          </a:p>
        </p:txBody>
      </p:sp>
      <p:cxnSp>
        <p:nvCxnSpPr>
          <p:cNvPr id="43" name="Straight Connector 42"/>
          <p:cNvCxnSpPr>
            <a:stCxn id="13" idx="3"/>
            <a:endCxn id="44" idx="1"/>
          </p:cNvCxnSpPr>
          <p:nvPr/>
        </p:nvCxnSpPr>
        <p:spPr>
          <a:xfrm flipV="1">
            <a:off x="4038600" y="4962144"/>
            <a:ext cx="435864" cy="1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474464" y="4733544"/>
            <a:ext cx="1447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Initializes U-field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smtClean="0"/>
              <a:t>      ‘’             </a:t>
            </a:r>
            <a:r>
              <a:rPr lang="en-US" sz="1200" dirty="0" smtClean="0"/>
              <a:t>BCs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1064" y="5431536"/>
            <a:ext cx="3907536" cy="588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C/user/solvers/energy/init_Tfield.f90</a:t>
            </a:r>
          </a:p>
          <a:p>
            <a:r>
              <a:rPr lang="en-US" sz="1400" dirty="0" smtClean="0"/>
              <a:t>                                         init_TBCs.f90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74464" y="5495544"/>
            <a:ext cx="1447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Initializes T-field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      ‘’            BCs</a:t>
            </a:r>
          </a:p>
        </p:txBody>
      </p:sp>
      <p:cxnSp>
        <p:nvCxnSpPr>
          <p:cNvPr id="32" name="Straight Connector 31"/>
          <p:cNvCxnSpPr>
            <a:stCxn id="30" idx="3"/>
            <a:endCxn id="31" idx="1"/>
          </p:cNvCxnSpPr>
          <p:nvPr/>
        </p:nvCxnSpPr>
        <p:spPr>
          <a:xfrm flipV="1">
            <a:off x="4038600" y="5724144"/>
            <a:ext cx="435864" cy="1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200" y="6193536"/>
            <a:ext cx="3962400" cy="588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C/user/solvers/induction/init_Bfield.f90</a:t>
            </a:r>
          </a:p>
          <a:p>
            <a:r>
              <a:rPr lang="en-US" sz="1400" dirty="0" smtClean="0"/>
              <a:t>                                                init_BBCs.f90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19600" y="6257544"/>
            <a:ext cx="1447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Initializes B-field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       ‘’            BCs</a:t>
            </a:r>
          </a:p>
        </p:txBody>
      </p:sp>
      <p:cxnSp>
        <p:nvCxnSpPr>
          <p:cNvPr id="39" name="Straight Connector 38"/>
          <p:cNvCxnSpPr>
            <a:stCxn id="36" idx="3"/>
            <a:endCxn id="38" idx="1"/>
          </p:cNvCxnSpPr>
          <p:nvPr/>
        </p:nvCxnSpPr>
        <p:spPr>
          <a:xfrm flipV="1">
            <a:off x="4038600" y="6486144"/>
            <a:ext cx="381000" cy="1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12776" y="2401824"/>
            <a:ext cx="2097024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C/</a:t>
            </a:r>
            <a:r>
              <a:rPr lang="en-US" sz="1400" dirty="0" smtClean="0"/>
              <a:t>user/simParams.f90</a:t>
            </a:r>
          </a:p>
        </p:txBody>
      </p:sp>
      <p:cxnSp>
        <p:nvCxnSpPr>
          <p:cNvPr id="48" name="Straight Connector 47"/>
          <p:cNvCxnSpPr>
            <a:stCxn id="47" idx="3"/>
            <a:endCxn id="51" idx="1"/>
          </p:cNvCxnSpPr>
          <p:nvPr/>
        </p:nvCxnSpPr>
        <p:spPr>
          <a:xfrm flipV="1">
            <a:off x="2209800" y="2590800"/>
            <a:ext cx="304800" cy="1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514600" y="1524000"/>
            <a:ext cx="6248400" cy="2133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Defines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Equations solved (</a:t>
            </a:r>
            <a:r>
              <a:rPr lang="en-US" sz="1400" dirty="0" err="1" smtClean="0"/>
              <a:t>momentum,energy,induction</a:t>
            </a:r>
            <a:r>
              <a:rPr lang="en-US" sz="1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Source terms included in momentum equation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Method to solve each equation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See (</a:t>
            </a:r>
            <a:r>
              <a:rPr lang="en-US" sz="1400" dirty="0" smtClean="0"/>
              <a:t>C/momentum/momentum.f90, C/energy/energy.f90, C/induction/induction.f90</a:t>
            </a:r>
            <a:r>
              <a:rPr lang="en-US" sz="1400" dirty="0" smtClean="0"/>
              <a:t>) for details on what each number means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if simulation is restarted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Export data in 2D plane (for 2D simulations)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Export ICs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Whether energies are exported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200" y="3925824"/>
            <a:ext cx="2097024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C/</a:t>
            </a:r>
            <a:r>
              <a:rPr lang="en-US" sz="1400" dirty="0" smtClean="0"/>
              <a:t>user/print_export.f90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78024" y="3810000"/>
            <a:ext cx="2017776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Defines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Print / export frequency</a:t>
            </a:r>
          </a:p>
        </p:txBody>
      </p:sp>
      <p:cxnSp>
        <p:nvCxnSpPr>
          <p:cNvPr id="57" name="Straight Connector 56"/>
          <p:cNvCxnSpPr>
            <a:stCxn id="55" idx="3"/>
            <a:endCxn id="56" idx="1"/>
          </p:cNvCxnSpPr>
          <p:nvPr/>
        </p:nvCxnSpPr>
        <p:spPr>
          <a:xfrm flipV="1">
            <a:off x="2173224" y="4114800"/>
            <a:ext cx="304800" cy="1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84064" y="3992880"/>
            <a:ext cx="3983736" cy="359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C/user/solvers/momentum/momentum_solver.f90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352032" y="4572000"/>
            <a:ext cx="1447800" cy="8869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For modifying source terms (e.g. mean pressure gradient)</a:t>
            </a:r>
          </a:p>
        </p:txBody>
      </p:sp>
      <p:cxnSp>
        <p:nvCxnSpPr>
          <p:cNvPr id="65" name="Straight Connector 64"/>
          <p:cNvCxnSpPr>
            <a:stCxn id="63" idx="2"/>
            <a:endCxn id="64" idx="0"/>
          </p:cNvCxnSpPr>
          <p:nvPr/>
        </p:nvCxnSpPr>
        <p:spPr>
          <a:xfrm rot="5400000">
            <a:off x="6966204" y="4462272"/>
            <a:ext cx="21945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620000" y="0"/>
            <a:ext cx="1524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Legend:</a:t>
            </a:r>
          </a:p>
          <a:p>
            <a:r>
              <a:rPr lang="en-US" sz="1400" dirty="0" smtClean="0"/>
              <a:t>C = MOONS/code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Main data structures</a:t>
            </a:r>
            <a:endParaRPr lang="en-US" sz="2800" b="1" dirty="0"/>
          </a:p>
        </p:txBody>
      </p:sp>
      <p:sp>
        <p:nvSpPr>
          <p:cNvPr id="73" name="Rectangle 72"/>
          <p:cNvSpPr/>
          <p:nvPr/>
        </p:nvSpPr>
        <p:spPr>
          <a:xfrm>
            <a:off x="152400" y="990600"/>
            <a:ext cx="2819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grid (C/coordinates/coordinates.f90)</a:t>
            </a:r>
            <a:endParaRPr lang="en-US" sz="1400" dirty="0" smtClean="0"/>
          </a:p>
        </p:txBody>
      </p:sp>
      <p:cxnSp>
        <p:nvCxnSpPr>
          <p:cNvPr id="74" name="Straight Connector 73"/>
          <p:cNvCxnSpPr>
            <a:stCxn id="73" idx="3"/>
            <a:endCxn id="75" idx="1"/>
          </p:cNvCxnSpPr>
          <p:nvPr/>
        </p:nvCxnSpPr>
        <p:spPr>
          <a:xfrm>
            <a:off x="2971800" y="1181100"/>
            <a:ext cx="228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200400" y="457200"/>
            <a:ext cx="22860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What</a:t>
            </a:r>
            <a:r>
              <a:rPr lang="en-US" sz="1200" dirty="0" smtClean="0"/>
              <a:t>: 1D coordinates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Contains</a:t>
            </a:r>
            <a:r>
              <a:rPr lang="en-US" sz="1200" dirty="0" smtClean="0"/>
              <a:t>: 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 smtClean="0"/>
              <a:t>cell center locations (</a:t>
            </a:r>
            <a:r>
              <a:rPr lang="en-US" sz="1200" dirty="0" err="1" smtClean="0"/>
              <a:t>hc</a:t>
            </a:r>
            <a:r>
              <a:rPr lang="en-US" sz="12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 smtClean="0"/>
              <a:t>cell corner locations (</a:t>
            </a:r>
            <a:r>
              <a:rPr lang="en-US" sz="1200" dirty="0" err="1" smtClean="0"/>
              <a:t>hn</a:t>
            </a:r>
            <a:r>
              <a:rPr lang="en-US" sz="12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 smtClean="0"/>
              <a:t>Derivative stencils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 smtClean="0"/>
              <a:t>Interpolation stencils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Implementation</a:t>
            </a:r>
            <a:r>
              <a:rPr lang="en-US" sz="1200" b="1" dirty="0" smtClean="0"/>
              <a:t> name</a:t>
            </a:r>
            <a:r>
              <a:rPr lang="en-US" sz="1200" dirty="0" smtClean="0"/>
              <a:t>: c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52400" y="2209800"/>
            <a:ext cx="2057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grid (C/grid/grid.f90)</a:t>
            </a:r>
            <a:endParaRPr lang="en-US" sz="1400" dirty="0" smtClean="0"/>
          </a:p>
        </p:txBody>
      </p:sp>
      <p:cxnSp>
        <p:nvCxnSpPr>
          <p:cNvPr id="77" name="Straight Connector 76"/>
          <p:cNvCxnSpPr>
            <a:stCxn id="76" idx="3"/>
            <a:endCxn id="78" idx="1"/>
          </p:cNvCxnSpPr>
          <p:nvPr/>
        </p:nvCxnSpPr>
        <p:spPr>
          <a:xfrm>
            <a:off x="2209800" y="24003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514600" y="2057400"/>
            <a:ext cx="48768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What</a:t>
            </a:r>
            <a:r>
              <a:rPr lang="en-US" sz="1400" dirty="0" smtClean="0"/>
              <a:t>: single block grid with shape </a:t>
            </a:r>
            <a:r>
              <a:rPr lang="en-US" sz="1400" dirty="0" err="1" smtClean="0"/>
              <a:t>Nx,Ny,Nz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Contains</a:t>
            </a:r>
            <a:r>
              <a:rPr lang="en-US" sz="1400" dirty="0" smtClean="0"/>
              <a:t>: coordinates along 3 directions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Implementation name</a:t>
            </a:r>
            <a:r>
              <a:rPr lang="en-US" sz="1400" dirty="0" smtClean="0"/>
              <a:t>: g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52400" y="3048000"/>
            <a:ext cx="2057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grid (C/mesh/mesh.f90)</a:t>
            </a:r>
            <a:endParaRPr lang="en-US" sz="1400" dirty="0" smtClean="0"/>
          </a:p>
        </p:txBody>
      </p:sp>
      <p:cxnSp>
        <p:nvCxnSpPr>
          <p:cNvPr id="83" name="Straight Connector 82"/>
          <p:cNvCxnSpPr>
            <a:stCxn id="82" idx="3"/>
            <a:endCxn id="84" idx="1"/>
          </p:cNvCxnSpPr>
          <p:nvPr/>
        </p:nvCxnSpPr>
        <p:spPr>
          <a:xfrm>
            <a:off x="2209800" y="32385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514600" y="2895600"/>
            <a:ext cx="52578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What</a:t>
            </a:r>
            <a:r>
              <a:rPr lang="en-US" sz="1400" dirty="0" smtClean="0"/>
              <a:t>: multiple block grids stitched together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Contains</a:t>
            </a:r>
            <a:r>
              <a:rPr lang="en-US" sz="1400" dirty="0" smtClean="0"/>
              <a:t>: s grids, where s is the number of grids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Implementation name</a:t>
            </a:r>
            <a:r>
              <a:rPr lang="en-US" sz="1400" dirty="0" smtClean="0"/>
              <a:t>: m, sometimes varies depending on situation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52400" y="4191000"/>
            <a:ext cx="2057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/>
              <a:t>RealField</a:t>
            </a:r>
            <a:r>
              <a:rPr lang="en-US" sz="1400" dirty="0" smtClean="0"/>
              <a:t> (C/fields/RF.f90)</a:t>
            </a:r>
            <a:endParaRPr lang="en-US" sz="14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2514600" y="3810000"/>
            <a:ext cx="48768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What</a:t>
            </a:r>
            <a:r>
              <a:rPr lang="en-US" sz="1400" dirty="0" smtClean="0"/>
              <a:t>: single block scalar field with BCs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Contains</a:t>
            </a:r>
            <a:r>
              <a:rPr lang="en-US" sz="14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float array (f(</a:t>
            </a:r>
            <a:r>
              <a:rPr lang="en-US" sz="1400" dirty="0" err="1" smtClean="0"/>
              <a:t>I,j,k</a:t>
            </a:r>
            <a:r>
              <a:rPr lang="en-US" sz="1400" dirty="0" smtClean="0"/>
              <a:t>)) with shape (</a:t>
            </a:r>
            <a:r>
              <a:rPr lang="en-US" sz="1400" dirty="0" err="1" smtClean="0"/>
              <a:t>Nx,Ny,Nz</a:t>
            </a:r>
            <a:r>
              <a:rPr lang="en-US" sz="14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BCs for </a:t>
            </a:r>
            <a:r>
              <a:rPr lang="en-US" sz="1400" dirty="0" err="1" smtClean="0"/>
              <a:t>Nx,Ny,Nz</a:t>
            </a:r>
            <a:r>
              <a:rPr lang="en-US" sz="1400" dirty="0" smtClean="0"/>
              <a:t> block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Implementation </a:t>
            </a:r>
            <a:r>
              <a:rPr lang="en-US" sz="1400" b="1" dirty="0" smtClean="0"/>
              <a:t>name</a:t>
            </a:r>
            <a:r>
              <a:rPr lang="en-US" sz="1400" dirty="0" smtClean="0"/>
              <a:t>: RF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52400" y="5257800"/>
            <a:ext cx="2057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SF (C/fields/SF.f90)</a:t>
            </a:r>
            <a:endParaRPr lang="en-US" sz="1400" dirty="0" smtClean="0"/>
          </a:p>
        </p:txBody>
      </p:sp>
      <p:sp>
        <p:nvSpPr>
          <p:cNvPr id="91" name="Rectangle 90"/>
          <p:cNvSpPr/>
          <p:nvPr/>
        </p:nvSpPr>
        <p:spPr>
          <a:xfrm>
            <a:off x="2514600" y="5105400"/>
            <a:ext cx="48768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What</a:t>
            </a:r>
            <a:r>
              <a:rPr lang="en-US" sz="1400" dirty="0" smtClean="0"/>
              <a:t>: Scalar field, exists on a MESH, not grid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Contains</a:t>
            </a:r>
            <a:r>
              <a:rPr lang="en-US" sz="1400" dirty="0" smtClean="0"/>
              <a:t>: </a:t>
            </a:r>
            <a:r>
              <a:rPr lang="en-US" sz="1400" dirty="0" smtClean="0"/>
              <a:t>s </a:t>
            </a:r>
            <a:r>
              <a:rPr lang="en-US" sz="1400" dirty="0" err="1" smtClean="0"/>
              <a:t>RealFields</a:t>
            </a:r>
            <a:r>
              <a:rPr lang="en-US" sz="1400" dirty="0" smtClean="0"/>
              <a:t>, where s is the number of </a:t>
            </a:r>
            <a:r>
              <a:rPr lang="en-US" sz="1400" dirty="0" err="1" smtClean="0"/>
              <a:t>RealFields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Implementation name</a:t>
            </a:r>
            <a:r>
              <a:rPr lang="en-US" sz="1400" dirty="0" smtClean="0"/>
              <a:t>: depends on situation</a:t>
            </a:r>
            <a:endParaRPr lang="en-US" sz="1400" dirty="0" smtClean="0"/>
          </a:p>
        </p:txBody>
      </p:sp>
      <p:sp>
        <p:nvSpPr>
          <p:cNvPr id="92" name="Rectangle 91"/>
          <p:cNvSpPr/>
          <p:nvPr/>
        </p:nvSpPr>
        <p:spPr>
          <a:xfrm>
            <a:off x="152400" y="6019800"/>
            <a:ext cx="2057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VF (C/fields/VF.f90)</a:t>
            </a:r>
            <a:endParaRPr lang="en-US" sz="1400" dirty="0" smtClean="0"/>
          </a:p>
        </p:txBody>
      </p:sp>
      <p:sp>
        <p:nvSpPr>
          <p:cNvPr id="93" name="Rectangle 92"/>
          <p:cNvSpPr/>
          <p:nvPr/>
        </p:nvSpPr>
        <p:spPr>
          <a:xfrm>
            <a:off x="2514600" y="5867400"/>
            <a:ext cx="48768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What</a:t>
            </a:r>
            <a:r>
              <a:rPr lang="en-US" sz="1400" dirty="0" smtClean="0"/>
              <a:t>: Vector field</a:t>
            </a:r>
            <a:r>
              <a:rPr lang="en-US" sz="1400" dirty="0" smtClean="0"/>
              <a:t>, exists on a MESH, not grid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Contains</a:t>
            </a:r>
            <a:r>
              <a:rPr lang="en-US" sz="1400" dirty="0" smtClean="0"/>
              <a:t>: </a:t>
            </a:r>
            <a:r>
              <a:rPr lang="en-US" sz="1400" dirty="0" err="1" smtClean="0"/>
              <a:t>x,y,z</a:t>
            </a:r>
            <a:r>
              <a:rPr lang="en-US" sz="1400" dirty="0" smtClean="0"/>
              <a:t>   (all SF)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Implementation</a:t>
            </a:r>
            <a:r>
              <a:rPr lang="en-US" sz="1400" b="1" dirty="0" smtClean="0"/>
              <a:t> name</a:t>
            </a:r>
            <a:r>
              <a:rPr lang="en-US" sz="1400" dirty="0" smtClean="0"/>
              <a:t>: depends on situation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620000" y="0"/>
            <a:ext cx="1524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Legend:</a:t>
            </a:r>
          </a:p>
          <a:p>
            <a:r>
              <a:rPr lang="en-US" sz="1400" dirty="0" smtClean="0"/>
              <a:t>C = MOONS/code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434</Words>
  <Application>Microsoft Office PowerPoint</Application>
  <PresentationFormat>On-screen Show (4:3)</PresentationFormat>
  <Paragraphs>112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Charlie</dc:creator>
  <cp:lastModifiedBy>Charlie</cp:lastModifiedBy>
  <cp:revision>17</cp:revision>
  <dcterms:created xsi:type="dcterms:W3CDTF">2016-08-23T16:20:49Z</dcterms:created>
  <dcterms:modified xsi:type="dcterms:W3CDTF">2016-08-23T18:07:29Z</dcterms:modified>
</cp:coreProperties>
</file>