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2.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0" name="Shape 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a:spcBef>
                <a:spcPts val="0"/>
              </a:spcBef>
              <a:buClr>
                <a:srgbClr val="000000"/>
              </a:buClr>
              <a:buSzPct val="127272"/>
              <a:buFont typeface="Arial"/>
              <a:buChar char="-"/>
            </a:pPr>
            <a:r>
              <a:rPr lang="en"/>
              <a:t>how many of you have heard about crimes on social media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200000"/>
              </a:lnSpc>
              <a:spcBef>
                <a:spcPts val="0"/>
              </a:spcBef>
              <a:buNone/>
            </a:pPr>
            <a:r>
              <a:rPr lang="en">
                <a:solidFill>
                  <a:schemeClr val="dk1"/>
                </a:solidFill>
              </a:rPr>
              <a:t>ANALYSIS TOOL</a:t>
            </a:r>
          </a:p>
          <a:p>
            <a:pPr lvl="0" rtl="0">
              <a:lnSpc>
                <a:spcPct val="200000"/>
              </a:lnSpc>
              <a:spcBef>
                <a:spcPts val="0"/>
              </a:spcBef>
              <a:buClr>
                <a:schemeClr val="dk1"/>
              </a:buClr>
              <a:buSzPct val="100000"/>
              <a:buFont typeface="Arial"/>
              <a:buNone/>
            </a:pPr>
            <a:r>
              <a:rPr lang="en">
                <a:solidFill>
                  <a:schemeClr val="dk1"/>
                </a:solidFill>
              </a:rPr>
              <a:t>state the issue</a:t>
            </a:r>
          </a:p>
          <a:p>
            <a:pPr lvl="0" rtl="0">
              <a:lnSpc>
                <a:spcPct val="200000"/>
              </a:lnSpc>
              <a:spcBef>
                <a:spcPts val="0"/>
              </a:spcBef>
              <a:buClr>
                <a:schemeClr val="dk1"/>
              </a:buClr>
              <a:buSzPct val="100000"/>
              <a:buFont typeface="Arial"/>
              <a:buNone/>
            </a:pPr>
            <a:r>
              <a:rPr lang="en">
                <a:solidFill>
                  <a:schemeClr val="dk1"/>
                </a:solidFill>
              </a:rPr>
              <a:t>educate us about the issue</a:t>
            </a:r>
          </a:p>
          <a:p>
            <a:pPr lvl="0" rtl="0">
              <a:lnSpc>
                <a:spcPct val="200000"/>
              </a:lnSpc>
              <a:spcBef>
                <a:spcPts val="0"/>
              </a:spcBef>
              <a:buClr>
                <a:schemeClr val="dk1"/>
              </a:buClr>
              <a:buSzPct val="100000"/>
              <a:buFont typeface="Arial"/>
              <a:buNone/>
            </a:pPr>
            <a:r>
              <a:rPr lang="en">
                <a:solidFill>
                  <a:schemeClr val="dk1"/>
                </a:solidFill>
              </a:rPr>
              <a:t>engage the audience</a:t>
            </a:r>
          </a:p>
          <a:p>
            <a:pPr lvl="0" rtl="0">
              <a:lnSpc>
                <a:spcPct val="200000"/>
              </a:lnSpc>
              <a:spcBef>
                <a:spcPts val="0"/>
              </a:spcBef>
              <a:buNone/>
            </a:pPr>
            <a:r>
              <a:t/>
            </a:r>
            <a:endParaRPr>
              <a:solidFill>
                <a:schemeClr val="dk1"/>
              </a:solidFill>
            </a:endParaRPr>
          </a:p>
          <a:p>
            <a:pPr rtl="0">
              <a:lnSpc>
                <a:spcPct val="200000"/>
              </a:lnSpc>
              <a:spcBef>
                <a:spcPts val="0"/>
              </a:spcBef>
              <a:buNone/>
            </a:pPr>
            <a:r>
              <a:rPr lang="en">
                <a:solidFill>
                  <a:schemeClr val="dk1"/>
                </a:solidFill>
              </a:rPr>
              <a:t>- public perception of crime influenced by outside forces (news)</a:t>
            </a:r>
          </a:p>
          <a:p>
            <a:pPr lvl="0" rtl="0">
              <a:lnSpc>
                <a:spcPct val="200000"/>
              </a:lnSpc>
              <a:spcBef>
                <a:spcPts val="0"/>
              </a:spcBef>
              <a:buNone/>
            </a:pPr>
            <a:r>
              <a:rPr lang="en">
                <a:solidFill>
                  <a:schemeClr val="dk1"/>
                </a:solidFill>
              </a:rPr>
              <a:t>- sources of bias within each presentation.</a:t>
            </a:r>
          </a:p>
          <a:p>
            <a:pPr indent="0" lvl="0" marL="0" rtl="0">
              <a:lnSpc>
                <a:spcPct val="200000"/>
              </a:lnSpc>
              <a:spcBef>
                <a:spcPts val="0"/>
              </a:spcBef>
              <a:buClr>
                <a:schemeClr val="dk1"/>
              </a:buClr>
              <a:buSzPct val="100000"/>
              <a:buFont typeface="Arial"/>
              <a:buNone/>
            </a:pPr>
            <a:r>
              <a:rPr lang="en">
                <a:solidFill>
                  <a:schemeClr val="dk1"/>
                </a:solidFill>
              </a:rPr>
              <a:t>During the second iteration, we discovered the power of our visualization as an analysis tool that others may employ to explore their own hypothesis about the relationships between police reports, news, and social media. It is a tool with which one can discover a correlation.</a:t>
            </a: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society’s perception of crime would more closely mirror the representation of crime crafted by the media than that of the police reports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Police Reports Local News Reports Social Media Shares</a:t>
            </a:r>
          </a:p>
          <a:p>
            <a:pPr lvl="0" rtl="0">
              <a:lnSpc>
                <a:spcPct val="115000"/>
              </a:lnSpc>
              <a:spcBef>
                <a:spcPts val="0"/>
              </a:spcBef>
              <a:buClr>
                <a:schemeClr val="dk1"/>
              </a:buClr>
              <a:buFont typeface="Arial"/>
              <a:buNone/>
            </a:pPr>
            <a:r>
              <a:t/>
            </a:r>
            <a:endParaRPr>
              <a:solidFill>
                <a:schemeClr val="dk1"/>
              </a:solidFill>
            </a:endParaRPr>
          </a:p>
          <a:p>
            <a:pPr lvl="0" rtl="0">
              <a:lnSpc>
                <a:spcPct val="115000"/>
              </a:lnSpc>
              <a:spcBef>
                <a:spcPts val="0"/>
              </a:spcBef>
              <a:buClr>
                <a:schemeClr val="dk1"/>
              </a:buClr>
              <a:buSzPct val="100000"/>
              <a:buFont typeface="Arial"/>
              <a:buNone/>
            </a:pPr>
            <a:r>
              <a:rPr lang="en">
                <a:solidFill>
                  <a:schemeClr val="dk1"/>
                </a:solidFill>
              </a:rPr>
              <a:t>The police reports come from the Seattle 911 incident reports online. The data for the media and social media segments was recorded by hand. First local news sites were chosen and then searched for the types of crime. From there, the number of shares on Twitter and Facebook were measured from the article pages.</a:t>
            </a:r>
          </a:p>
          <a:p>
            <a:pPr rtl="0">
              <a:spcBef>
                <a:spcPts val="0"/>
              </a:spcBef>
              <a:buNone/>
            </a:pPr>
            <a:r>
              <a:t/>
            </a:r>
            <a:endParaRPr/>
          </a:p>
          <a:p>
            <a:pPr>
              <a:spcBef>
                <a:spcPts val="0"/>
              </a:spcBef>
              <a:buNone/>
            </a:pPr>
            <a:r>
              <a:rPr lang="en">
                <a:solidFill>
                  <a:schemeClr val="dk1"/>
                </a:solidFill>
              </a:rPr>
              <a:t>This visualization was created as a tool with which one can explore the relationships between police reports, news reports, and social media shares of crime in the Seattle area from January 18th to February 7th.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types of crime analysed</a:t>
            </a:r>
          </a:p>
          <a:p>
            <a:pPr indent="-317500" lvl="0" marL="457200" rtl="0">
              <a:spcBef>
                <a:spcPts val="0"/>
              </a:spcBef>
              <a:buClr>
                <a:srgbClr val="000000"/>
              </a:buClr>
              <a:buSzPct val="127272"/>
              <a:buFont typeface="Arial"/>
              <a:buChar char="-"/>
            </a:pPr>
            <a:r>
              <a:rPr lang="en"/>
              <a:t>robbery</a:t>
            </a:r>
          </a:p>
          <a:p>
            <a:pPr indent="-317500" lvl="0" marL="457200" rtl="0">
              <a:spcBef>
                <a:spcPts val="0"/>
              </a:spcBef>
              <a:buClr>
                <a:srgbClr val="000000"/>
              </a:buClr>
              <a:buSzPct val="127272"/>
              <a:buFont typeface="Arial"/>
              <a:buChar char="-"/>
            </a:pPr>
            <a:r>
              <a:rPr lang="en"/>
              <a:t>murder</a:t>
            </a:r>
          </a:p>
          <a:p>
            <a:pPr indent="-317500" lvl="0" marL="457200">
              <a:spcBef>
                <a:spcPts val="0"/>
              </a:spcBef>
              <a:buClr>
                <a:srgbClr val="000000"/>
              </a:buClr>
              <a:buSzPct val="127272"/>
              <a:buFont typeface="Arial"/>
              <a:buChar char="-"/>
            </a:pPr>
            <a:r>
              <a:rPr lang="en"/>
              <a:t>assault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27272"/>
              <a:buFont typeface="Arial"/>
              <a:buChar char="-"/>
            </a:pPr>
            <a:r>
              <a:rPr lang="en"/>
              <a:t>compares three different data sets</a:t>
            </a:r>
          </a:p>
          <a:p>
            <a:pPr indent="-317500" lvl="0" marL="457200" rtl="0">
              <a:spcBef>
                <a:spcPts val="0"/>
              </a:spcBef>
              <a:buClr>
                <a:srgbClr val="000000"/>
              </a:buClr>
              <a:buSzPct val="127272"/>
              <a:buFont typeface="Arial"/>
              <a:buChar char="-"/>
            </a:pPr>
            <a:r>
              <a:rPr lang="en"/>
              <a:t>you can create your own w/ step by step instructions</a:t>
            </a:r>
          </a:p>
          <a:p>
            <a:pPr indent="-317500" lvl="0" marL="457200" rtl="0">
              <a:spcBef>
                <a:spcPts val="0"/>
              </a:spcBef>
              <a:buClr>
                <a:srgbClr val="000000"/>
              </a:buClr>
              <a:buSzPct val="127272"/>
              <a:buFont typeface="Arial"/>
              <a:buChar char="-"/>
            </a:pPr>
            <a:r>
              <a:rPr lang="en"/>
              <a:t>talks about where data came from on sidebar, explains biases</a:t>
            </a:r>
          </a:p>
          <a:p>
            <a:pPr indent="-317500" lvl="0" marL="457200">
              <a:spcBef>
                <a:spcPts val="0"/>
              </a:spcBef>
              <a:buClr>
                <a:srgbClr val="000000"/>
              </a:buClr>
              <a:buSzPct val="127272"/>
              <a:buFont typeface="Arial"/>
              <a:buChar char="-"/>
            </a:pPr>
            <a:r>
              <a:rPr lang="en"/>
              <a:t>this is probably when we should open the website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realized that before creating sketches we really needed to create a prototype to see how the data looked so that we could understand what exactly we had to visualize.</a:t>
            </a:r>
          </a:p>
          <a:p>
            <a:pPr rtl="0">
              <a:spcBef>
                <a:spcPts val="0"/>
              </a:spcBef>
              <a:buNone/>
            </a:pPr>
            <a:r>
              <a:rPr lang="en"/>
              <a:t>when we first created the prototype, we realized the strength of our creation as an analysis tool.</a:t>
            </a:r>
          </a:p>
          <a:p>
            <a:pPr rtl="0">
              <a:spcBef>
                <a:spcPts val="0"/>
              </a:spcBef>
              <a:buNone/>
            </a:pPr>
            <a:r>
              <a:t/>
            </a:r>
            <a:endParaRPr/>
          </a:p>
          <a:p>
            <a:pPr rtl="0">
              <a:spcBef>
                <a:spcPts val="0"/>
              </a:spcBef>
              <a:buNone/>
            </a:pPr>
            <a:r>
              <a:rPr lang="en"/>
              <a:t>what went wrong ?</a:t>
            </a:r>
          </a:p>
          <a:p>
            <a:pPr indent="-317500" lvl="0" marL="457200" rtl="0">
              <a:spcBef>
                <a:spcPts val="0"/>
              </a:spcBef>
              <a:buClr>
                <a:srgbClr val="000000"/>
              </a:buClr>
              <a:buSzPct val="127272"/>
              <a:buFont typeface="Arial"/>
              <a:buChar char="-"/>
            </a:pPr>
            <a:r>
              <a:rPr lang="en"/>
              <a:t>too many potential sources of bias</a:t>
            </a:r>
          </a:p>
          <a:p>
            <a:pPr indent="-317500" lvl="0" marL="457200" rtl="0">
              <a:spcBef>
                <a:spcPts val="0"/>
              </a:spcBef>
              <a:buClr>
                <a:srgbClr val="000000"/>
              </a:buClr>
              <a:buSzPct val="127272"/>
              <a:buFont typeface="Arial"/>
              <a:buChar char="-"/>
            </a:pPr>
            <a:r>
              <a:rPr lang="en"/>
              <a:t>had to collect data by hand</a:t>
            </a:r>
          </a:p>
          <a:p>
            <a:pPr indent="-317500" lvl="0" marL="457200" rtl="0">
              <a:spcBef>
                <a:spcPts val="0"/>
              </a:spcBef>
              <a:buClr>
                <a:srgbClr val="000000"/>
              </a:buClr>
              <a:buSzPct val="127272"/>
              <a:buFont typeface="Arial"/>
              <a:buChar char="-"/>
            </a:pPr>
            <a:r>
              <a:rPr lang="en"/>
              <a:t>making it a tool -&gt; minimizes, or allows people to prioritize the potential biases</a:t>
            </a:r>
          </a:p>
          <a:p>
            <a:pPr rtl="0">
              <a:spcBef>
                <a:spcPts val="0"/>
              </a:spcBef>
              <a:buNone/>
            </a:pPr>
            <a:r>
              <a:rPr lang="en"/>
              <a:t>what did we learn about the process ?</a:t>
            </a:r>
          </a:p>
          <a:p>
            <a:pPr indent="-317500" lvl="0" marL="457200">
              <a:spcBef>
                <a:spcPts val="0"/>
              </a:spcBef>
              <a:buClr>
                <a:srgbClr val="000000"/>
              </a:buClr>
              <a:buFont typeface="Arial"/>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200000"/>
              </a:lnSpc>
              <a:spcBef>
                <a:spcPts val="0"/>
              </a:spcBef>
              <a:buNone/>
            </a:pPr>
            <a:r>
              <a:rPr lang="en">
                <a:solidFill>
                  <a:schemeClr val="dk1"/>
                </a:solidFill>
              </a:rPr>
              <a:t>People talk most about assault, which also occurs the most frequently. However, they talk about robbery and homicide roughly the same amount, despite homicide being reported the least and not occurring at all during our three week timeframe. People tended to share articles more often on Facebook than on Twitter.</a:t>
            </a:r>
          </a:p>
          <a:p>
            <a:pPr indent="-317500" lvl="0" marL="457200" rtl="0">
              <a:lnSpc>
                <a:spcPct val="200000"/>
              </a:lnSpc>
              <a:spcBef>
                <a:spcPts val="0"/>
              </a:spcBef>
              <a:buClr>
                <a:schemeClr val="dk1"/>
              </a:buClr>
              <a:buSzPct val="127272"/>
              <a:buFont typeface="Arial"/>
              <a:buChar char="-"/>
            </a:pPr>
            <a:r>
              <a:rPr lang="en">
                <a:solidFill>
                  <a:schemeClr val="dk1"/>
                </a:solidFill>
              </a:rPr>
              <a:t>it did kinda more so resemble the news, but w/ more of an emphasis on assault than anything else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3093234"/>
            <a:ext cx="8458200" cy="7124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0" name="Shape 10"/>
          <p:cNvSpPr txBox="1"/>
          <p:nvPr>
            <p:ph type="ctrTitle"/>
          </p:nvPr>
        </p:nvSpPr>
        <p:spPr>
          <a:xfrm>
            <a:off x="685800" y="1300757"/>
            <a:ext cx="7772400" cy="1684199"/>
          </a:xfrm>
          <a:prstGeom prst="rect">
            <a:avLst/>
          </a:prstGeom>
        </p:spPr>
        <p:txBody>
          <a:bodyPr anchorCtr="0" anchor="b" bIns="91425" lIns="91425" rIns="91425" tIns="91425"/>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1" name="Shape 11"/>
          <p:cNvSpPr txBox="1"/>
          <p:nvPr>
            <p:ph idx="1" type="subTitle"/>
          </p:nvPr>
        </p:nvSpPr>
        <p:spPr>
          <a:xfrm>
            <a:off x="685800" y="3093357"/>
            <a:ext cx="7772400" cy="712499"/>
          </a:xfrm>
          <a:prstGeom prst="rect">
            <a:avLst/>
          </a:prstGeom>
        </p:spPr>
        <p:txBody>
          <a:bodyPr anchorCtr="0" anchor="ctr" bIns="91425" lIns="91425" rIns="91425" tIns="91425"/>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
        <p:nvSpPr>
          <p:cNvPr id="12" name="Shape 12"/>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x="0" y="0"/>
          <a:ext cx="0" cy="0"/>
          <a:chOff x="0" y="0"/>
          <a:chExt cx="0" cy="0"/>
        </a:xfrm>
      </p:grpSpPr>
      <p:sp>
        <p:nvSpPr>
          <p:cNvPr id="14" name="Shape 14"/>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15" name="Shape 15"/>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1" type="body"/>
          </p:nvPr>
        </p:nvSpPr>
        <p:spPr>
          <a:xfrm>
            <a:off x="457200" y="1460499"/>
            <a:ext cx="82296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7" name="Shape 1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8" name="Shape 18"/>
        <p:cNvGrpSpPr/>
        <p:nvPr/>
      </p:nvGrpSpPr>
      <p:grpSpPr>
        <a:xfrm>
          <a:off x="0" y="0"/>
          <a:ext cx="0" cy="0"/>
          <a:chOff x="0" y="0"/>
          <a:chExt cx="0" cy="0"/>
        </a:xfrm>
      </p:grpSpPr>
      <p:sp>
        <p:nvSpPr>
          <p:cNvPr id="19" name="Shape 19"/>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0" name="Shape 20"/>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57200" y="1460499"/>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2" type="body"/>
          </p:nvPr>
        </p:nvSpPr>
        <p:spPr>
          <a:xfrm>
            <a:off x="4656667" y="1461908"/>
            <a:ext cx="4030200" cy="34652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4" name="Shape 24"/>
        <p:cNvGrpSpPr/>
        <p:nvPr/>
      </p:nvGrpSpPr>
      <p:grpSpPr>
        <a:xfrm>
          <a:off x="0" y="0"/>
          <a:ext cx="0" cy="0"/>
          <a:chOff x="0" y="0"/>
          <a:chExt cx="0" cy="0"/>
        </a:xfrm>
      </p:grpSpPr>
      <p:sp>
        <p:nvSpPr>
          <p:cNvPr id="25" name="Shape 25"/>
          <p:cNvSpPr/>
          <p:nvPr/>
        </p:nvSpPr>
        <p:spPr>
          <a:xfrm>
            <a:off x="0" y="205977"/>
            <a:ext cx="8686800" cy="11655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26" name="Shape 26"/>
          <p:cNvSpPr txBox="1"/>
          <p:nvPr>
            <p:ph type="title"/>
          </p:nvPr>
        </p:nvSpPr>
        <p:spPr>
          <a:xfrm>
            <a:off x="457200" y="205977"/>
            <a:ext cx="8229600" cy="11414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8" name="Shape 28"/>
        <p:cNvGrpSpPr/>
        <p:nvPr/>
      </p:nvGrpSpPr>
      <p:grpSpPr>
        <a:xfrm>
          <a:off x="0" y="0"/>
          <a:ext cx="0" cy="0"/>
          <a:chOff x="0" y="0"/>
          <a:chExt cx="0" cy="0"/>
        </a:xfrm>
      </p:grpSpPr>
      <p:sp>
        <p:nvSpPr>
          <p:cNvPr id="29" name="Shape 29"/>
          <p:cNvSpPr/>
          <p:nvPr/>
        </p:nvSpPr>
        <p:spPr>
          <a:xfrm>
            <a:off x="0" y="4406309"/>
            <a:ext cx="8686800" cy="5195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sp>
        <p:nvSpPr>
          <p:cNvPr id="30" name="Shape 30"/>
          <p:cNvSpPr txBox="1"/>
          <p:nvPr>
            <p:ph idx="1" type="body"/>
          </p:nvPr>
        </p:nvSpPr>
        <p:spPr>
          <a:xfrm>
            <a:off x="457200" y="4406309"/>
            <a:ext cx="8229600" cy="519599"/>
          </a:xfrm>
          <a:prstGeom prst="rect">
            <a:avLst/>
          </a:prstGeom>
        </p:spPr>
        <p:txBody>
          <a:bodyPr anchorCtr="0" anchor="ctr" bIns="91425" lIns="91425" rIns="91425" tIns="91425"/>
          <a:lstStyle>
            <a:lvl1pPr>
              <a:spcBef>
                <a:spcPts val="0"/>
              </a:spcBef>
              <a:buClr>
                <a:schemeClr val="lt1"/>
              </a:buClr>
              <a:buSzPct val="100000"/>
              <a:buNone/>
              <a:defRPr b="1" sz="2400">
                <a:solidFill>
                  <a:schemeClr val="lt1"/>
                </a:solidFill>
              </a:defRPr>
            </a:lvl1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dk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2" name="Shape 32"/>
        <p:cNvGrpSpPr/>
        <p:nvPr/>
      </p:nvGrpSpPr>
      <p:grpSpPr>
        <a:xfrm>
          <a:off x="0" y="0"/>
          <a:ext cx="0" cy="0"/>
          <a:chOff x="0" y="0"/>
          <a:chExt cx="0" cy="0"/>
        </a:xfrm>
      </p:grpSpPr>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7"/>
            <a:ext cx="8229600" cy="1141499"/>
          </a:xfrm>
          <a:prstGeom prst="rect">
            <a:avLst/>
          </a:prstGeom>
          <a:noFill/>
          <a:ln>
            <a:noFill/>
          </a:ln>
        </p:spPr>
        <p:txBody>
          <a:bodyPr anchorCtr="0" anchor="b" bIns="91425" lIns="91425" rIns="91425" tIns="91425"/>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x="457200" y="1460499"/>
            <a:ext cx="8229600" cy="3465299"/>
          </a:xfrm>
          <a:prstGeom prst="rect">
            <a:avLst/>
          </a:prstGeom>
          <a:noFill/>
          <a:ln>
            <a:noFill/>
          </a:ln>
        </p:spPr>
        <p:txBody>
          <a:bodyPr anchorCtr="0" anchor="t" bIns="91425" lIns="91425" rIns="91425" tIns="91425"/>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09.png"/><Relationship Id="rId3" Type="http://schemas.openxmlformats.org/officeDocument/2006/relationships/image" Target="../media/image08.png"/><Relationship Id="rId5" Type="http://schemas.openxmlformats.org/officeDocument/2006/relationships/image" Target="../media/image0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7.png"/><Relationship Id="rId5" Type="http://schemas.openxmlformats.org/officeDocument/2006/relationships/image" Target="../media/image0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type="ctrTitle"/>
          </p:nvPr>
        </p:nvSpPr>
        <p:spPr>
          <a:xfrm>
            <a:off x="685800" y="1300757"/>
            <a:ext cx="7772400" cy="1684199"/>
          </a:xfrm>
          <a:prstGeom prst="rect">
            <a:avLst/>
          </a:prstGeom>
        </p:spPr>
        <p:txBody>
          <a:bodyPr anchorCtr="0" anchor="b" bIns="91425" lIns="91425" rIns="91425" tIns="91425">
            <a:noAutofit/>
          </a:bodyPr>
          <a:lstStyle/>
          <a:p>
            <a:pPr>
              <a:spcBef>
                <a:spcPts val="0"/>
              </a:spcBef>
              <a:buNone/>
            </a:pPr>
            <a:r>
              <a:t/>
            </a:r>
            <a:endParaRPr/>
          </a:p>
        </p:txBody>
      </p:sp>
      <p:sp>
        <p:nvSpPr>
          <p:cNvPr id="36" name="Shape 36"/>
          <p:cNvSpPr txBox="1"/>
          <p:nvPr>
            <p:ph idx="1" type="subTitle"/>
          </p:nvPr>
        </p:nvSpPr>
        <p:spPr>
          <a:xfrm>
            <a:off x="685800" y="3093357"/>
            <a:ext cx="7772400" cy="712499"/>
          </a:xfrm>
          <a:prstGeom prst="rect">
            <a:avLst/>
          </a:prstGeom>
        </p:spPr>
        <p:txBody>
          <a:bodyPr anchorCtr="0" anchor="ctr" bIns="91425" lIns="91425" rIns="91425" tIns="91425">
            <a:noAutofit/>
          </a:bodyPr>
          <a:lstStyle/>
          <a:p>
            <a:pPr>
              <a:spcBef>
                <a:spcPts val="0"/>
              </a:spcBef>
              <a:buNone/>
            </a:pPr>
            <a:r>
              <a:rPr lang="en"/>
              <a:t>By Charles Lee and Jacqueline Foreman</a:t>
            </a:r>
          </a:p>
        </p:txBody>
      </p:sp>
      <p:pic>
        <p:nvPicPr>
          <p:cNvPr id="37" name="Shape 37"/>
          <p:cNvPicPr preferRelativeResize="0"/>
          <p:nvPr/>
        </p:nvPicPr>
        <p:blipFill rotWithShape="1">
          <a:blip r:embed="rId3">
            <a:alphaModFix/>
          </a:blip>
          <a:srcRect b="25686" l="26863" r="22829" t="3179"/>
          <a:stretch/>
        </p:blipFill>
        <p:spPr>
          <a:xfrm>
            <a:off x="2034025" y="157617"/>
            <a:ext cx="5075949" cy="282732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x="0" y="0"/>
          <a:ext cx="0" cy="0"/>
          <a:chOff x="0" y="0"/>
          <a:chExt cx="0" cy="0"/>
        </a:xfrm>
      </p:grpSpPr>
      <p:sp>
        <p:nvSpPr>
          <p:cNvPr id="42" name="Shape 4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Crime &amp; Social Media</a:t>
            </a:r>
          </a:p>
        </p:txBody>
      </p:sp>
      <p:sp>
        <p:nvSpPr>
          <p:cNvPr id="43" name="Shape 43"/>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t/>
            </a:r>
            <a:endParaRPr/>
          </a:p>
        </p:txBody>
      </p:sp>
      <p:pic>
        <p:nvPicPr>
          <p:cNvPr id="44" name="Shape 44"/>
          <p:cNvPicPr preferRelativeResize="0"/>
          <p:nvPr/>
        </p:nvPicPr>
        <p:blipFill>
          <a:blip r:embed="rId3">
            <a:alphaModFix/>
          </a:blip>
          <a:stretch>
            <a:fillRect/>
          </a:stretch>
        </p:blipFill>
        <p:spPr>
          <a:xfrm>
            <a:off x="1714500" y="1712000"/>
            <a:ext cx="5715000" cy="29622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Purpose</a:t>
            </a:r>
          </a:p>
        </p:txBody>
      </p:sp>
      <p:sp>
        <p:nvSpPr>
          <p:cNvPr id="50" name="Shape 50"/>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t/>
            </a:r>
            <a:endParaRPr/>
          </a:p>
        </p:txBody>
      </p:sp>
      <p:pic>
        <p:nvPicPr>
          <p:cNvPr id="51" name="Shape 51"/>
          <p:cNvPicPr preferRelativeResize="0"/>
          <p:nvPr/>
        </p:nvPicPr>
        <p:blipFill>
          <a:blip r:embed="rId3">
            <a:alphaModFix/>
          </a:blip>
          <a:stretch>
            <a:fillRect/>
          </a:stretch>
        </p:blipFill>
        <p:spPr>
          <a:xfrm>
            <a:off x="2689187" y="1460500"/>
            <a:ext cx="3765626" cy="34653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Our Hypothesis</a:t>
            </a:r>
          </a:p>
        </p:txBody>
      </p:sp>
      <p:sp>
        <p:nvSpPr>
          <p:cNvPr id="57" name="Shape 57"/>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rPr lang="en"/>
              <a:t>Society’s perception of crime more closely mirrors the representation of crime crafted by the media than that of the police reports.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About the Data</a:t>
            </a:r>
          </a:p>
        </p:txBody>
      </p:sp>
      <p:sp>
        <p:nvSpPr>
          <p:cNvPr id="63" name="Shape 63"/>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t/>
            </a:r>
            <a:endParaRPr/>
          </a:p>
        </p:txBody>
      </p:sp>
      <p:pic>
        <p:nvPicPr>
          <p:cNvPr id="64" name="Shape 64"/>
          <p:cNvPicPr preferRelativeResize="0"/>
          <p:nvPr/>
        </p:nvPicPr>
        <p:blipFill>
          <a:blip r:embed="rId3">
            <a:alphaModFix/>
          </a:blip>
          <a:stretch>
            <a:fillRect/>
          </a:stretch>
        </p:blipFill>
        <p:spPr>
          <a:xfrm>
            <a:off x="380450" y="1983475"/>
            <a:ext cx="2419349" cy="2419349"/>
          </a:xfrm>
          <a:prstGeom prst="rect">
            <a:avLst/>
          </a:prstGeom>
          <a:noFill/>
          <a:ln>
            <a:noFill/>
          </a:ln>
        </p:spPr>
      </p:pic>
      <p:pic>
        <p:nvPicPr>
          <p:cNvPr id="65" name="Shape 65"/>
          <p:cNvPicPr preferRelativeResize="0"/>
          <p:nvPr/>
        </p:nvPicPr>
        <p:blipFill>
          <a:blip r:embed="rId4">
            <a:alphaModFix/>
          </a:blip>
          <a:stretch>
            <a:fillRect/>
          </a:stretch>
        </p:blipFill>
        <p:spPr>
          <a:xfrm>
            <a:off x="2948200" y="1784300"/>
            <a:ext cx="3247599" cy="3247599"/>
          </a:xfrm>
          <a:prstGeom prst="rect">
            <a:avLst/>
          </a:prstGeom>
          <a:noFill/>
          <a:ln>
            <a:noFill/>
          </a:ln>
        </p:spPr>
      </p:pic>
      <p:pic>
        <p:nvPicPr>
          <p:cNvPr id="66" name="Shape 66"/>
          <p:cNvPicPr preferRelativeResize="0"/>
          <p:nvPr/>
        </p:nvPicPr>
        <p:blipFill>
          <a:blip r:embed="rId5">
            <a:alphaModFix/>
          </a:blip>
          <a:stretch>
            <a:fillRect/>
          </a:stretch>
        </p:blipFill>
        <p:spPr>
          <a:xfrm>
            <a:off x="6039550" y="2197125"/>
            <a:ext cx="2647250" cy="19920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About the Data</a:t>
            </a:r>
          </a:p>
        </p:txBody>
      </p:sp>
      <p:pic>
        <p:nvPicPr>
          <p:cNvPr id="72" name="Shape 72"/>
          <p:cNvPicPr preferRelativeResize="0"/>
          <p:nvPr/>
        </p:nvPicPr>
        <p:blipFill>
          <a:blip r:embed="rId3">
            <a:alphaModFix/>
          </a:blip>
          <a:stretch>
            <a:fillRect/>
          </a:stretch>
        </p:blipFill>
        <p:spPr>
          <a:xfrm>
            <a:off x="457200" y="1698175"/>
            <a:ext cx="2691499" cy="2691499"/>
          </a:xfrm>
          <a:prstGeom prst="rect">
            <a:avLst/>
          </a:prstGeom>
          <a:noFill/>
          <a:ln>
            <a:noFill/>
          </a:ln>
        </p:spPr>
      </p:pic>
      <p:pic>
        <p:nvPicPr>
          <p:cNvPr id="73" name="Shape 73"/>
          <p:cNvPicPr preferRelativeResize="0"/>
          <p:nvPr/>
        </p:nvPicPr>
        <p:blipFill>
          <a:blip r:embed="rId4">
            <a:alphaModFix/>
          </a:blip>
          <a:stretch>
            <a:fillRect/>
          </a:stretch>
        </p:blipFill>
        <p:spPr>
          <a:xfrm>
            <a:off x="5840200" y="1698175"/>
            <a:ext cx="2691499" cy="2691499"/>
          </a:xfrm>
          <a:prstGeom prst="rect">
            <a:avLst/>
          </a:prstGeom>
          <a:noFill/>
          <a:ln>
            <a:noFill/>
          </a:ln>
        </p:spPr>
      </p:pic>
      <p:pic>
        <p:nvPicPr>
          <p:cNvPr id="74" name="Shape 74"/>
          <p:cNvPicPr preferRelativeResize="0"/>
          <p:nvPr/>
        </p:nvPicPr>
        <p:blipFill>
          <a:blip r:embed="rId5">
            <a:alphaModFix/>
          </a:blip>
          <a:stretch>
            <a:fillRect/>
          </a:stretch>
        </p:blipFill>
        <p:spPr>
          <a:xfrm>
            <a:off x="3148700" y="1698175"/>
            <a:ext cx="2691499" cy="26914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ctrTitle"/>
          </p:nvPr>
        </p:nvSpPr>
        <p:spPr>
          <a:xfrm>
            <a:off x="685800" y="1300757"/>
            <a:ext cx="7772400" cy="1684199"/>
          </a:xfrm>
          <a:prstGeom prst="rect">
            <a:avLst/>
          </a:prstGeom>
        </p:spPr>
        <p:txBody>
          <a:bodyPr anchorCtr="0" anchor="b" bIns="91425" lIns="91425" rIns="91425" tIns="91425">
            <a:noAutofit/>
          </a:bodyPr>
          <a:lstStyle/>
          <a:p>
            <a:pPr>
              <a:spcBef>
                <a:spcPts val="0"/>
              </a:spcBef>
              <a:buNone/>
            </a:pPr>
            <a:r>
              <a:rPr lang="en"/>
              <a:t>Project Demo</a:t>
            </a:r>
          </a:p>
        </p:txBody>
      </p:sp>
      <p:sp>
        <p:nvSpPr>
          <p:cNvPr id="80" name="Shape 80"/>
          <p:cNvSpPr txBox="1"/>
          <p:nvPr>
            <p:ph idx="1" type="subTitle"/>
          </p:nvPr>
        </p:nvSpPr>
        <p:spPr>
          <a:xfrm>
            <a:off x="685800" y="3093357"/>
            <a:ext cx="7772400" cy="712499"/>
          </a:xfrm>
          <a:prstGeom prst="rect">
            <a:avLst/>
          </a:prstGeom>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7"/>
            <a:ext cx="8229600" cy="1141499"/>
          </a:xfrm>
          <a:prstGeom prst="rect">
            <a:avLst/>
          </a:prstGeom>
        </p:spPr>
        <p:txBody>
          <a:bodyPr anchorCtr="0" anchor="b" bIns="91425" lIns="91425" rIns="91425" tIns="91425">
            <a:noAutofit/>
          </a:bodyPr>
          <a:lstStyle/>
          <a:p>
            <a:pPr>
              <a:spcBef>
                <a:spcPts val="0"/>
              </a:spcBef>
              <a:buNone/>
            </a:pPr>
            <a:r>
              <a:rPr lang="en"/>
              <a:t>Process</a:t>
            </a:r>
          </a:p>
        </p:txBody>
      </p:sp>
      <p:sp>
        <p:nvSpPr>
          <p:cNvPr id="86" name="Shape 86"/>
          <p:cNvSpPr txBox="1"/>
          <p:nvPr>
            <p:ph idx="1" type="body"/>
          </p:nvPr>
        </p:nvSpPr>
        <p:spPr>
          <a:xfrm>
            <a:off x="457200" y="1460499"/>
            <a:ext cx="8229600" cy="3465299"/>
          </a:xfrm>
          <a:prstGeom prst="rect">
            <a:avLst/>
          </a:prstGeom>
        </p:spPr>
        <p:txBody>
          <a:bodyPr anchorCtr="0" anchor="t" bIns="91425" lIns="91425" rIns="91425" tIns="91425">
            <a:noAutofit/>
          </a:bodyPr>
          <a:lstStyle/>
          <a:p>
            <a:pPr>
              <a:spcBef>
                <a:spcPts val="0"/>
              </a:spcBef>
              <a:buNone/>
            </a:pPr>
            <a:r>
              <a:t/>
            </a:r>
            <a:endParaRPr/>
          </a:p>
        </p:txBody>
      </p:sp>
      <p:pic>
        <p:nvPicPr>
          <p:cNvPr id="87" name="Shape 87"/>
          <p:cNvPicPr preferRelativeResize="0"/>
          <p:nvPr/>
        </p:nvPicPr>
        <p:blipFill>
          <a:blip r:embed="rId3">
            <a:alphaModFix/>
          </a:blip>
          <a:stretch>
            <a:fillRect/>
          </a:stretch>
        </p:blipFill>
        <p:spPr>
          <a:xfrm>
            <a:off x="2839350" y="1460500"/>
            <a:ext cx="3465300" cy="3465300"/>
          </a:xfrm>
          <a:prstGeom prst="rect">
            <a:avLst/>
          </a:prstGeom>
          <a:noFill/>
          <a:ln>
            <a:noFill/>
          </a:ln>
        </p:spPr>
      </p:pic>
      <p:pic>
        <p:nvPicPr>
          <p:cNvPr id="88" name="Shape 88"/>
          <p:cNvPicPr preferRelativeResize="0"/>
          <p:nvPr/>
        </p:nvPicPr>
        <p:blipFill>
          <a:blip r:embed="rId4">
            <a:alphaModFix/>
          </a:blip>
          <a:stretch>
            <a:fillRect/>
          </a:stretch>
        </p:blipFill>
        <p:spPr>
          <a:xfrm>
            <a:off x="3512000" y="2133150"/>
            <a:ext cx="2120000" cy="21200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05977"/>
            <a:ext cx="8229600" cy="1141499"/>
          </a:xfrm>
          <a:prstGeom prst="rect">
            <a:avLst/>
          </a:prstGeom>
        </p:spPr>
        <p:txBody>
          <a:bodyPr anchorCtr="0" anchor="b" bIns="91425" lIns="91425" rIns="91425" tIns="91425">
            <a:noAutofit/>
          </a:bodyPr>
          <a:lstStyle/>
          <a:p>
            <a:pPr lvl="0" rtl="0">
              <a:spcBef>
                <a:spcPts val="0"/>
              </a:spcBef>
              <a:buNone/>
            </a:pPr>
            <a:r>
              <a:rPr lang="en"/>
              <a:t>Findings</a:t>
            </a:r>
          </a:p>
        </p:txBody>
      </p:sp>
      <p:sp>
        <p:nvSpPr>
          <p:cNvPr id="94" name="Shape 94"/>
          <p:cNvSpPr txBox="1"/>
          <p:nvPr>
            <p:ph idx="1" type="body"/>
          </p:nvPr>
        </p:nvSpPr>
        <p:spPr>
          <a:xfrm>
            <a:off x="457200" y="1460499"/>
            <a:ext cx="8229600" cy="3465299"/>
          </a:xfrm>
          <a:prstGeom prst="rect">
            <a:avLst/>
          </a:prstGeom>
        </p:spPr>
        <p:txBody>
          <a:bodyPr anchorCtr="0" anchor="t" bIns="91425" lIns="91425" rIns="91425" tIns="91425">
            <a:noAutofit/>
          </a:bodyPr>
          <a:lstStyle/>
          <a:p>
            <a:pPr lvl="0" rtl="0">
              <a:spcBef>
                <a:spcPts val="0"/>
              </a:spcBef>
              <a:buNone/>
            </a:pPr>
            <a:r>
              <a:t/>
            </a:r>
            <a:endParaRPr/>
          </a:p>
        </p:txBody>
      </p:sp>
      <p:pic>
        <p:nvPicPr>
          <p:cNvPr id="95" name="Shape 95"/>
          <p:cNvPicPr preferRelativeResize="0"/>
          <p:nvPr/>
        </p:nvPicPr>
        <p:blipFill>
          <a:blip r:embed="rId3">
            <a:alphaModFix/>
          </a:blip>
          <a:stretch>
            <a:fillRect/>
          </a:stretch>
        </p:blipFill>
        <p:spPr>
          <a:xfrm>
            <a:off x="2262458" y="1460500"/>
            <a:ext cx="4619089" cy="34652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