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embeddedFontLst>
    <p:embeddedFont>
      <p:font typeface="Roboto" pitchFamily="2" charset="0"/>
      <p:regular r:id="rId8"/>
      <p:bold r:id="rId9"/>
      <p:italic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Roboto Lt" pitchFamily="2" charset="0"/>
      <p:regular r:id="rId16"/>
      <p:italic r:id="rId17"/>
    </p:embeddedFont>
    <p:embeddedFont>
      <p:font typeface="Droid Sans" pitchFamily="34" charset="0"/>
      <p:regular r:id="rId18"/>
      <p:bold r:id="rId19"/>
    </p:embeddedFont>
    <p:embeddedFont>
      <p:font typeface="Roboto Bk" pitchFamily="2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379"/>
    <a:srgbClr val="8A9AA1"/>
    <a:srgbClr val="535A98"/>
    <a:srgbClr val="EF9CBB"/>
    <a:srgbClr val="717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18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12A5F-3CD2-472C-BD74-891BE0A222A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87E50-1048-4DEC-8289-A4BAEA3B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0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6"/>
            <a:ext cx="9296400" cy="1470025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>
            <a:noAutofit/>
          </a:bodyPr>
          <a:lstStyle>
            <a:lvl1pPr>
              <a:defRPr sz="6000" b="0" i="0" strike="noStrike" cap="none" spc="-15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k" pitchFamily="2" charset="0"/>
                <a:ea typeface="Roboto Bk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8A9AA1"/>
                </a:solidFill>
                <a:latin typeface="Roboto Lt" pitchFamily="2" charset="0"/>
                <a:ea typeface="Roboto Lt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pPr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9"/>
            <a:ext cx="9296400" cy="11430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3200" b="0" strike="noStrike" cap="all" spc="30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1pPr>
            <a:lvl2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2pPr>
            <a:lvl3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3pPr>
            <a:lvl4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4pPr>
            <a:lvl5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7"/>
            <a:ext cx="9296400" cy="6278563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1219200">
              <a:prstClr val="black"/>
            </a:innerShdw>
          </a:effectLst>
        </p:spPr>
        <p:txBody>
          <a:bodyPr>
            <a:normAutofit/>
          </a:bodyPr>
          <a:lstStyle>
            <a:lvl1pPr>
              <a:defRPr lang="en-US" sz="8000" b="0" strike="noStrike" kern="1200" cap="all" spc="-300" normalizeH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k" pitchFamily="2" charset="0"/>
                <a:ea typeface="Roboto Bk" pitchFamily="2" charset="0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5715000"/>
            <a:ext cx="9296400" cy="9144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0" strike="noStrike" cap="all" spc="30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0" y="228600"/>
            <a:ext cx="7315200" cy="5257800"/>
          </a:xfrm>
          <a:effectLst>
            <a:glow rad="101600">
              <a:srgbClr val="8A9AA1">
                <a:alpha val="36000"/>
              </a:srgbClr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76200" y="274639"/>
            <a:ext cx="9296400" cy="1143000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2F5BB042-2B17-413A-8BB2-6FDBD0381532}" type="datetimeFigureOut">
              <a:rPr lang="en-US" smtClean="0"/>
              <a:pPr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F130C7C2-E2F1-465B-8C07-FB00D7F0D14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-76200" y="-7488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76200">
              <a:srgbClr val="EF9CBB">
                <a:alpha val="3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76200" y="6867144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535A98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3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Roboto Lt" pitchFamily="2" charset="0"/>
          <a:ea typeface="Roboto Lt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5"/>
        </a:buBlip>
        <a:defRPr sz="32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6"/>
        </a:buBlip>
        <a:defRPr sz="28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24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sz="20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9"/>
        </a:buBlip>
        <a:defRPr sz="20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8077200" cy="4038600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28000"/>
              </a:prstClr>
            </a:outerShdw>
          </a:effectLst>
        </p:spPr>
      </p:pic>
      <p:grpSp>
        <p:nvGrpSpPr>
          <p:cNvPr id="20" name="Group 19"/>
          <p:cNvGrpSpPr/>
          <p:nvPr/>
        </p:nvGrpSpPr>
        <p:grpSpPr>
          <a:xfrm>
            <a:off x="752714" y="5222557"/>
            <a:ext cx="7638572" cy="1106508"/>
            <a:chOff x="457200" y="5222557"/>
            <a:chExt cx="7638572" cy="1106508"/>
          </a:xfrm>
        </p:grpSpPr>
        <p:sp>
          <p:nvSpPr>
            <p:cNvPr id="13" name="TextBox 12"/>
            <p:cNvSpPr txBox="1"/>
            <p:nvPr/>
          </p:nvSpPr>
          <p:spPr>
            <a:xfrm>
              <a:off x="3176707" y="5222557"/>
              <a:ext cx="2743200" cy="49244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677379">
                  <a:alpha val="4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Charles </a:t>
              </a:r>
              <a:r>
                <a:rPr lang="en-US" sz="26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Madere</a:t>
              </a:r>
              <a:endParaRPr lang="en-US" sz="26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5253335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Geonathan</a:t>
              </a:r>
              <a:r>
                <a:rPr lang="en-US" sz="24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 </a:t>
              </a:r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Sena</a:t>
              </a:r>
              <a:endParaRPr lang="en-US" sz="24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7400" y="5253335"/>
              <a:ext cx="2228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Suvan</a:t>
              </a:r>
              <a:r>
                <a:rPr lang="en-US" sz="24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 Dixit</a:t>
              </a:r>
              <a:endParaRPr lang="en-US" sz="24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200" y="58674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Jarrad</a:t>
              </a:r>
              <a:r>
                <a:rPr lang="en-US" sz="24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 </a:t>
              </a:r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Pinestraw</a:t>
              </a:r>
              <a:endParaRPr lang="en-US" sz="24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0" y="58674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Tristan Kidder</a:t>
              </a:r>
              <a:endParaRPr lang="en-US" sz="24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52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</a:t>
            </a:r>
            <a:r>
              <a:rPr lang="en-US" spc="0" dirty="0" smtClean="0"/>
              <a:t>r</a:t>
            </a:r>
            <a:r>
              <a:rPr lang="en-US" dirty="0" smtClean="0"/>
              <a:t>oject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natively built Android application</a:t>
            </a:r>
          </a:p>
          <a:p>
            <a:r>
              <a:rPr lang="en-US" dirty="0" smtClean="0"/>
              <a:t>Socially connected with the Facebook SDK</a:t>
            </a:r>
          </a:p>
          <a:p>
            <a:r>
              <a:rPr lang="en-US" dirty="0" smtClean="0"/>
              <a:t>Cloud powered with Amazon Web Services</a:t>
            </a:r>
          </a:p>
          <a:p>
            <a:r>
              <a:rPr lang="en-US" dirty="0" smtClean="0"/>
              <a:t>Designed with newer Android devices in mind</a:t>
            </a:r>
          </a:p>
          <a:p>
            <a:pPr lvl="1"/>
            <a:r>
              <a:rPr lang="en-US" dirty="0" smtClean="0"/>
              <a:t>Follows Android 3.0+ design guidelines</a:t>
            </a:r>
          </a:p>
          <a:p>
            <a:pPr lvl="2"/>
            <a:r>
              <a:rPr lang="en-US" dirty="0" smtClean="0"/>
              <a:t>No hardware buttons required through the use of the new Android Action Bar</a:t>
            </a:r>
          </a:p>
          <a:p>
            <a:pPr lvl="1"/>
            <a:r>
              <a:rPr lang="en-US" dirty="0" smtClean="0"/>
              <a:t>Compatible with older Android 2.3.3 devices thanks to </a:t>
            </a:r>
            <a:r>
              <a:rPr lang="en-US" dirty="0" err="1" smtClean="0"/>
              <a:t>ActionBarSherlock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6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and te</a:t>
            </a:r>
            <a:r>
              <a:rPr lang="en-US" spc="0" dirty="0" smtClean="0"/>
              <a:t>r</a:t>
            </a:r>
            <a:r>
              <a:rPr lang="en-US" dirty="0" smtClean="0"/>
              <a:t>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" y="1524001"/>
            <a:ext cx="5791200" cy="5333999"/>
          </a:xfrm>
        </p:spPr>
        <p:txBody>
          <a:bodyPr wrap="square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Amazon Web Services</a:t>
            </a:r>
            <a:r>
              <a:rPr lang="en-US" dirty="0" smtClean="0"/>
              <a:t> is a large collection of remote computing services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Most well known of their services are Amazon S3 and Amazon EC2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We are using a tier that is free for one year as long as we don’t exceed a certain monthly usage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</a:t>
            </a:r>
            <a:r>
              <a:rPr lang="en-US" dirty="0" smtClean="0"/>
              <a:t>e’re </a:t>
            </a:r>
            <a:r>
              <a:rPr lang="en-US" dirty="0" smtClean="0"/>
              <a:t>using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Amazon Elastic Beanstalk</a:t>
            </a:r>
            <a:r>
              <a:rPr lang="en-US" dirty="0" smtClean="0"/>
              <a:t>. This service will </a:t>
            </a:r>
            <a:r>
              <a:rPr lang="en-US" dirty="0" smtClean="0"/>
              <a:t>handle </a:t>
            </a:r>
            <a:r>
              <a:rPr lang="en-US" dirty="0" smtClean="0"/>
              <a:t>load balancing and </a:t>
            </a:r>
            <a:r>
              <a:rPr lang="en-US" dirty="0" smtClean="0"/>
              <a:t>then automatically increase </a:t>
            </a:r>
            <a:r>
              <a:rPr lang="en-US" dirty="0" smtClean="0"/>
              <a:t>the servers </a:t>
            </a:r>
            <a:r>
              <a:rPr lang="en-US" dirty="0" smtClean="0"/>
              <a:t>that we </a:t>
            </a:r>
            <a:r>
              <a:rPr lang="en-US" dirty="0" smtClean="0"/>
              <a:t>need if necessary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Roboto" pitchFamily="2" charset="0"/>
                <a:ea typeface="Roboto" pitchFamily="2" charset="0"/>
              </a:rPr>
              <a:t>ActionBarSherlock</a:t>
            </a:r>
            <a:r>
              <a:rPr lang="en-US" dirty="0" smtClean="0"/>
              <a:t> allows us to have an action bar on devices running a version of Android that predates it being built into the operating system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29400" y="1871409"/>
            <a:ext cx="2209800" cy="574675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latin typeface="Roboto" pitchFamily="2" charset="0"/>
                <a:ea typeface="Roboto" pitchFamily="2" charset="0"/>
              </a:rPr>
              <a:t>Action Bar</a:t>
            </a:r>
            <a:endParaRPr lang="en-US" b="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438400"/>
            <a:ext cx="2085351" cy="3701500"/>
          </a:xfrm>
          <a:effectLst>
            <a:outerShdw blurRad="76200" sx="101000" sy="101000" algn="ctr" rotWithShape="0">
              <a:srgbClr val="535A98">
                <a:alpha val="52000"/>
              </a:srgbClr>
            </a:outerShdw>
          </a:effectLst>
        </p:spPr>
      </p:pic>
      <p:sp>
        <p:nvSpPr>
          <p:cNvPr id="20" name="U-Turn Arrow 19"/>
          <p:cNvSpPr/>
          <p:nvPr/>
        </p:nvSpPr>
        <p:spPr>
          <a:xfrm rot="16200000" flipH="1">
            <a:off x="6134100" y="1950784"/>
            <a:ext cx="609600" cy="990600"/>
          </a:xfrm>
          <a:prstGeom prst="uturnArrow">
            <a:avLst>
              <a:gd name="adj1" fmla="val 23348"/>
              <a:gd name="adj2" fmla="val 25000"/>
              <a:gd name="adj3" fmla="val 50105"/>
              <a:gd name="adj4" fmla="val 43750"/>
              <a:gd name="adj5" fmla="val 67439"/>
            </a:avLst>
          </a:prstGeom>
          <a:noFill/>
          <a:ln>
            <a:solidFill>
              <a:srgbClr val="8A9AA1"/>
            </a:solidFill>
          </a:ln>
          <a:effectLst>
            <a:outerShdw blurRad="50800" dist="12700" dir="5400000" algn="t" rotWithShape="0">
              <a:srgbClr val="EF9CBB">
                <a:alpha val="5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5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Users log in through Facebook and can then challenge their Facebook friends to a game of checkers</a:t>
            </a:r>
          </a:p>
          <a:p>
            <a:r>
              <a:rPr lang="en-US" dirty="0" smtClean="0"/>
              <a:t>New moves and games will be sent over either </a:t>
            </a:r>
            <a:r>
              <a:rPr lang="en-US" dirty="0" err="1" smtClean="0"/>
              <a:t>WiFi</a:t>
            </a:r>
            <a:r>
              <a:rPr lang="en-US" dirty="0" smtClean="0"/>
              <a:t> or a data connection to our </a:t>
            </a:r>
            <a:r>
              <a:rPr lang="en-US" dirty="0" smtClean="0"/>
              <a:t>web </a:t>
            </a:r>
            <a:r>
              <a:rPr lang="en-US" dirty="0" smtClean="0"/>
              <a:t>server to be processed</a:t>
            </a:r>
          </a:p>
          <a:p>
            <a:pPr lvl="1"/>
            <a:r>
              <a:rPr lang="en-US" dirty="0" smtClean="0"/>
              <a:t>Server will then send a push notification to the receiving user’s phone to alert them of their turn</a:t>
            </a:r>
          </a:p>
          <a:p>
            <a:pPr lvl="1"/>
            <a:r>
              <a:rPr lang="en-US" dirty="0" smtClean="0"/>
              <a:t>Server also performs </a:t>
            </a:r>
            <a:r>
              <a:rPr lang="en-US" dirty="0" smtClean="0"/>
              <a:t>validation to prevent cheating</a:t>
            </a:r>
          </a:p>
          <a:p>
            <a:r>
              <a:rPr lang="en-US" dirty="0" smtClean="0"/>
              <a:t>To put it </a:t>
            </a:r>
            <a:r>
              <a:rPr lang="en-US" i="1" dirty="0" smtClean="0"/>
              <a:t>very</a:t>
            </a:r>
            <a:r>
              <a:rPr lang="en-US" dirty="0" smtClean="0"/>
              <a:t> simply, take Words with Friends but replace scrabble with checkers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260</TotalTime>
  <Words>245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Helvetica LT Std Cond Light</vt:lpstr>
      <vt:lpstr>Roboto</vt:lpstr>
      <vt:lpstr>Calibri</vt:lpstr>
      <vt:lpstr>Roboto Lt</vt:lpstr>
      <vt:lpstr>Droid Sans</vt:lpstr>
      <vt:lpstr>Roboto Bk</vt:lpstr>
      <vt:lpstr>PresentationTemplate</vt:lpstr>
      <vt:lpstr>PowerPoint Presentation</vt:lpstr>
      <vt:lpstr>our project is</vt:lpstr>
      <vt:lpstr>technology and terminology</vt:lpstr>
      <vt:lpstr>what’s it do?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Charles Madere</dc:creator>
  <cp:keywords>College;Computer Science</cp:keywords>
  <cp:lastModifiedBy>Charles Madere</cp:lastModifiedBy>
  <cp:revision>47</cp:revision>
  <dcterms:created xsi:type="dcterms:W3CDTF">2012-08-13T03:22:14Z</dcterms:created>
  <dcterms:modified xsi:type="dcterms:W3CDTF">2012-11-19T00:31:03Z</dcterms:modified>
</cp:coreProperties>
</file>