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82" r:id="rId6"/>
    <p:sldId id="280" r:id="rId7"/>
    <p:sldId id="310" r:id="rId8"/>
    <p:sldId id="315" r:id="rId9"/>
    <p:sldId id="324" r:id="rId10"/>
    <p:sldId id="316" r:id="rId11"/>
    <p:sldId id="320" r:id="rId12"/>
    <p:sldId id="321" r:id="rId13"/>
    <p:sldId id="323" r:id="rId14"/>
    <p:sldId id="322" r:id="rId15"/>
    <p:sldId id="317" r:id="rId16"/>
    <p:sldId id="319" r:id="rId17"/>
    <p:sldId id="318" r:id="rId18"/>
    <p:sldId id="325" r:id="rId19"/>
    <p:sldId id="311" r:id="rId20"/>
    <p:sldId id="312" r:id="rId21"/>
    <p:sldId id="263" r:id="rId2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ED"/>
    <a:srgbClr val="005898"/>
    <a:srgbClr val="000000"/>
    <a:srgbClr val="EEAF30"/>
    <a:srgbClr val="5F5F5F"/>
    <a:srgbClr val="AA2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712"/>
  </p:normalViewPr>
  <p:slideViewPr>
    <p:cSldViewPr>
      <p:cViewPr varScale="1">
        <p:scale>
          <a:sx n="108" d="100"/>
          <a:sy n="108" d="100"/>
        </p:scale>
        <p:origin x="-1944" y="-90"/>
      </p:cViewPr>
      <p:guideLst>
        <p:guide orient="horz" pos="2179"/>
        <p:guide pos="290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-2208" y="-90"/>
      </p:cViewPr>
      <p:guideLst>
        <p:guide orient="horz" pos="2905"/>
        <p:guide pos="217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effectLst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ffectLst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effectLst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ffectLst/>
                <a:ea typeface="宋体" panose="02010600030101010101" pitchFamily="2" charset="-122"/>
              </a:defRPr>
            </a:lvl1pPr>
          </a:lstStyle>
          <a:p>
            <a:fld id="{CB382EB3-1D32-46C2-98FF-9F30FFCBC56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374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3032125"/>
            <a:ext cx="213360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600" b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E0025A7-E727-4FBE-9F41-4F06D36C93BD}" type="datetime2">
              <a:rPr lang="zh-CN" altLang="en-US" smtClean="0"/>
            </a:fld>
            <a:endParaRPr lang="en-US" altLang="zh-CN"/>
          </a:p>
        </p:txBody>
      </p:sp>
      <p:sp>
        <p:nvSpPr>
          <p:cNvPr id="73741" name="Rectangle 1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561800"/>
            <a:ext cx="7640638" cy="6480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</a:t>
            </a:r>
            <a:endParaRPr lang="zh-CN" altLang="en-US" noProof="0" dirty="0"/>
          </a:p>
        </p:txBody>
      </p:sp>
      <p:sp>
        <p:nvSpPr>
          <p:cNvPr id="73742" name="Rectangle 1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85800" y="2209800"/>
            <a:ext cx="7620000" cy="46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单击此处编辑母版副标题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1450F4-95BA-449F-978D-8F59EB7D53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4963" y="1112838"/>
            <a:ext cx="2001837" cy="50339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4688" y="1112838"/>
            <a:ext cx="5857875" cy="50339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B27D97-9013-4692-8A75-46C9686C753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835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286000"/>
            <a:ext cx="8229600" cy="9906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/>
              <a:t>单击此处添加分切页标题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4688" y="1758950"/>
            <a:ext cx="3924300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1388" y="1758950"/>
            <a:ext cx="3924300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单击此处编辑母版标题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AD90CE-CA62-48F8-87DA-AA74ACBFB15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4963" y="1112838"/>
            <a:ext cx="2001837" cy="50339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4688" y="1112838"/>
            <a:ext cx="5857875" cy="50339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A8295D-A4EC-497C-963D-200DEF501C3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4688" y="1758950"/>
            <a:ext cx="3924300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1388" y="1758950"/>
            <a:ext cx="3924300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A158BC-FF1B-4B04-99E8-B6325199493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146C2B-7287-47F6-9E52-DBDA6E070F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4F9A39-CB4C-4464-8D91-0C125886D50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B4FA9B-260F-412E-A31F-364190D466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7FA5FE-7203-486C-9402-CB6E98EB3F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B6A68B-1197-4A3B-BB5A-3808C5EE224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3.jpe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12838"/>
            <a:ext cx="80010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1758950"/>
            <a:ext cx="8001000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pic>
        <p:nvPicPr>
          <p:cNvPr id="67594" name="Picture 10" descr="Picture 6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33" t="87755" r="2986" b="1715"/>
          <a:stretch>
            <a:fillRect/>
          </a:stretch>
        </p:blipFill>
        <p:spPr bwMode="auto">
          <a:xfrm>
            <a:off x="0" y="6144653"/>
            <a:ext cx="793750" cy="72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9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381750"/>
            <a:ext cx="457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1">
                <a:solidFill>
                  <a:schemeClr val="bg1">
                    <a:lumMod val="50000"/>
                  </a:schemeClr>
                </a:solidFill>
                <a:effectLst/>
                <a:ea typeface="宋体" panose="02010600030101010101" pitchFamily="2" charset="-122"/>
              </a:defRPr>
            </a:lvl1pPr>
          </a:lstStyle>
          <a:p>
            <a:fld id="{018F9A9D-690B-45F6-ABD6-CFFF9357C621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556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2880" indent="-182880" algn="l" rtl="0" fontAlgn="base">
        <a:spcBef>
          <a:spcPct val="20000"/>
        </a:spcBef>
        <a:spcAft>
          <a:spcPct val="0"/>
        </a:spcAft>
        <a:buClr>
          <a:srgbClr val="AA272F"/>
        </a:buClr>
        <a:buFont typeface="Wingdings" panose="05000000000000000000" pitchFamily="2" charset="2"/>
        <a:buChar char="§"/>
        <a:tabLst>
          <a:tab pos="182245" algn="l"/>
        </a:tabLst>
        <a:defRPr sz="1400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38480" indent="-17653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tabLst>
          <a:tab pos="182245" algn="l"/>
        </a:tabLst>
        <a:defRPr sz="1200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225550" indent="-228600" algn="l" rtl="0" fontAlgn="base">
        <a:spcBef>
          <a:spcPct val="20000"/>
        </a:spcBef>
        <a:spcAft>
          <a:spcPct val="0"/>
        </a:spcAft>
        <a:buChar char="•"/>
        <a:tabLst>
          <a:tab pos="182245" algn="l"/>
        </a:tabLst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33855" indent="-228600" algn="l" rtl="0" fontAlgn="base">
        <a:spcBef>
          <a:spcPct val="20000"/>
        </a:spcBef>
        <a:spcAft>
          <a:spcPct val="0"/>
        </a:spcAft>
        <a:buChar char="–"/>
        <a:tabLst>
          <a:tab pos="182245" algn="l"/>
        </a:tabLst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tabLst>
          <a:tab pos="182245" algn="l"/>
        </a:tabLst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tabLst>
          <a:tab pos="182245" algn="l"/>
        </a:tabLst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tabLst>
          <a:tab pos="182245" algn="l"/>
        </a:tabLst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tabLst>
          <a:tab pos="182245" algn="l"/>
        </a:tabLst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tabLst>
          <a:tab pos="182245" algn="l"/>
        </a:tabLst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48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33438"/>
            <a:ext cx="80010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23249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1479550"/>
            <a:ext cx="8001000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pic>
        <p:nvPicPr>
          <p:cNvPr id="9" name="Picture 10" descr="Picture 6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33" t="87755" r="2986" b="1715"/>
          <a:stretch>
            <a:fillRect/>
          </a:stretch>
        </p:blipFill>
        <p:spPr bwMode="auto">
          <a:xfrm>
            <a:off x="0" y="6144653"/>
            <a:ext cx="793750" cy="72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/>
          <p:cNvSpPr txBox="1">
            <a:spLocks noChangeArrowheads="1"/>
          </p:cNvSpPr>
          <p:nvPr userDrawn="1"/>
        </p:nvSpPr>
        <p:spPr bwMode="auto">
          <a:xfrm>
            <a:off x="8229600" y="6381750"/>
            <a:ext cx="457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9pPr>
          </a:lstStyle>
          <a:p>
            <a:fld id="{018F9A9D-690B-45F6-ABD6-CFFF9357C621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556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rgbClr val="AA272F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2925" indent="-18288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sz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51255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dt" sz="half" idx="2"/>
          </p:nvPr>
        </p:nvSpPr>
        <p:spPr>
          <a:xfrm>
            <a:off x="6629400" y="4191000"/>
            <a:ext cx="2133600" cy="320675"/>
          </a:xfrm>
        </p:spPr>
        <p:txBody>
          <a:bodyPr/>
          <a:lstStyle/>
          <a:p>
            <a:fld id="{90D80B66-F943-4100-867B-A199D16441AE}" type="datetime2">
              <a:rPr lang="zh-CN" altLang="en-US" b="0"/>
            </a:fld>
            <a:endParaRPr lang="en-US" altLang="zh-CN" b="0" dirty="0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640638" cy="648000"/>
          </a:xfrm>
        </p:spPr>
        <p:txBody>
          <a:bodyPr/>
          <a:lstStyle/>
          <a:p>
            <a:pPr algn="ctr"/>
            <a:r>
              <a:rPr lang="en-US" altLang="zh-CN" b="1" dirty="0"/>
              <a:t>MQ</a:t>
            </a:r>
            <a:r>
              <a:rPr lang="zh-CN" altLang="en-US" b="1" dirty="0"/>
              <a:t>消息总线的幂等性设计</a:t>
            </a:r>
            <a:endParaRPr lang="zh-CN" altLang="en-US" b="1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6629400" y="3801895"/>
            <a:ext cx="213360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0" kern="12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9pPr>
          </a:lstStyle>
          <a:p>
            <a:r>
              <a:rPr lang="zh-CN" altLang="en-US" dirty="0" smtClean="0"/>
              <a:t>主讲：倪磊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067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04800" y="609600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2.2 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消息推送</a:t>
            </a:r>
            <a:endParaRPr kumimoji="1"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</a:fld>
            <a:endParaRPr lang="en-US" altLang="zh-C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04800"/>
            <a:ext cx="657225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943600" y="990600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2.2 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消息推送</a:t>
            </a:r>
            <a:endParaRPr kumimoji="1"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4325"/>
            <a:ext cx="6581775" cy="654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661010" y="536344"/>
            <a:ext cx="2949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2.3 Java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</a:t>
            </a:r>
            <a:endParaRPr kumimoji="1"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661010" y="536344"/>
            <a:ext cx="2949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2.3 Java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</a:t>
            </a:r>
            <a:endParaRPr kumimoji="1"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4" y="1905000"/>
            <a:ext cx="9022976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</a:fld>
            <a:endParaRPr lang="en-US" altLang="zh-CN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277368" y="536345"/>
            <a:ext cx="4334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2.4 Java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分布式调用</a:t>
            </a:r>
            <a:endParaRPr kumimoji="1"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277368" y="536345"/>
            <a:ext cx="4334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2.4 Java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分布式调用</a:t>
            </a:r>
            <a:endParaRPr kumimoji="1"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391400" cy="5504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</a:fld>
            <a:endParaRPr lang="en-US" altLang="zh-CN"/>
          </a:p>
        </p:txBody>
      </p:sp>
      <p:grpSp>
        <p:nvGrpSpPr>
          <p:cNvPr id="97" name="Group 3"/>
          <p:cNvGrpSpPr/>
          <p:nvPr/>
        </p:nvGrpSpPr>
        <p:grpSpPr bwMode="auto">
          <a:xfrm>
            <a:off x="1828802" y="1795463"/>
            <a:ext cx="5410200" cy="665162"/>
            <a:chOff x="1152" y="1275"/>
            <a:chExt cx="3408" cy="419"/>
          </a:xfrm>
        </p:grpSpPr>
        <p:grpSp>
          <p:nvGrpSpPr>
            <p:cNvPr id="98" name="Group 4"/>
            <p:cNvGrpSpPr/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02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3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4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99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1746" y="1294"/>
              <a:ext cx="26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项目是如何区分环境的？</a:t>
              </a:r>
              <a:endParaRPr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" name="Text Box 10"/>
            <p:cNvSpPr txBox="1">
              <a:spLocks noChangeArrowheads="1"/>
            </p:cNvSpPr>
            <p:nvPr/>
          </p:nvSpPr>
          <p:spPr bwMode="gray">
            <a:xfrm>
              <a:off x="1260" y="1337"/>
              <a:ext cx="2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05" name="Group 11"/>
          <p:cNvGrpSpPr/>
          <p:nvPr/>
        </p:nvGrpSpPr>
        <p:grpSpPr bwMode="auto">
          <a:xfrm>
            <a:off x="1828800" y="2709863"/>
            <a:ext cx="6513513" cy="665162"/>
            <a:chOff x="1152" y="1851"/>
            <a:chExt cx="4103" cy="419"/>
          </a:xfrm>
        </p:grpSpPr>
        <p:grpSp>
          <p:nvGrpSpPr>
            <p:cNvPr id="106" name="Group 12"/>
            <p:cNvGrpSpPr/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110" name="AutoShape 1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11" name="AutoShape 1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12" name="AutoShape 1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107" name="Line 1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" name="Text Box 17"/>
            <p:cNvSpPr txBox="1">
              <a:spLocks noChangeArrowheads="1"/>
            </p:cNvSpPr>
            <p:nvPr/>
          </p:nvSpPr>
          <p:spPr bwMode="auto">
            <a:xfrm>
              <a:off x="1746" y="1882"/>
              <a:ext cx="350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经常收到出错短信，生产却没错？</a:t>
              </a:r>
              <a:endParaRPr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9" name="Text Box 18"/>
            <p:cNvSpPr txBox="1">
              <a:spLocks noChangeArrowheads="1"/>
            </p:cNvSpPr>
            <p:nvPr/>
          </p:nvSpPr>
          <p:spPr bwMode="gray">
            <a:xfrm>
              <a:off x="1260" y="1913"/>
              <a:ext cx="2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13" name="Group 19"/>
          <p:cNvGrpSpPr/>
          <p:nvPr/>
        </p:nvGrpSpPr>
        <p:grpSpPr bwMode="auto">
          <a:xfrm>
            <a:off x="1828800" y="3602038"/>
            <a:ext cx="5410200" cy="665162"/>
            <a:chOff x="1152" y="2413"/>
            <a:chExt cx="3408" cy="419"/>
          </a:xfrm>
        </p:grpSpPr>
        <p:grpSp>
          <p:nvGrpSpPr>
            <p:cNvPr id="114" name="Group 20"/>
            <p:cNvGrpSpPr/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118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19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20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115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7" name="Text Box 26"/>
            <p:cNvSpPr txBox="1">
              <a:spLocks noChangeArrowheads="1"/>
            </p:cNvSpPr>
            <p:nvPr/>
          </p:nvSpPr>
          <p:spPr bwMode="gray">
            <a:xfrm>
              <a:off x="1260" y="2475"/>
              <a:ext cx="2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21" name="Group 27"/>
          <p:cNvGrpSpPr/>
          <p:nvPr/>
        </p:nvGrpSpPr>
        <p:grpSpPr bwMode="auto">
          <a:xfrm>
            <a:off x="1828800" y="4516438"/>
            <a:ext cx="5410200" cy="665162"/>
            <a:chOff x="1152" y="2989"/>
            <a:chExt cx="3408" cy="419"/>
          </a:xfrm>
        </p:grpSpPr>
        <p:grpSp>
          <p:nvGrpSpPr>
            <p:cNvPr id="122" name="Group 28"/>
            <p:cNvGrpSpPr/>
            <p:nvPr/>
          </p:nvGrpSpPr>
          <p:grpSpPr bwMode="auto">
            <a:xfrm>
              <a:off x="1152" y="2989"/>
              <a:ext cx="480" cy="419"/>
              <a:chOff x="3174" y="2656"/>
              <a:chExt cx="1549" cy="1351"/>
            </a:xfrm>
          </p:grpSpPr>
          <p:sp>
            <p:nvSpPr>
              <p:cNvPr id="126" name="AutoShape 2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27" name="AutoShape 3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28" name="AutoShape 3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123" name="Line 32"/>
            <p:cNvSpPr>
              <a:spLocks noChangeShapeType="1"/>
            </p:cNvSpPr>
            <p:nvPr/>
          </p:nvSpPr>
          <p:spPr bwMode="auto">
            <a:xfrm>
              <a:off x="1536" y="3373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25" name="Text Box 34"/>
            <p:cNvSpPr txBox="1">
              <a:spLocks noChangeArrowheads="1"/>
            </p:cNvSpPr>
            <p:nvPr/>
          </p:nvSpPr>
          <p:spPr bwMode="gray">
            <a:xfrm>
              <a:off x="1260" y="3051"/>
              <a:ext cx="2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274837" y="536345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常见问题及注意事项</a:t>
            </a:r>
            <a:endParaRPr kumimoji="1"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001000" cy="563562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建议与交流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4000" y="1487074"/>
            <a:ext cx="1190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charset="-122"/>
                <a:ea typeface="微软雅黑 Light" panose="020B0502040204020203" charset="-122"/>
              </a:rPr>
              <a:t>问题一</a:t>
            </a:r>
            <a:endParaRPr lang="zh-CN" altLang="en-US" sz="1600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grpSp>
        <p:nvGrpSpPr>
          <p:cNvPr id="12" name="组合 27"/>
          <p:cNvGrpSpPr/>
          <p:nvPr/>
        </p:nvGrpSpPr>
        <p:grpSpPr>
          <a:xfrm>
            <a:off x="895094" y="1487074"/>
            <a:ext cx="673537" cy="677108"/>
            <a:chOff x="915492" y="1037371"/>
            <a:chExt cx="586973" cy="586973"/>
          </a:xfrm>
        </p:grpSpPr>
        <p:sp>
          <p:nvSpPr>
            <p:cNvPr id="13" name="椭圆 12"/>
            <p:cNvSpPr/>
            <p:nvPr/>
          </p:nvSpPr>
          <p:spPr>
            <a:xfrm>
              <a:off x="915492" y="1037371"/>
              <a:ext cx="586973" cy="586973"/>
            </a:xfrm>
            <a:prstGeom prst="ellipse">
              <a:avLst/>
            </a:prstGeom>
            <a:solidFill>
              <a:srgbClr val="C123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Freeform 546"/>
            <p:cNvSpPr>
              <a:spLocks noEditPoints="1"/>
            </p:cNvSpPr>
            <p:nvPr/>
          </p:nvSpPr>
          <p:spPr bwMode="auto">
            <a:xfrm>
              <a:off x="1039273" y="1161151"/>
              <a:ext cx="339411" cy="339411"/>
            </a:xfrm>
            <a:custGeom>
              <a:avLst/>
              <a:gdLst>
                <a:gd name="T0" fmla="*/ 52 w 56"/>
                <a:gd name="T1" fmla="*/ 30 h 56"/>
                <a:gd name="T2" fmla="*/ 26 w 56"/>
                <a:gd name="T3" fmla="*/ 56 h 56"/>
                <a:gd name="T4" fmla="*/ 0 w 56"/>
                <a:gd name="T5" fmla="*/ 30 h 56"/>
                <a:gd name="T6" fmla="*/ 26 w 56"/>
                <a:gd name="T7" fmla="*/ 3 h 56"/>
                <a:gd name="T8" fmla="*/ 26 w 56"/>
                <a:gd name="T9" fmla="*/ 30 h 56"/>
                <a:gd name="T10" fmla="*/ 52 w 56"/>
                <a:gd name="T11" fmla="*/ 30 h 56"/>
                <a:gd name="T12" fmla="*/ 30 w 56"/>
                <a:gd name="T13" fmla="*/ 0 h 56"/>
                <a:gd name="T14" fmla="*/ 30 w 56"/>
                <a:gd name="T15" fmla="*/ 0 h 56"/>
                <a:gd name="T16" fmla="*/ 30 w 56"/>
                <a:gd name="T17" fmla="*/ 26 h 56"/>
                <a:gd name="T18" fmla="*/ 56 w 56"/>
                <a:gd name="T19" fmla="*/ 26 h 56"/>
                <a:gd name="T20" fmla="*/ 30 w 56"/>
                <a:gd name="T2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56">
                  <a:moveTo>
                    <a:pt x="52" y="30"/>
                  </a:moveTo>
                  <a:cubicBezTo>
                    <a:pt x="52" y="44"/>
                    <a:pt x="41" y="56"/>
                    <a:pt x="26" y="56"/>
                  </a:cubicBezTo>
                  <a:cubicBezTo>
                    <a:pt x="11" y="56"/>
                    <a:pt x="0" y="44"/>
                    <a:pt x="0" y="30"/>
                  </a:cubicBezTo>
                  <a:cubicBezTo>
                    <a:pt x="0" y="15"/>
                    <a:pt x="11" y="3"/>
                    <a:pt x="26" y="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52" y="30"/>
                    <a:pt x="52" y="30"/>
                    <a:pt x="52" y="30"/>
                  </a:cubicBezTo>
                  <a:close/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12"/>
                    <a:pt x="44" y="0"/>
                    <a:pt x="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493874" y="3227725"/>
            <a:ext cx="1190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charset="-122"/>
                <a:ea typeface="微软雅黑 Light" panose="020B0502040204020203" charset="-122"/>
              </a:rPr>
              <a:t>问题二</a:t>
            </a:r>
            <a:endParaRPr lang="zh-CN" altLang="en-US" sz="1600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grpSp>
        <p:nvGrpSpPr>
          <p:cNvPr id="23" name="组合 27"/>
          <p:cNvGrpSpPr/>
          <p:nvPr/>
        </p:nvGrpSpPr>
        <p:grpSpPr>
          <a:xfrm>
            <a:off x="895093" y="3200400"/>
            <a:ext cx="673537" cy="677108"/>
            <a:chOff x="915492" y="1037371"/>
            <a:chExt cx="586973" cy="586973"/>
          </a:xfrm>
        </p:grpSpPr>
        <p:sp>
          <p:nvSpPr>
            <p:cNvPr id="24" name="椭圆 23"/>
            <p:cNvSpPr/>
            <p:nvPr/>
          </p:nvSpPr>
          <p:spPr>
            <a:xfrm>
              <a:off x="915492" y="1037371"/>
              <a:ext cx="586973" cy="586973"/>
            </a:xfrm>
            <a:prstGeom prst="ellipse">
              <a:avLst/>
            </a:prstGeom>
            <a:solidFill>
              <a:srgbClr val="C123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Freeform 546"/>
            <p:cNvSpPr>
              <a:spLocks noEditPoints="1"/>
            </p:cNvSpPr>
            <p:nvPr/>
          </p:nvSpPr>
          <p:spPr bwMode="auto">
            <a:xfrm>
              <a:off x="1039273" y="1161151"/>
              <a:ext cx="339411" cy="339411"/>
            </a:xfrm>
            <a:custGeom>
              <a:avLst/>
              <a:gdLst>
                <a:gd name="T0" fmla="*/ 52 w 56"/>
                <a:gd name="T1" fmla="*/ 30 h 56"/>
                <a:gd name="T2" fmla="*/ 26 w 56"/>
                <a:gd name="T3" fmla="*/ 56 h 56"/>
                <a:gd name="T4" fmla="*/ 0 w 56"/>
                <a:gd name="T5" fmla="*/ 30 h 56"/>
                <a:gd name="T6" fmla="*/ 26 w 56"/>
                <a:gd name="T7" fmla="*/ 3 h 56"/>
                <a:gd name="T8" fmla="*/ 26 w 56"/>
                <a:gd name="T9" fmla="*/ 30 h 56"/>
                <a:gd name="T10" fmla="*/ 52 w 56"/>
                <a:gd name="T11" fmla="*/ 30 h 56"/>
                <a:gd name="T12" fmla="*/ 30 w 56"/>
                <a:gd name="T13" fmla="*/ 0 h 56"/>
                <a:gd name="T14" fmla="*/ 30 w 56"/>
                <a:gd name="T15" fmla="*/ 0 h 56"/>
                <a:gd name="T16" fmla="*/ 30 w 56"/>
                <a:gd name="T17" fmla="*/ 26 h 56"/>
                <a:gd name="T18" fmla="*/ 56 w 56"/>
                <a:gd name="T19" fmla="*/ 26 h 56"/>
                <a:gd name="T20" fmla="*/ 30 w 56"/>
                <a:gd name="T2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56">
                  <a:moveTo>
                    <a:pt x="52" y="30"/>
                  </a:moveTo>
                  <a:cubicBezTo>
                    <a:pt x="52" y="44"/>
                    <a:pt x="41" y="56"/>
                    <a:pt x="26" y="56"/>
                  </a:cubicBezTo>
                  <a:cubicBezTo>
                    <a:pt x="11" y="56"/>
                    <a:pt x="0" y="44"/>
                    <a:pt x="0" y="30"/>
                  </a:cubicBezTo>
                  <a:cubicBezTo>
                    <a:pt x="0" y="15"/>
                    <a:pt x="11" y="3"/>
                    <a:pt x="26" y="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52" y="30"/>
                    <a:pt x="52" y="30"/>
                    <a:pt x="52" y="30"/>
                  </a:cubicBezTo>
                  <a:close/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12"/>
                    <a:pt x="44" y="0"/>
                    <a:pt x="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524000" y="4961692"/>
            <a:ext cx="1190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charset="-122"/>
                <a:ea typeface="微软雅黑 Light" panose="020B0502040204020203" charset="-122"/>
              </a:rPr>
              <a:t>问题三</a:t>
            </a:r>
            <a:endParaRPr lang="zh-CN" altLang="en-US" sz="1600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95094" y="4961692"/>
            <a:ext cx="673537" cy="677108"/>
            <a:chOff x="915492" y="1037371"/>
            <a:chExt cx="586973" cy="586973"/>
          </a:xfrm>
        </p:grpSpPr>
        <p:sp>
          <p:nvSpPr>
            <p:cNvPr id="29" name="椭圆 28"/>
            <p:cNvSpPr/>
            <p:nvPr/>
          </p:nvSpPr>
          <p:spPr>
            <a:xfrm>
              <a:off x="915492" y="1037371"/>
              <a:ext cx="586973" cy="586973"/>
            </a:xfrm>
            <a:prstGeom prst="ellipse">
              <a:avLst/>
            </a:prstGeom>
            <a:solidFill>
              <a:srgbClr val="C123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Freeform 546"/>
            <p:cNvSpPr>
              <a:spLocks noEditPoints="1"/>
            </p:cNvSpPr>
            <p:nvPr/>
          </p:nvSpPr>
          <p:spPr bwMode="auto">
            <a:xfrm>
              <a:off x="1039273" y="1161151"/>
              <a:ext cx="339411" cy="339411"/>
            </a:xfrm>
            <a:custGeom>
              <a:avLst/>
              <a:gdLst>
                <a:gd name="T0" fmla="*/ 52 w 56"/>
                <a:gd name="T1" fmla="*/ 30 h 56"/>
                <a:gd name="T2" fmla="*/ 26 w 56"/>
                <a:gd name="T3" fmla="*/ 56 h 56"/>
                <a:gd name="T4" fmla="*/ 0 w 56"/>
                <a:gd name="T5" fmla="*/ 30 h 56"/>
                <a:gd name="T6" fmla="*/ 26 w 56"/>
                <a:gd name="T7" fmla="*/ 3 h 56"/>
                <a:gd name="T8" fmla="*/ 26 w 56"/>
                <a:gd name="T9" fmla="*/ 30 h 56"/>
                <a:gd name="T10" fmla="*/ 52 w 56"/>
                <a:gd name="T11" fmla="*/ 30 h 56"/>
                <a:gd name="T12" fmla="*/ 30 w 56"/>
                <a:gd name="T13" fmla="*/ 0 h 56"/>
                <a:gd name="T14" fmla="*/ 30 w 56"/>
                <a:gd name="T15" fmla="*/ 0 h 56"/>
                <a:gd name="T16" fmla="*/ 30 w 56"/>
                <a:gd name="T17" fmla="*/ 26 h 56"/>
                <a:gd name="T18" fmla="*/ 56 w 56"/>
                <a:gd name="T19" fmla="*/ 26 h 56"/>
                <a:gd name="T20" fmla="*/ 30 w 56"/>
                <a:gd name="T2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56">
                  <a:moveTo>
                    <a:pt x="52" y="30"/>
                  </a:moveTo>
                  <a:cubicBezTo>
                    <a:pt x="52" y="44"/>
                    <a:pt x="41" y="56"/>
                    <a:pt x="26" y="56"/>
                  </a:cubicBezTo>
                  <a:cubicBezTo>
                    <a:pt x="11" y="56"/>
                    <a:pt x="0" y="44"/>
                    <a:pt x="0" y="30"/>
                  </a:cubicBezTo>
                  <a:cubicBezTo>
                    <a:pt x="0" y="15"/>
                    <a:pt x="11" y="3"/>
                    <a:pt x="26" y="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52" y="30"/>
                    <a:pt x="52" y="30"/>
                    <a:pt x="52" y="30"/>
                  </a:cubicBezTo>
                  <a:close/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12"/>
                    <a:pt x="44" y="0"/>
                    <a:pt x="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dt" sz="half" idx="2"/>
          </p:nvPr>
        </p:nvSpPr>
        <p:spPr>
          <a:xfrm>
            <a:off x="798512" y="1600200"/>
            <a:ext cx="2667000" cy="762000"/>
          </a:xfrm>
        </p:spPr>
        <p:txBody>
          <a:bodyPr/>
          <a:lstStyle/>
          <a:p>
            <a:r>
              <a:rPr lang="en-US" altLang="zh-CN" sz="5400" b="0" dirty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en-US" altLang="zh-CN" sz="5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4712" y="2362200"/>
            <a:ext cx="6516688" cy="614362"/>
          </a:xfrm>
        </p:spPr>
        <p:txBody>
          <a:bodyPr/>
          <a:lstStyle/>
          <a:p>
            <a:r>
              <a:rPr lang="zh-CN" altLang="en-US" sz="3600" dirty="0"/>
              <a:t>谢谢</a:t>
            </a:r>
            <a:r>
              <a:rPr lang="en-US" altLang="zh-CN" sz="3600" dirty="0"/>
              <a:t>!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</a:t>
            </a:r>
            <a:r>
              <a:rPr lang="zh-CN" altLang="en-US"/>
              <a:t>核心架构</a:t>
            </a:r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209800" y="1905000"/>
            <a:ext cx="4419600" cy="2667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57600" y="2819400"/>
            <a:ext cx="15240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MQ-server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2905" y="2417445"/>
            <a:ext cx="2435225" cy="16605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00" y="2594610"/>
            <a:ext cx="1035050" cy="12141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msg-pub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00200" y="2590800"/>
            <a:ext cx="990600" cy="12198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MQ-client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19200" y="3459480"/>
            <a:ext cx="762000" cy="350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API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22975" y="2408555"/>
            <a:ext cx="2435225" cy="166052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48400" y="2625090"/>
            <a:ext cx="1035050" cy="12141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msg-pub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39000" y="2621280"/>
            <a:ext cx="990600" cy="12198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MQ-client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58000" y="3459480"/>
            <a:ext cx="7620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API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24200" y="2057400"/>
            <a:ext cx="762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zk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05020" y="2057400"/>
            <a:ext cx="762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web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86200" y="4038600"/>
            <a:ext cx="9906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db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cxnSp>
        <p:nvCxnSpPr>
          <p:cNvPr id="21" name="直接箭头连接符 20"/>
          <p:cNvCxnSpPr>
            <a:stCxn id="11" idx="3"/>
            <a:endCxn id="7" idx="1"/>
          </p:cNvCxnSpPr>
          <p:nvPr/>
        </p:nvCxnSpPr>
        <p:spPr>
          <a:xfrm>
            <a:off x="2590800" y="3201035"/>
            <a:ext cx="1066800" cy="374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3" name="直接箭头连接符 22"/>
          <p:cNvCxnSpPr>
            <a:stCxn id="7" idx="3"/>
            <a:endCxn id="14" idx="1"/>
          </p:cNvCxnSpPr>
          <p:nvPr/>
        </p:nvCxnSpPr>
        <p:spPr>
          <a:xfrm flipV="1">
            <a:off x="5181600" y="3232150"/>
            <a:ext cx="1066800" cy="6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4" name="文本框 23"/>
          <p:cNvSpPr txBox="1"/>
          <p:nvPr/>
        </p:nvSpPr>
        <p:spPr>
          <a:xfrm>
            <a:off x="548640" y="422973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发送方</a:t>
            </a:r>
            <a:endParaRPr lang="zh-CN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120890" y="41541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接收方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956050" y="4726305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MQ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3004185" y="2927985"/>
            <a:ext cx="424815" cy="4248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67020" y="3007360"/>
            <a:ext cx="424815" cy="4248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2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896110" y="5318760"/>
            <a:ext cx="55803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上图是一个MQ的核心架构图，基本可以分为三大块：</a:t>
            </a:r>
            <a:endParaRPr lang="zh-CN" altLang="en-US"/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>
                <a:sym typeface="+mn-ea"/>
              </a:rPr>
              <a:t>发送方 -&gt; 左侧粉色部分</a:t>
            </a:r>
            <a:endParaRPr lang="zh-CN" altLang="en-US">
              <a:sym typeface="+mn-ea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>
                <a:sym typeface="+mn-ea"/>
              </a:rPr>
              <a:t>MQ核心集群 -&gt; 中间蓝色部分</a:t>
            </a:r>
            <a:endParaRPr lang="zh-CN" altLang="en-US">
              <a:sym typeface="+mn-ea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>
                <a:sym typeface="+mn-ea"/>
              </a:rPr>
              <a:t>接收方 -&gt; 右侧黄色部分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001000" cy="563562"/>
          </a:xfrm>
        </p:spPr>
        <p:txBody>
          <a:bodyPr/>
          <a:lstStyle/>
          <a:p>
            <a:r>
              <a:rPr lang="zh-CN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上半场的幂等性设计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下半场的幂等性设计</a:t>
            </a:r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009013" y="536345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2.1 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数据同步</a:t>
            </a:r>
            <a:endParaRPr kumimoji="1"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498060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</a:fld>
            <a:endParaRPr lang="en-US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6477000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943600" y="990600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2.2 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消息推送</a:t>
            </a:r>
            <a:endParaRPr kumimoji="1"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</a:fld>
            <a:endParaRPr lang="en-US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"/>
            <a:ext cx="760095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943600" y="990600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2.2 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消息推送</a:t>
            </a:r>
            <a:endParaRPr kumimoji="1"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</a:fld>
            <a:endParaRPr lang="en-US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885825"/>
            <a:ext cx="7896225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943600" y="990600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2.2 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消息推送</a:t>
            </a:r>
            <a:endParaRPr kumimoji="1"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AA272F"/>
      </a:dk2>
      <a:lt2>
        <a:srgbClr val="808080"/>
      </a:lt2>
      <a:accent1>
        <a:srgbClr val="AA272F"/>
      </a:accent1>
      <a:accent2>
        <a:srgbClr val="EEAF30"/>
      </a:accent2>
      <a:accent3>
        <a:srgbClr val="FFFFFF"/>
      </a:accent3>
      <a:accent4>
        <a:srgbClr val="000000"/>
      </a:accent4>
      <a:accent5>
        <a:srgbClr val="D2ACAD"/>
      </a:accent5>
      <a:accent6>
        <a:srgbClr val="D89E2A"/>
      </a:accent6>
      <a:hlink>
        <a:srgbClr val="EEAF30"/>
      </a:hlink>
      <a:folHlink>
        <a:srgbClr val="EEAF3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BBE0E3"/>
        </a:accent1>
        <a:accent2>
          <a:srgbClr val="AA272F"/>
        </a:accent2>
        <a:accent3>
          <a:srgbClr val="FFFFFF"/>
        </a:accent3>
        <a:accent4>
          <a:srgbClr val="505050"/>
        </a:accent4>
        <a:accent5>
          <a:srgbClr val="DAEDEF"/>
        </a:accent5>
        <a:accent6>
          <a:srgbClr val="9A222A"/>
        </a:accent6>
        <a:hlink>
          <a:srgbClr val="009999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4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AA272F"/>
        </a:accent1>
        <a:accent2>
          <a:srgbClr val="AA272F"/>
        </a:accent2>
        <a:accent3>
          <a:srgbClr val="FFFFFF"/>
        </a:accent3>
        <a:accent4>
          <a:srgbClr val="505050"/>
        </a:accent4>
        <a:accent5>
          <a:srgbClr val="D2ACAD"/>
        </a:accent5>
        <a:accent6>
          <a:srgbClr val="9A222A"/>
        </a:accent6>
        <a:hlink>
          <a:srgbClr val="EEAF30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5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D33D48"/>
        </a:accent1>
        <a:accent2>
          <a:srgbClr val="E3B639"/>
        </a:accent2>
        <a:accent3>
          <a:srgbClr val="FFFFFF"/>
        </a:accent3>
        <a:accent4>
          <a:srgbClr val="505050"/>
        </a:accent4>
        <a:accent5>
          <a:srgbClr val="E6AFB1"/>
        </a:accent5>
        <a:accent6>
          <a:srgbClr val="CEA533"/>
        </a:accent6>
        <a:hlink>
          <a:srgbClr val="EEEE1E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6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D33D48"/>
        </a:accent1>
        <a:accent2>
          <a:srgbClr val="E3B639"/>
        </a:accent2>
        <a:accent3>
          <a:srgbClr val="FFFFFF"/>
        </a:accent3>
        <a:accent4>
          <a:srgbClr val="505050"/>
        </a:accent4>
        <a:accent5>
          <a:srgbClr val="E6AFB1"/>
        </a:accent5>
        <a:accent6>
          <a:srgbClr val="CEA533"/>
        </a:accent6>
        <a:hlink>
          <a:srgbClr val="EEEE1E"/>
        </a:hlink>
        <a:folHlink>
          <a:srgbClr val="F4C97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自定义设计方案">
  <a:themeElements>
    <a:clrScheme name="">
      <a:dk1>
        <a:srgbClr val="000000"/>
      </a:dk1>
      <a:lt1>
        <a:srgbClr val="FFFFFF"/>
      </a:lt1>
      <a:dk2>
        <a:srgbClr val="AA272F"/>
      </a:dk2>
      <a:lt2>
        <a:srgbClr val="808080"/>
      </a:lt2>
      <a:accent1>
        <a:srgbClr val="AA272F"/>
      </a:accent1>
      <a:accent2>
        <a:srgbClr val="EEAF30"/>
      </a:accent2>
      <a:accent3>
        <a:srgbClr val="FFFFFF"/>
      </a:accent3>
      <a:accent4>
        <a:srgbClr val="000000"/>
      </a:accent4>
      <a:accent5>
        <a:srgbClr val="D2ACAD"/>
      </a:accent5>
      <a:accent6>
        <a:srgbClr val="D89E2A"/>
      </a:accent6>
      <a:hlink>
        <a:srgbClr val="EEAF30"/>
      </a:hlink>
      <a:folHlink>
        <a:srgbClr val="EEAF30"/>
      </a:folHlink>
    </a:clrScheme>
    <a:fontScheme name="4_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3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BBE0E3"/>
        </a:accent1>
        <a:accent2>
          <a:srgbClr val="AA272F"/>
        </a:accent2>
        <a:accent3>
          <a:srgbClr val="FFFFFF"/>
        </a:accent3>
        <a:accent4>
          <a:srgbClr val="505050"/>
        </a:accent4>
        <a:accent5>
          <a:srgbClr val="DAEDEF"/>
        </a:accent5>
        <a:accent6>
          <a:srgbClr val="9A222A"/>
        </a:accent6>
        <a:hlink>
          <a:srgbClr val="009999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14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AA272F"/>
        </a:accent1>
        <a:accent2>
          <a:srgbClr val="AA272F"/>
        </a:accent2>
        <a:accent3>
          <a:srgbClr val="FFFFFF"/>
        </a:accent3>
        <a:accent4>
          <a:srgbClr val="505050"/>
        </a:accent4>
        <a:accent5>
          <a:srgbClr val="D2ACAD"/>
        </a:accent5>
        <a:accent6>
          <a:srgbClr val="9A222A"/>
        </a:accent6>
        <a:hlink>
          <a:srgbClr val="EEAF30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15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D33D48"/>
        </a:accent1>
        <a:accent2>
          <a:srgbClr val="E3B639"/>
        </a:accent2>
        <a:accent3>
          <a:srgbClr val="FFFFFF"/>
        </a:accent3>
        <a:accent4>
          <a:srgbClr val="505050"/>
        </a:accent4>
        <a:accent5>
          <a:srgbClr val="E6AFB1"/>
        </a:accent5>
        <a:accent6>
          <a:srgbClr val="CEA533"/>
        </a:accent6>
        <a:hlink>
          <a:srgbClr val="EEEE1E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16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D33D48"/>
        </a:accent1>
        <a:accent2>
          <a:srgbClr val="E3B639"/>
        </a:accent2>
        <a:accent3>
          <a:srgbClr val="FFFFFF"/>
        </a:accent3>
        <a:accent4>
          <a:srgbClr val="505050"/>
        </a:accent4>
        <a:accent5>
          <a:srgbClr val="E6AFB1"/>
        </a:accent5>
        <a:accent6>
          <a:srgbClr val="CEA533"/>
        </a:accent6>
        <a:hlink>
          <a:srgbClr val="EEEE1E"/>
        </a:hlink>
        <a:folHlink>
          <a:srgbClr val="F4C97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WPS 演示</Application>
  <PresentationFormat>全屏显示(4:3)</PresentationFormat>
  <Paragraphs>124</Paragraphs>
  <Slides>18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黑体</vt:lpstr>
      <vt:lpstr>微软雅黑</vt:lpstr>
      <vt:lpstr>微软雅黑 Light</vt:lpstr>
      <vt:lpstr>Arial Unicode MS</vt:lpstr>
      <vt:lpstr>自定义设计方案</vt:lpstr>
      <vt:lpstr>4_自定义设计方案</vt:lpstr>
      <vt:lpstr>统一调度平台内部交流</vt:lpstr>
      <vt:lpstr>PowerPoint 演示文稿</vt:lpstr>
      <vt:lpstr>1.1 重要概念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建议与交流</vt:lpstr>
      <vt:lpstr>谢谢!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Nicky 倪磊</dc:creator>
  <cp:lastModifiedBy>maozy</cp:lastModifiedBy>
  <cp:revision>305</cp:revision>
  <cp:lastPrinted>2113-01-01T00:00:00Z</cp:lastPrinted>
  <dcterms:created xsi:type="dcterms:W3CDTF">2113-01-01T00:00:00Z</dcterms:created>
  <dcterms:modified xsi:type="dcterms:W3CDTF">2018-04-15T16:24:21Z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2052-10.1.0.7224</vt:lpwstr>
  </property>
</Properties>
</file>