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1" r:id="rId2"/>
  </p:sldMasterIdLst>
  <p:notesMasterIdLst>
    <p:notesMasterId r:id="rId21"/>
  </p:notesMasterIdLst>
  <p:sldIdLst>
    <p:sldId id="256" r:id="rId3"/>
    <p:sldId id="282" r:id="rId4"/>
    <p:sldId id="280" r:id="rId5"/>
    <p:sldId id="310" r:id="rId6"/>
    <p:sldId id="315" r:id="rId7"/>
    <p:sldId id="324" r:id="rId8"/>
    <p:sldId id="316" r:id="rId9"/>
    <p:sldId id="320" r:id="rId10"/>
    <p:sldId id="321" r:id="rId11"/>
    <p:sldId id="323" r:id="rId12"/>
    <p:sldId id="322" r:id="rId13"/>
    <p:sldId id="317" r:id="rId14"/>
    <p:sldId id="319" r:id="rId15"/>
    <p:sldId id="318" r:id="rId16"/>
    <p:sldId id="325" r:id="rId17"/>
    <p:sldId id="311" r:id="rId18"/>
    <p:sldId id="312" r:id="rId19"/>
    <p:sldId id="263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ED"/>
    <a:srgbClr val="005898"/>
    <a:srgbClr val="000000"/>
    <a:srgbClr val="EEAF30"/>
    <a:srgbClr val="5F5F5F"/>
    <a:srgbClr val="AA2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712"/>
  </p:normalViewPr>
  <p:slideViewPr>
    <p:cSldViewPr>
      <p:cViewPr varScale="1">
        <p:scale>
          <a:sx n="108" d="100"/>
          <a:sy n="108" d="100"/>
        </p:scale>
        <p:origin x="-19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20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ea typeface="宋体" charset="-122"/>
              </a:defRPr>
            </a:lvl1pPr>
          </a:lstStyle>
          <a:p>
            <a:fld id="{CB382EB3-1D32-46C2-98FF-9F30FFCBC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900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374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3032125"/>
            <a:ext cx="21336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 b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E0025A7-E727-4FBE-9F41-4F06D36C93BD}" type="datetime2">
              <a:rPr lang="zh-CN" altLang="en-US" smtClean="0"/>
              <a:pPr/>
              <a:t>2017年9月21日</a:t>
            </a:fld>
            <a:endParaRPr lang="en-US" altLang="zh-CN"/>
          </a:p>
        </p:txBody>
      </p:sp>
      <p:sp>
        <p:nvSpPr>
          <p:cNvPr id="7374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1561800"/>
            <a:ext cx="7640638" cy="648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</a:t>
            </a:r>
          </a:p>
        </p:txBody>
      </p:sp>
      <p:sp>
        <p:nvSpPr>
          <p:cNvPr id="7374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09800"/>
            <a:ext cx="7620000" cy="468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1450F4-95BA-449F-978D-8F59EB7D53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93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63" y="1112838"/>
            <a:ext cx="2001837" cy="5033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4688" y="1112838"/>
            <a:ext cx="5857875" cy="5033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B27D97-9013-4692-8A75-46C9686C75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9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835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86000"/>
            <a:ext cx="8229600" cy="9906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单击此处添加分切页标题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03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326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46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3761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2631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5945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858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56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AD90CE-CA62-48F8-87DA-AA74ACBFB1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857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6039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721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63" y="1112838"/>
            <a:ext cx="2001837" cy="5033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4688" y="1112838"/>
            <a:ext cx="5857875" cy="5033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813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A8295D-A4EC-497C-963D-200DEF501C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23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46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A158BC-FF1B-4B04-99E8-B632519949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79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146C2B-7287-47F6-9E52-DBDA6E070F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27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4F9A39-CB4C-4464-8D91-0C125886D5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20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B4FA9B-260F-412E-A31F-364190D466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40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7FA5FE-7203-486C-9402-CB6E98EB3F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6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B6A68B-1197-4A3B-BB5A-3808C5EE22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92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12838"/>
            <a:ext cx="8001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758950"/>
            <a:ext cx="80010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67594" name="Picture 10" descr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3" t="87755" r="2986" b="1715"/>
          <a:stretch>
            <a:fillRect/>
          </a:stretch>
        </p:blipFill>
        <p:spPr bwMode="auto">
          <a:xfrm>
            <a:off x="0" y="6144653"/>
            <a:ext cx="793750" cy="7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381750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>
                    <a:lumMod val="50000"/>
                  </a:schemeClr>
                </a:solidFill>
                <a:effectLst/>
                <a:ea typeface="宋体" charset="-122"/>
              </a:defRPr>
            </a:lvl1pPr>
          </a:lstStyle>
          <a:p>
            <a:fld id="{018F9A9D-690B-45F6-ABD6-CFFF9357C62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56"/>
          <a:stretch/>
        </p:blipFill>
        <p:spPr>
          <a:xfrm>
            <a:off x="0" y="0"/>
            <a:ext cx="91440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AA272F"/>
        </a:buClr>
        <a:buFont typeface="Wingdings" pitchFamily="2" charset="2"/>
        <a:buChar char="§"/>
        <a:tabLst>
          <a:tab pos="182563" algn="l"/>
        </a:tabLst>
        <a:defRPr sz="14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1pPr>
      <a:lvl2pPr marL="538163" indent="-176213" algn="l" rtl="0" fontAlgn="base">
        <a:spcBef>
          <a:spcPct val="20000"/>
        </a:spcBef>
        <a:spcAft>
          <a:spcPct val="0"/>
        </a:spcAft>
        <a:buFont typeface="Arial" charset="0"/>
        <a:buChar char="-"/>
        <a:tabLst>
          <a:tab pos="182563" algn="l"/>
        </a:tabLst>
        <a:defRPr sz="1200">
          <a:solidFill>
            <a:srgbClr val="000000"/>
          </a:solidFill>
          <a:latin typeface="微软雅黑" pitchFamily="34" charset="-122"/>
          <a:ea typeface="微软雅黑" pitchFamily="34" charset="-122"/>
        </a:defRPr>
      </a:lvl2pPr>
      <a:lvl3pPr marL="1225550" indent="-228600" algn="l" rtl="0" fontAlgn="base">
        <a:spcBef>
          <a:spcPct val="20000"/>
        </a:spcBef>
        <a:spcAft>
          <a:spcPct val="0"/>
        </a:spcAft>
        <a:buChar char="•"/>
        <a:tabLst>
          <a:tab pos="182563" algn="l"/>
        </a:tabLst>
        <a:defRPr sz="2400">
          <a:solidFill>
            <a:schemeClr val="tx1"/>
          </a:solidFill>
          <a:latin typeface="+mn-lt"/>
          <a:ea typeface="宋体" charset="-122"/>
        </a:defRPr>
      </a:lvl3pPr>
      <a:lvl4pPr marL="1633538" indent="-228600" algn="l" rtl="0" fontAlgn="base">
        <a:spcBef>
          <a:spcPct val="20000"/>
        </a:spcBef>
        <a:spcAft>
          <a:spcPct val="0"/>
        </a:spcAft>
        <a:buChar char="–"/>
        <a:tabLst>
          <a:tab pos="182563" algn="l"/>
        </a:tabLst>
        <a:defRPr sz="2000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tabLst>
          <a:tab pos="182563" algn="l"/>
        </a:tabLst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182563" algn="l"/>
        </a:tabLst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182563" algn="l"/>
        </a:tabLst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182563" algn="l"/>
        </a:tabLst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182563" algn="l"/>
        </a:tabLst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4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3438"/>
            <a:ext cx="8001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324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479550"/>
            <a:ext cx="80010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9" name="Picture 10" descr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3" t="87755" r="2986" b="1715"/>
          <a:stretch>
            <a:fillRect/>
          </a:stretch>
        </p:blipFill>
        <p:spPr bwMode="auto">
          <a:xfrm>
            <a:off x="0" y="6144653"/>
            <a:ext cx="793750" cy="7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 userDrawn="1"/>
        </p:nvSpPr>
        <p:spPr bwMode="auto">
          <a:xfrm>
            <a:off x="8229600" y="6381750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9pPr>
          </a:lstStyle>
          <a:p>
            <a:fld id="{018F9A9D-690B-45F6-ABD6-CFFF9357C62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56"/>
          <a:stretch/>
        </p:blipFill>
        <p:spPr>
          <a:xfrm>
            <a:off x="0" y="0"/>
            <a:ext cx="91440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rgbClr val="AA272F"/>
        </a:buClr>
        <a:buFont typeface="Wingdings" pitchFamily="2" charset="2"/>
        <a:buChar char="§"/>
        <a:defRPr sz="14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42925" indent="-182563" algn="l" rtl="0" fontAlgn="base">
        <a:spcBef>
          <a:spcPct val="2000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50938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6629400" y="4191000"/>
            <a:ext cx="2133600" cy="320675"/>
          </a:xfrm>
        </p:spPr>
        <p:txBody>
          <a:bodyPr/>
          <a:lstStyle/>
          <a:p>
            <a:fld id="{90D80B66-F943-4100-867B-A199D16441AE}" type="datetime2">
              <a:rPr lang="zh-CN" altLang="en-US" b="0"/>
              <a:pPr/>
              <a:t>2017年9月21日</a:t>
            </a:fld>
            <a:endParaRPr lang="en-US" altLang="zh-CN" b="0" dirty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640638" cy="648000"/>
          </a:xfrm>
        </p:spPr>
        <p:txBody>
          <a:bodyPr/>
          <a:lstStyle/>
          <a:p>
            <a:pPr algn="ctr"/>
            <a:r>
              <a:rPr lang="zh-CN" altLang="en-US" b="1" dirty="0" smtClean="0"/>
              <a:t>统一调度平台内部交流</a:t>
            </a:r>
            <a:endParaRPr lang="zh-CN" altLang="zh-CN" b="1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6629400" y="3801895"/>
            <a:ext cx="21336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9pPr>
          </a:lstStyle>
          <a:p>
            <a:r>
              <a:rPr lang="zh-CN" altLang="en-US" dirty="0" smtClean="0"/>
              <a:t>主讲</a:t>
            </a:r>
            <a:r>
              <a:rPr lang="zh-CN" altLang="en-US" dirty="0" smtClean="0"/>
              <a:t>：倪磊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067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04800" y="609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09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04800"/>
            <a:ext cx="657225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43600" y="990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14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4325"/>
            <a:ext cx="658177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661010" y="536344"/>
            <a:ext cx="294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 Java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76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661010" y="536344"/>
            <a:ext cx="294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 Java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" y="1905000"/>
            <a:ext cx="9022976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7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277368" y="536345"/>
            <a:ext cx="433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2.4 Java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分布式调用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76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277368" y="536345"/>
            <a:ext cx="433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2.4 Java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分布式调用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391400" cy="550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42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16</a:t>
            </a:fld>
            <a:endParaRPr lang="en-US" altLang="zh-CN"/>
          </a:p>
        </p:txBody>
      </p:sp>
      <p:grpSp>
        <p:nvGrpSpPr>
          <p:cNvPr id="97" name="Group 3"/>
          <p:cNvGrpSpPr>
            <a:grpSpLocks/>
          </p:cNvGrpSpPr>
          <p:nvPr/>
        </p:nvGrpSpPr>
        <p:grpSpPr bwMode="auto">
          <a:xfrm>
            <a:off x="1828802" y="1795463"/>
            <a:ext cx="5410200" cy="665162"/>
            <a:chOff x="1152" y="1275"/>
            <a:chExt cx="3408" cy="419"/>
          </a:xfrm>
        </p:grpSpPr>
        <p:grpSp>
          <p:nvGrpSpPr>
            <p:cNvPr id="98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02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03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04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99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1746" y="1294"/>
              <a:ext cx="26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项目是如何区分环境的？</a:t>
              </a:r>
              <a:endParaRPr lang="en-US" altLang="zh-CN" sz="2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1" name="Text Box 10"/>
            <p:cNvSpPr txBox="1">
              <a:spLocks noChangeArrowheads="1"/>
            </p:cNvSpPr>
            <p:nvPr/>
          </p:nvSpPr>
          <p:spPr bwMode="gray">
            <a:xfrm>
              <a:off x="1260" y="1337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</a:p>
          </p:txBody>
        </p:sp>
      </p:grpSp>
      <p:grpSp>
        <p:nvGrpSpPr>
          <p:cNvPr id="105" name="Group 11"/>
          <p:cNvGrpSpPr>
            <a:grpSpLocks/>
          </p:cNvGrpSpPr>
          <p:nvPr/>
        </p:nvGrpSpPr>
        <p:grpSpPr bwMode="auto">
          <a:xfrm>
            <a:off x="1828800" y="2709863"/>
            <a:ext cx="6513513" cy="665162"/>
            <a:chOff x="1152" y="1851"/>
            <a:chExt cx="4103" cy="419"/>
          </a:xfrm>
        </p:grpSpPr>
        <p:grpSp>
          <p:nvGrpSpPr>
            <p:cNvPr id="106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10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11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12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107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8" name="Text Box 17"/>
            <p:cNvSpPr txBox="1">
              <a:spLocks noChangeArrowheads="1"/>
            </p:cNvSpPr>
            <p:nvPr/>
          </p:nvSpPr>
          <p:spPr bwMode="auto">
            <a:xfrm>
              <a:off x="1746" y="1882"/>
              <a:ext cx="35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经常收到出错短信，生产却没错？</a:t>
              </a:r>
              <a:endParaRPr lang="en-US" altLang="zh-CN" sz="2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9" name="Text Box 18"/>
            <p:cNvSpPr txBox="1">
              <a:spLocks noChangeArrowheads="1"/>
            </p:cNvSpPr>
            <p:nvPr/>
          </p:nvSpPr>
          <p:spPr bwMode="gray">
            <a:xfrm>
              <a:off x="1260" y="1913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</a:p>
          </p:txBody>
        </p:sp>
      </p:grpSp>
      <p:grpSp>
        <p:nvGrpSpPr>
          <p:cNvPr id="113" name="Group 19"/>
          <p:cNvGrpSpPr>
            <a:grpSpLocks/>
          </p:cNvGrpSpPr>
          <p:nvPr/>
        </p:nvGrpSpPr>
        <p:grpSpPr bwMode="auto">
          <a:xfrm>
            <a:off x="1828800" y="3602038"/>
            <a:ext cx="5410200" cy="665162"/>
            <a:chOff x="1152" y="2413"/>
            <a:chExt cx="3408" cy="419"/>
          </a:xfrm>
        </p:grpSpPr>
        <p:grpSp>
          <p:nvGrpSpPr>
            <p:cNvPr id="114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118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19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20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115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7" name="Text Box 26"/>
            <p:cNvSpPr txBox="1">
              <a:spLocks noChangeArrowheads="1"/>
            </p:cNvSpPr>
            <p:nvPr/>
          </p:nvSpPr>
          <p:spPr bwMode="gray">
            <a:xfrm>
              <a:off x="1260" y="2475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</a:p>
          </p:txBody>
        </p:sp>
      </p:grpSp>
      <p:grpSp>
        <p:nvGrpSpPr>
          <p:cNvPr id="121" name="Group 27"/>
          <p:cNvGrpSpPr>
            <a:grpSpLocks/>
          </p:cNvGrpSpPr>
          <p:nvPr/>
        </p:nvGrpSpPr>
        <p:grpSpPr bwMode="auto">
          <a:xfrm>
            <a:off x="1828800" y="4516438"/>
            <a:ext cx="5410200" cy="665162"/>
            <a:chOff x="1152" y="2989"/>
            <a:chExt cx="3408" cy="419"/>
          </a:xfrm>
        </p:grpSpPr>
        <p:grpSp>
          <p:nvGrpSpPr>
            <p:cNvPr id="122" name="Group 28"/>
            <p:cNvGrpSpPr>
              <a:grpSpLocks/>
            </p:cNvGrpSpPr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126" name="AutoShape 2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27" name="AutoShape 3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28" name="AutoShape 3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123" name="Line 32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5" name="Text Box 34"/>
            <p:cNvSpPr txBox="1">
              <a:spLocks noChangeArrowheads="1"/>
            </p:cNvSpPr>
            <p:nvPr/>
          </p:nvSpPr>
          <p:spPr bwMode="gray">
            <a:xfrm>
              <a:off x="1260" y="3051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4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74837" y="53634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常见问题及注意事项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696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001000" cy="563562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建议与交流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4000" y="1487074"/>
            <a:ext cx="1190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问题一</a:t>
            </a:r>
          </a:p>
        </p:txBody>
      </p:sp>
      <p:grpSp>
        <p:nvGrpSpPr>
          <p:cNvPr id="12" name="组合 27"/>
          <p:cNvGrpSpPr/>
          <p:nvPr/>
        </p:nvGrpSpPr>
        <p:grpSpPr>
          <a:xfrm>
            <a:off x="895094" y="1487074"/>
            <a:ext cx="673537" cy="677108"/>
            <a:chOff x="915492" y="1037371"/>
            <a:chExt cx="586973" cy="586973"/>
          </a:xfrm>
        </p:grpSpPr>
        <p:sp>
          <p:nvSpPr>
            <p:cNvPr id="13" name="椭圆 12"/>
            <p:cNvSpPr/>
            <p:nvPr/>
          </p:nvSpPr>
          <p:spPr>
            <a:xfrm>
              <a:off x="915492" y="1037371"/>
              <a:ext cx="586973" cy="586973"/>
            </a:xfrm>
            <a:prstGeom prst="ellipse">
              <a:avLst/>
            </a:prstGeom>
            <a:solidFill>
              <a:srgbClr val="C12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 546"/>
            <p:cNvSpPr>
              <a:spLocks noEditPoints="1"/>
            </p:cNvSpPr>
            <p:nvPr/>
          </p:nvSpPr>
          <p:spPr bwMode="auto">
            <a:xfrm>
              <a:off x="1039273" y="1161151"/>
              <a:ext cx="339411" cy="339411"/>
            </a:xfrm>
            <a:custGeom>
              <a:avLst/>
              <a:gdLst>
                <a:gd name="T0" fmla="*/ 52 w 56"/>
                <a:gd name="T1" fmla="*/ 30 h 56"/>
                <a:gd name="T2" fmla="*/ 26 w 56"/>
                <a:gd name="T3" fmla="*/ 56 h 56"/>
                <a:gd name="T4" fmla="*/ 0 w 56"/>
                <a:gd name="T5" fmla="*/ 30 h 56"/>
                <a:gd name="T6" fmla="*/ 26 w 56"/>
                <a:gd name="T7" fmla="*/ 3 h 56"/>
                <a:gd name="T8" fmla="*/ 26 w 56"/>
                <a:gd name="T9" fmla="*/ 30 h 56"/>
                <a:gd name="T10" fmla="*/ 52 w 56"/>
                <a:gd name="T11" fmla="*/ 30 h 56"/>
                <a:gd name="T12" fmla="*/ 30 w 56"/>
                <a:gd name="T13" fmla="*/ 0 h 56"/>
                <a:gd name="T14" fmla="*/ 30 w 56"/>
                <a:gd name="T15" fmla="*/ 0 h 56"/>
                <a:gd name="T16" fmla="*/ 30 w 56"/>
                <a:gd name="T17" fmla="*/ 26 h 56"/>
                <a:gd name="T18" fmla="*/ 56 w 56"/>
                <a:gd name="T19" fmla="*/ 26 h 56"/>
                <a:gd name="T20" fmla="*/ 30 w 56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52" y="30"/>
                  </a:moveTo>
                  <a:cubicBezTo>
                    <a:pt x="52" y="44"/>
                    <a:pt x="41" y="56"/>
                    <a:pt x="26" y="56"/>
                  </a:cubicBezTo>
                  <a:cubicBezTo>
                    <a:pt x="11" y="56"/>
                    <a:pt x="0" y="44"/>
                    <a:pt x="0" y="30"/>
                  </a:cubicBezTo>
                  <a:cubicBezTo>
                    <a:pt x="0" y="15"/>
                    <a:pt x="11" y="3"/>
                    <a:pt x="26" y="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2"/>
                    <a:pt x="44" y="0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493874" y="3227725"/>
            <a:ext cx="1190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问题二</a:t>
            </a:r>
          </a:p>
        </p:txBody>
      </p:sp>
      <p:grpSp>
        <p:nvGrpSpPr>
          <p:cNvPr id="23" name="组合 27"/>
          <p:cNvGrpSpPr/>
          <p:nvPr/>
        </p:nvGrpSpPr>
        <p:grpSpPr>
          <a:xfrm>
            <a:off x="895093" y="3200400"/>
            <a:ext cx="673537" cy="677108"/>
            <a:chOff x="915492" y="1037371"/>
            <a:chExt cx="586973" cy="586973"/>
          </a:xfrm>
        </p:grpSpPr>
        <p:sp>
          <p:nvSpPr>
            <p:cNvPr id="24" name="椭圆 23"/>
            <p:cNvSpPr/>
            <p:nvPr/>
          </p:nvSpPr>
          <p:spPr>
            <a:xfrm>
              <a:off x="915492" y="1037371"/>
              <a:ext cx="586973" cy="586973"/>
            </a:xfrm>
            <a:prstGeom prst="ellipse">
              <a:avLst/>
            </a:prstGeom>
            <a:solidFill>
              <a:srgbClr val="C12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Freeform 546"/>
            <p:cNvSpPr>
              <a:spLocks noEditPoints="1"/>
            </p:cNvSpPr>
            <p:nvPr/>
          </p:nvSpPr>
          <p:spPr bwMode="auto">
            <a:xfrm>
              <a:off x="1039273" y="1161151"/>
              <a:ext cx="339411" cy="339411"/>
            </a:xfrm>
            <a:custGeom>
              <a:avLst/>
              <a:gdLst>
                <a:gd name="T0" fmla="*/ 52 w 56"/>
                <a:gd name="T1" fmla="*/ 30 h 56"/>
                <a:gd name="T2" fmla="*/ 26 w 56"/>
                <a:gd name="T3" fmla="*/ 56 h 56"/>
                <a:gd name="T4" fmla="*/ 0 w 56"/>
                <a:gd name="T5" fmla="*/ 30 h 56"/>
                <a:gd name="T6" fmla="*/ 26 w 56"/>
                <a:gd name="T7" fmla="*/ 3 h 56"/>
                <a:gd name="T8" fmla="*/ 26 w 56"/>
                <a:gd name="T9" fmla="*/ 30 h 56"/>
                <a:gd name="T10" fmla="*/ 52 w 56"/>
                <a:gd name="T11" fmla="*/ 30 h 56"/>
                <a:gd name="T12" fmla="*/ 30 w 56"/>
                <a:gd name="T13" fmla="*/ 0 h 56"/>
                <a:gd name="T14" fmla="*/ 30 w 56"/>
                <a:gd name="T15" fmla="*/ 0 h 56"/>
                <a:gd name="T16" fmla="*/ 30 w 56"/>
                <a:gd name="T17" fmla="*/ 26 h 56"/>
                <a:gd name="T18" fmla="*/ 56 w 56"/>
                <a:gd name="T19" fmla="*/ 26 h 56"/>
                <a:gd name="T20" fmla="*/ 30 w 56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52" y="30"/>
                  </a:moveTo>
                  <a:cubicBezTo>
                    <a:pt x="52" y="44"/>
                    <a:pt x="41" y="56"/>
                    <a:pt x="26" y="56"/>
                  </a:cubicBezTo>
                  <a:cubicBezTo>
                    <a:pt x="11" y="56"/>
                    <a:pt x="0" y="44"/>
                    <a:pt x="0" y="30"/>
                  </a:cubicBezTo>
                  <a:cubicBezTo>
                    <a:pt x="0" y="15"/>
                    <a:pt x="11" y="3"/>
                    <a:pt x="26" y="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2"/>
                    <a:pt x="44" y="0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524000" y="4961692"/>
            <a:ext cx="1190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问题三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95094" y="4961692"/>
            <a:ext cx="673537" cy="677108"/>
            <a:chOff x="915492" y="1037371"/>
            <a:chExt cx="586973" cy="586973"/>
          </a:xfrm>
        </p:grpSpPr>
        <p:sp>
          <p:nvSpPr>
            <p:cNvPr id="29" name="椭圆 28"/>
            <p:cNvSpPr/>
            <p:nvPr/>
          </p:nvSpPr>
          <p:spPr>
            <a:xfrm>
              <a:off x="915492" y="1037371"/>
              <a:ext cx="586973" cy="586973"/>
            </a:xfrm>
            <a:prstGeom prst="ellipse">
              <a:avLst/>
            </a:prstGeom>
            <a:solidFill>
              <a:srgbClr val="C12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Freeform 546"/>
            <p:cNvSpPr>
              <a:spLocks noEditPoints="1"/>
            </p:cNvSpPr>
            <p:nvPr/>
          </p:nvSpPr>
          <p:spPr bwMode="auto">
            <a:xfrm>
              <a:off x="1039273" y="1161151"/>
              <a:ext cx="339411" cy="339411"/>
            </a:xfrm>
            <a:custGeom>
              <a:avLst/>
              <a:gdLst>
                <a:gd name="T0" fmla="*/ 52 w 56"/>
                <a:gd name="T1" fmla="*/ 30 h 56"/>
                <a:gd name="T2" fmla="*/ 26 w 56"/>
                <a:gd name="T3" fmla="*/ 56 h 56"/>
                <a:gd name="T4" fmla="*/ 0 w 56"/>
                <a:gd name="T5" fmla="*/ 30 h 56"/>
                <a:gd name="T6" fmla="*/ 26 w 56"/>
                <a:gd name="T7" fmla="*/ 3 h 56"/>
                <a:gd name="T8" fmla="*/ 26 w 56"/>
                <a:gd name="T9" fmla="*/ 30 h 56"/>
                <a:gd name="T10" fmla="*/ 52 w 56"/>
                <a:gd name="T11" fmla="*/ 30 h 56"/>
                <a:gd name="T12" fmla="*/ 30 w 56"/>
                <a:gd name="T13" fmla="*/ 0 h 56"/>
                <a:gd name="T14" fmla="*/ 30 w 56"/>
                <a:gd name="T15" fmla="*/ 0 h 56"/>
                <a:gd name="T16" fmla="*/ 30 w 56"/>
                <a:gd name="T17" fmla="*/ 26 h 56"/>
                <a:gd name="T18" fmla="*/ 56 w 56"/>
                <a:gd name="T19" fmla="*/ 26 h 56"/>
                <a:gd name="T20" fmla="*/ 30 w 56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52" y="30"/>
                  </a:moveTo>
                  <a:cubicBezTo>
                    <a:pt x="52" y="44"/>
                    <a:pt x="41" y="56"/>
                    <a:pt x="26" y="56"/>
                  </a:cubicBezTo>
                  <a:cubicBezTo>
                    <a:pt x="11" y="56"/>
                    <a:pt x="0" y="44"/>
                    <a:pt x="0" y="30"/>
                  </a:cubicBezTo>
                  <a:cubicBezTo>
                    <a:pt x="0" y="15"/>
                    <a:pt x="11" y="3"/>
                    <a:pt x="26" y="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2"/>
                    <a:pt x="44" y="0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17927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798512" y="1600200"/>
            <a:ext cx="2667000" cy="762000"/>
          </a:xfrm>
        </p:spPr>
        <p:txBody>
          <a:bodyPr/>
          <a:lstStyle/>
          <a:p>
            <a:r>
              <a:rPr lang="en-US" altLang="zh-CN" sz="5400" b="0" dirty="0">
                <a:latin typeface="Arial" pitchFamily="34" charset="0"/>
                <a:cs typeface="Arial" pitchFamily="34" charset="0"/>
              </a:rPr>
              <a:t>Thanks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4712" y="2362200"/>
            <a:ext cx="6516688" cy="614362"/>
          </a:xfrm>
        </p:spPr>
        <p:txBody>
          <a:bodyPr/>
          <a:lstStyle/>
          <a:p>
            <a:r>
              <a:rPr lang="zh-CN" altLang="en-US" sz="3600" dirty="0"/>
              <a:t>谢谢</a:t>
            </a:r>
            <a:r>
              <a:rPr lang="en-US" altLang="zh-CN" sz="3600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2</a:t>
            </a:fld>
            <a:endParaRPr lang="en-US" altLang="zh-CN"/>
          </a:p>
        </p:txBody>
      </p:sp>
      <p:grpSp>
        <p:nvGrpSpPr>
          <p:cNvPr id="97" name="Group 3"/>
          <p:cNvGrpSpPr>
            <a:grpSpLocks/>
          </p:cNvGrpSpPr>
          <p:nvPr/>
        </p:nvGrpSpPr>
        <p:grpSpPr bwMode="auto">
          <a:xfrm>
            <a:off x="1828800" y="1795463"/>
            <a:ext cx="5410200" cy="665162"/>
            <a:chOff x="1152" y="1275"/>
            <a:chExt cx="3408" cy="419"/>
          </a:xfrm>
        </p:grpSpPr>
        <p:grpSp>
          <p:nvGrpSpPr>
            <p:cNvPr id="98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02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03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04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99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2092" y="1323"/>
              <a:ext cx="16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r>
                <a:rPr lang="en-US" altLang="zh-CN" sz="2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.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平台概要介绍</a:t>
              </a:r>
              <a:endParaRPr lang="en-US" altLang="zh-CN" sz="2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1" name="Text Box 10"/>
            <p:cNvSpPr txBox="1">
              <a:spLocks noChangeArrowheads="1"/>
            </p:cNvSpPr>
            <p:nvPr/>
          </p:nvSpPr>
          <p:spPr bwMode="gray">
            <a:xfrm>
              <a:off x="1260" y="1337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</a:p>
          </p:txBody>
        </p:sp>
      </p:grpSp>
      <p:grpSp>
        <p:nvGrpSpPr>
          <p:cNvPr id="105" name="Group 11"/>
          <p:cNvGrpSpPr>
            <a:grpSpLocks/>
          </p:cNvGrpSpPr>
          <p:nvPr/>
        </p:nvGrpSpPr>
        <p:grpSpPr bwMode="auto">
          <a:xfrm>
            <a:off x="1828800" y="2709863"/>
            <a:ext cx="5410200" cy="665162"/>
            <a:chOff x="1152" y="1851"/>
            <a:chExt cx="3408" cy="419"/>
          </a:xfrm>
        </p:grpSpPr>
        <p:grpSp>
          <p:nvGrpSpPr>
            <p:cNvPr id="106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10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11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12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107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8" name="Text Box 17"/>
            <p:cNvSpPr txBox="1">
              <a:spLocks noChangeArrowheads="1"/>
            </p:cNvSpPr>
            <p:nvPr/>
          </p:nvSpPr>
          <p:spPr bwMode="auto">
            <a:xfrm>
              <a:off x="2193" y="1899"/>
              <a:ext cx="16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  <a:r>
                <a:rPr lang="en-US" altLang="zh-CN" sz="2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.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常见任务设置</a:t>
              </a:r>
              <a:endParaRPr lang="en-US" altLang="zh-CN" sz="2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9" name="Text Box 18"/>
            <p:cNvSpPr txBox="1">
              <a:spLocks noChangeArrowheads="1"/>
            </p:cNvSpPr>
            <p:nvPr/>
          </p:nvSpPr>
          <p:spPr bwMode="gray">
            <a:xfrm>
              <a:off x="1260" y="1913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</a:p>
          </p:txBody>
        </p:sp>
      </p:grpSp>
      <p:grpSp>
        <p:nvGrpSpPr>
          <p:cNvPr id="113" name="Group 19"/>
          <p:cNvGrpSpPr>
            <a:grpSpLocks/>
          </p:cNvGrpSpPr>
          <p:nvPr/>
        </p:nvGrpSpPr>
        <p:grpSpPr bwMode="auto">
          <a:xfrm>
            <a:off x="1828800" y="3602038"/>
            <a:ext cx="5410200" cy="665162"/>
            <a:chOff x="1152" y="2413"/>
            <a:chExt cx="3408" cy="419"/>
          </a:xfrm>
        </p:grpSpPr>
        <p:grpSp>
          <p:nvGrpSpPr>
            <p:cNvPr id="114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118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19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20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115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6" name="Text Box 25"/>
            <p:cNvSpPr txBox="1">
              <a:spLocks noChangeArrowheads="1"/>
            </p:cNvSpPr>
            <p:nvPr/>
          </p:nvSpPr>
          <p:spPr bwMode="auto">
            <a:xfrm>
              <a:off x="1745" y="2453"/>
              <a:ext cx="2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  <a:r>
                <a:rPr lang="en-US" altLang="zh-CN" sz="2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.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常见问题及注意事项</a:t>
              </a:r>
              <a:endParaRPr lang="en-US" altLang="zh-CN" sz="2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7" name="Text Box 26"/>
            <p:cNvSpPr txBox="1">
              <a:spLocks noChangeArrowheads="1"/>
            </p:cNvSpPr>
            <p:nvPr/>
          </p:nvSpPr>
          <p:spPr bwMode="gray">
            <a:xfrm>
              <a:off x="1260" y="2475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</a:p>
          </p:txBody>
        </p:sp>
      </p:grpSp>
      <p:grpSp>
        <p:nvGrpSpPr>
          <p:cNvPr id="121" name="Group 27"/>
          <p:cNvGrpSpPr>
            <a:grpSpLocks/>
          </p:cNvGrpSpPr>
          <p:nvPr/>
        </p:nvGrpSpPr>
        <p:grpSpPr bwMode="auto">
          <a:xfrm>
            <a:off x="1828800" y="4516438"/>
            <a:ext cx="5410200" cy="665162"/>
            <a:chOff x="1152" y="2989"/>
            <a:chExt cx="3408" cy="419"/>
          </a:xfrm>
        </p:grpSpPr>
        <p:grpSp>
          <p:nvGrpSpPr>
            <p:cNvPr id="122" name="Group 28"/>
            <p:cNvGrpSpPr>
              <a:grpSpLocks/>
            </p:cNvGrpSpPr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126" name="AutoShape 2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27" name="AutoShape 3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28" name="AutoShape 3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123" name="Line 32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4" name="Text Box 33"/>
            <p:cNvSpPr txBox="1">
              <a:spLocks noChangeArrowheads="1"/>
            </p:cNvSpPr>
            <p:nvPr/>
          </p:nvSpPr>
          <p:spPr bwMode="auto">
            <a:xfrm>
              <a:off x="2205" y="3037"/>
              <a:ext cx="14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4</a:t>
              </a:r>
              <a:r>
                <a:rPr lang="en-US" altLang="zh-CN" sz="2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.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建议与交流</a:t>
              </a:r>
              <a:endParaRPr lang="en-US" altLang="zh-CN" sz="2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5" name="Text Box 34"/>
            <p:cNvSpPr txBox="1">
              <a:spLocks noChangeArrowheads="1"/>
            </p:cNvSpPr>
            <p:nvPr/>
          </p:nvSpPr>
          <p:spPr bwMode="gray">
            <a:xfrm>
              <a:off x="1260" y="3051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4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57563" y="536345"/>
            <a:ext cx="1925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      录</a:t>
            </a:r>
          </a:p>
        </p:txBody>
      </p:sp>
    </p:spTree>
    <p:extLst>
      <p:ext uri="{BB962C8B-B14F-4D97-AF65-F5344CB8AC3E}">
        <p14:creationId xmlns:p14="http://schemas.microsoft.com/office/powerpoint/2010/main" val="63584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01000" cy="563562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重要概念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1565935" y="1915885"/>
            <a:ext cx="1545772" cy="1545772"/>
          </a:xfrm>
          <a:prstGeom prst="ellipse">
            <a:avLst/>
          </a:prstGeom>
          <a:solidFill>
            <a:srgbClr val="005898"/>
          </a:solidFill>
          <a:ln>
            <a:noFill/>
          </a:ln>
          <a:effectLst>
            <a:outerShdw blurRad="38100" dist="12700" dir="2700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21207" y="3668485"/>
            <a:ext cx="979714" cy="97971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2700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62279" y="1524000"/>
            <a:ext cx="979714" cy="97971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38100" dist="12700" dir="2700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744564" y="2960913"/>
            <a:ext cx="707572" cy="7075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" dist="12700" dir="2700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241350" y="3135084"/>
            <a:ext cx="1513115" cy="1513115"/>
          </a:xfrm>
          <a:prstGeom prst="ellipse">
            <a:avLst/>
          </a:prstGeom>
          <a:solidFill>
            <a:srgbClr val="005898"/>
          </a:solidFill>
          <a:ln>
            <a:noFill/>
          </a:ln>
          <a:effectLst>
            <a:outerShdw blurRad="38100" dist="12700" dir="2700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57921" y="1796142"/>
            <a:ext cx="707572" cy="707572"/>
          </a:xfrm>
          <a:prstGeom prst="ellipse">
            <a:avLst/>
          </a:prstGeom>
          <a:solidFill>
            <a:schemeClr val="bg1">
              <a:lumMod val="85000"/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84941" y="2472693"/>
            <a:ext cx="325286" cy="325286"/>
          </a:xfrm>
          <a:prstGeom prst="ellipse">
            <a:avLst/>
          </a:prstGeom>
          <a:solidFill>
            <a:schemeClr val="bg1">
              <a:lumMod val="85000"/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4" name="直接连接符 15"/>
          <p:cNvCxnSpPr/>
          <p:nvPr/>
        </p:nvCxnSpPr>
        <p:spPr>
          <a:xfrm>
            <a:off x="1405662" y="5399665"/>
            <a:ext cx="0" cy="772535"/>
          </a:xfrm>
          <a:prstGeom prst="line">
            <a:avLst/>
          </a:prstGeom>
          <a:ln w="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65169" y="2334828"/>
            <a:ext cx="1317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项目</a:t>
            </a:r>
            <a:endParaRPr lang="zh-CN" altLang="en-US" sz="400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8" name="Freeform 714"/>
          <p:cNvSpPr>
            <a:spLocks/>
          </p:cNvSpPr>
          <p:nvPr/>
        </p:nvSpPr>
        <p:spPr bwMode="auto">
          <a:xfrm>
            <a:off x="4962279" y="3144993"/>
            <a:ext cx="339411" cy="339411"/>
          </a:xfrm>
          <a:custGeom>
            <a:avLst/>
            <a:gdLst>
              <a:gd name="T0" fmla="*/ 0 w 59"/>
              <a:gd name="T1" fmla="*/ 29 h 59"/>
              <a:gd name="T2" fmla="*/ 11 w 59"/>
              <a:gd name="T3" fmla="*/ 18 h 59"/>
              <a:gd name="T4" fmla="*/ 10 w 59"/>
              <a:gd name="T5" fmla="*/ 15 h 59"/>
              <a:gd name="T6" fmla="*/ 6 w 59"/>
              <a:gd name="T7" fmla="*/ 15 h 59"/>
              <a:gd name="T8" fmla="*/ 1 w 59"/>
              <a:gd name="T9" fmla="*/ 9 h 59"/>
              <a:gd name="T10" fmla="*/ 3 w 59"/>
              <a:gd name="T11" fmla="*/ 3 h 59"/>
              <a:gd name="T12" fmla="*/ 9 w 59"/>
              <a:gd name="T13" fmla="*/ 1 h 59"/>
              <a:gd name="T14" fmla="*/ 14 w 59"/>
              <a:gd name="T15" fmla="*/ 6 h 59"/>
              <a:gd name="T16" fmla="*/ 15 w 59"/>
              <a:gd name="T17" fmla="*/ 10 h 59"/>
              <a:gd name="T18" fmla="*/ 18 w 59"/>
              <a:gd name="T19" fmla="*/ 12 h 59"/>
              <a:gd name="T20" fmla="*/ 30 w 59"/>
              <a:gd name="T21" fmla="*/ 0 h 59"/>
              <a:gd name="T22" fmla="*/ 41 w 59"/>
              <a:gd name="T23" fmla="*/ 11 h 59"/>
              <a:gd name="T24" fmla="*/ 40 w 59"/>
              <a:gd name="T25" fmla="*/ 13 h 59"/>
              <a:gd name="T26" fmla="*/ 35 w 59"/>
              <a:gd name="T27" fmla="*/ 14 h 59"/>
              <a:gd name="T28" fmla="*/ 30 w 59"/>
              <a:gd name="T29" fmla="*/ 20 h 59"/>
              <a:gd name="T30" fmla="*/ 33 w 59"/>
              <a:gd name="T31" fmla="*/ 25 h 59"/>
              <a:gd name="T32" fmla="*/ 38 w 59"/>
              <a:gd name="T33" fmla="*/ 27 h 59"/>
              <a:gd name="T34" fmla="*/ 44 w 59"/>
              <a:gd name="T35" fmla="*/ 23 h 59"/>
              <a:gd name="T36" fmla="*/ 44 w 59"/>
              <a:gd name="T37" fmla="*/ 18 h 59"/>
              <a:gd name="T38" fmla="*/ 47 w 59"/>
              <a:gd name="T39" fmla="*/ 17 h 59"/>
              <a:gd name="T40" fmla="*/ 59 w 59"/>
              <a:gd name="T41" fmla="*/ 29 h 59"/>
              <a:gd name="T42" fmla="*/ 46 w 59"/>
              <a:gd name="T43" fmla="*/ 41 h 59"/>
              <a:gd name="T44" fmla="*/ 44 w 59"/>
              <a:gd name="T45" fmla="*/ 40 h 59"/>
              <a:gd name="T46" fmla="*/ 43 w 59"/>
              <a:gd name="T47" fmla="*/ 36 h 59"/>
              <a:gd name="T48" fmla="*/ 38 w 59"/>
              <a:gd name="T49" fmla="*/ 31 h 59"/>
              <a:gd name="T50" fmla="*/ 33 w 59"/>
              <a:gd name="T51" fmla="*/ 34 h 59"/>
              <a:gd name="T52" fmla="*/ 31 w 59"/>
              <a:gd name="T53" fmla="*/ 39 h 59"/>
              <a:gd name="T54" fmla="*/ 35 w 59"/>
              <a:gd name="T55" fmla="*/ 44 h 59"/>
              <a:gd name="T56" fmla="*/ 40 w 59"/>
              <a:gd name="T57" fmla="*/ 45 h 59"/>
              <a:gd name="T58" fmla="*/ 41 w 59"/>
              <a:gd name="T59" fmla="*/ 47 h 59"/>
              <a:gd name="T60" fmla="*/ 29 w 59"/>
              <a:gd name="T61" fmla="*/ 59 h 59"/>
              <a:gd name="T62" fmla="*/ 18 w 59"/>
              <a:gd name="T63" fmla="*/ 47 h 59"/>
              <a:gd name="T64" fmla="*/ 15 w 59"/>
              <a:gd name="T65" fmla="*/ 49 h 59"/>
              <a:gd name="T66" fmla="*/ 14 w 59"/>
              <a:gd name="T67" fmla="*/ 53 h 59"/>
              <a:gd name="T68" fmla="*/ 8 w 59"/>
              <a:gd name="T69" fmla="*/ 58 h 59"/>
              <a:gd name="T70" fmla="*/ 3 w 59"/>
              <a:gd name="T71" fmla="*/ 56 h 59"/>
              <a:gd name="T72" fmla="*/ 0 w 59"/>
              <a:gd name="T73" fmla="*/ 50 h 59"/>
              <a:gd name="T74" fmla="*/ 5 w 59"/>
              <a:gd name="T75" fmla="*/ 44 h 59"/>
              <a:gd name="T76" fmla="*/ 10 w 59"/>
              <a:gd name="T77" fmla="*/ 43 h 59"/>
              <a:gd name="T78" fmla="*/ 11 w 59"/>
              <a:gd name="T79" fmla="*/ 40 h 59"/>
              <a:gd name="T80" fmla="*/ 0 w 59"/>
              <a:gd name="T81" fmla="*/ 2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9" h="59">
                <a:moveTo>
                  <a:pt x="0" y="29"/>
                </a:moveTo>
                <a:cubicBezTo>
                  <a:pt x="11" y="18"/>
                  <a:pt x="11" y="18"/>
                  <a:pt x="11" y="18"/>
                </a:cubicBezTo>
                <a:cubicBezTo>
                  <a:pt x="12" y="17"/>
                  <a:pt x="12" y="16"/>
                  <a:pt x="10" y="15"/>
                </a:cubicBezTo>
                <a:cubicBezTo>
                  <a:pt x="9" y="15"/>
                  <a:pt x="7" y="15"/>
                  <a:pt x="6" y="15"/>
                </a:cubicBezTo>
                <a:cubicBezTo>
                  <a:pt x="3" y="14"/>
                  <a:pt x="1" y="11"/>
                  <a:pt x="1" y="9"/>
                </a:cubicBezTo>
                <a:cubicBezTo>
                  <a:pt x="1" y="6"/>
                  <a:pt x="3" y="3"/>
                  <a:pt x="3" y="3"/>
                </a:cubicBezTo>
                <a:cubicBezTo>
                  <a:pt x="3" y="3"/>
                  <a:pt x="5" y="1"/>
                  <a:pt x="9" y="1"/>
                </a:cubicBezTo>
                <a:cubicBezTo>
                  <a:pt x="11" y="1"/>
                  <a:pt x="14" y="3"/>
                  <a:pt x="14" y="6"/>
                </a:cubicBezTo>
                <a:cubicBezTo>
                  <a:pt x="15" y="7"/>
                  <a:pt x="15" y="9"/>
                  <a:pt x="15" y="10"/>
                </a:cubicBezTo>
                <a:cubicBezTo>
                  <a:pt x="16" y="12"/>
                  <a:pt x="17" y="12"/>
                  <a:pt x="18" y="12"/>
                </a:cubicBezTo>
                <a:cubicBezTo>
                  <a:pt x="30" y="0"/>
                  <a:pt x="30" y="0"/>
                  <a:pt x="30" y="0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2"/>
                  <a:pt x="41" y="13"/>
                  <a:pt x="40" y="13"/>
                </a:cubicBezTo>
                <a:cubicBezTo>
                  <a:pt x="38" y="14"/>
                  <a:pt x="37" y="14"/>
                  <a:pt x="35" y="14"/>
                </a:cubicBezTo>
                <a:cubicBezTo>
                  <a:pt x="33" y="15"/>
                  <a:pt x="31" y="17"/>
                  <a:pt x="30" y="20"/>
                </a:cubicBezTo>
                <a:cubicBezTo>
                  <a:pt x="30" y="23"/>
                  <a:pt x="33" y="25"/>
                  <a:pt x="33" y="25"/>
                </a:cubicBezTo>
                <a:cubicBezTo>
                  <a:pt x="33" y="25"/>
                  <a:pt x="35" y="27"/>
                  <a:pt x="38" y="27"/>
                </a:cubicBezTo>
                <a:cubicBezTo>
                  <a:pt x="41" y="27"/>
                  <a:pt x="43" y="25"/>
                  <a:pt x="44" y="23"/>
                </a:cubicBezTo>
                <a:cubicBezTo>
                  <a:pt x="44" y="21"/>
                  <a:pt x="44" y="19"/>
                  <a:pt x="44" y="18"/>
                </a:cubicBezTo>
                <a:cubicBezTo>
                  <a:pt x="45" y="17"/>
                  <a:pt x="46" y="17"/>
                  <a:pt x="47" y="17"/>
                </a:cubicBezTo>
                <a:cubicBezTo>
                  <a:pt x="59" y="29"/>
                  <a:pt x="59" y="29"/>
                  <a:pt x="59" y="29"/>
                </a:cubicBezTo>
                <a:cubicBezTo>
                  <a:pt x="46" y="41"/>
                  <a:pt x="46" y="41"/>
                  <a:pt x="46" y="41"/>
                </a:cubicBezTo>
                <a:cubicBezTo>
                  <a:pt x="45" y="41"/>
                  <a:pt x="45" y="41"/>
                  <a:pt x="44" y="40"/>
                </a:cubicBezTo>
                <a:cubicBezTo>
                  <a:pt x="44" y="39"/>
                  <a:pt x="44" y="37"/>
                  <a:pt x="43" y="36"/>
                </a:cubicBezTo>
                <a:cubicBezTo>
                  <a:pt x="43" y="33"/>
                  <a:pt x="40" y="31"/>
                  <a:pt x="38" y="31"/>
                </a:cubicBezTo>
                <a:cubicBezTo>
                  <a:pt x="35" y="31"/>
                  <a:pt x="33" y="34"/>
                  <a:pt x="33" y="34"/>
                </a:cubicBezTo>
                <a:cubicBezTo>
                  <a:pt x="33" y="34"/>
                  <a:pt x="31" y="36"/>
                  <a:pt x="31" y="39"/>
                </a:cubicBezTo>
                <a:cubicBezTo>
                  <a:pt x="31" y="41"/>
                  <a:pt x="33" y="44"/>
                  <a:pt x="35" y="44"/>
                </a:cubicBezTo>
                <a:cubicBezTo>
                  <a:pt x="37" y="44"/>
                  <a:pt x="38" y="44"/>
                  <a:pt x="40" y="45"/>
                </a:cubicBezTo>
                <a:cubicBezTo>
                  <a:pt x="41" y="45"/>
                  <a:pt x="41" y="46"/>
                  <a:pt x="41" y="47"/>
                </a:cubicBezTo>
                <a:cubicBezTo>
                  <a:pt x="29" y="59"/>
                  <a:pt x="29" y="59"/>
                  <a:pt x="29" y="59"/>
                </a:cubicBezTo>
                <a:cubicBezTo>
                  <a:pt x="18" y="47"/>
                  <a:pt x="18" y="47"/>
                  <a:pt x="18" y="47"/>
                </a:cubicBezTo>
                <a:cubicBezTo>
                  <a:pt x="17" y="47"/>
                  <a:pt x="16" y="47"/>
                  <a:pt x="15" y="49"/>
                </a:cubicBezTo>
                <a:cubicBezTo>
                  <a:pt x="14" y="50"/>
                  <a:pt x="15" y="52"/>
                  <a:pt x="14" y="53"/>
                </a:cubicBezTo>
                <a:cubicBezTo>
                  <a:pt x="14" y="56"/>
                  <a:pt x="11" y="58"/>
                  <a:pt x="8" y="58"/>
                </a:cubicBezTo>
                <a:cubicBezTo>
                  <a:pt x="5" y="59"/>
                  <a:pt x="3" y="56"/>
                  <a:pt x="3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47"/>
                  <a:pt x="2" y="45"/>
                  <a:pt x="5" y="44"/>
                </a:cubicBezTo>
                <a:cubicBezTo>
                  <a:pt x="7" y="44"/>
                  <a:pt x="8" y="44"/>
                  <a:pt x="10" y="43"/>
                </a:cubicBezTo>
                <a:cubicBezTo>
                  <a:pt x="11" y="43"/>
                  <a:pt x="11" y="42"/>
                  <a:pt x="11" y="40"/>
                </a:cubicBezTo>
                <a:lnTo>
                  <a:pt x="0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20" name="文本框 19"/>
          <p:cNvSpPr txBox="1"/>
          <p:nvPr/>
        </p:nvSpPr>
        <p:spPr>
          <a:xfrm>
            <a:off x="6516429" y="3690320"/>
            <a:ext cx="96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33291" y="3944014"/>
            <a:ext cx="96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70658" y="1752247"/>
            <a:ext cx="96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流程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316833" y="3254955"/>
            <a:ext cx="325286" cy="325286"/>
          </a:xfrm>
          <a:prstGeom prst="ellipse">
            <a:avLst/>
          </a:prstGeom>
          <a:solidFill>
            <a:schemeClr val="bg1">
              <a:lumMod val="85000"/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492861" y="3314696"/>
            <a:ext cx="751249" cy="751249"/>
          </a:xfrm>
          <a:prstGeom prst="ellipse">
            <a:avLst/>
          </a:prstGeom>
          <a:solidFill>
            <a:srgbClr val="0089ED">
              <a:alpha val="16078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49678" y="1765121"/>
            <a:ext cx="707572" cy="707572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836107" y="2607127"/>
            <a:ext cx="707572" cy="707572"/>
          </a:xfrm>
          <a:prstGeom prst="ellipse">
            <a:avLst/>
          </a:prstGeom>
          <a:solidFill>
            <a:srgbClr val="005898">
              <a:alpha val="1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2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4</a:t>
            </a:fld>
            <a:endParaRPr lang="en-US" altLang="zh-CN"/>
          </a:p>
        </p:txBody>
      </p:sp>
      <p:grpSp>
        <p:nvGrpSpPr>
          <p:cNvPr id="97" name="Group 3"/>
          <p:cNvGrpSpPr>
            <a:grpSpLocks/>
          </p:cNvGrpSpPr>
          <p:nvPr/>
        </p:nvGrpSpPr>
        <p:grpSpPr bwMode="auto">
          <a:xfrm>
            <a:off x="1828800" y="1795463"/>
            <a:ext cx="5410200" cy="665162"/>
            <a:chOff x="1152" y="1275"/>
            <a:chExt cx="3408" cy="419"/>
          </a:xfrm>
        </p:grpSpPr>
        <p:grpSp>
          <p:nvGrpSpPr>
            <p:cNvPr id="98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02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03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04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99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2454" y="1275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数据同步</a:t>
              </a:r>
              <a:endParaRPr lang="en-US" altLang="zh-CN" sz="2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1" name="Text Box 10"/>
            <p:cNvSpPr txBox="1">
              <a:spLocks noChangeArrowheads="1"/>
            </p:cNvSpPr>
            <p:nvPr/>
          </p:nvSpPr>
          <p:spPr bwMode="gray">
            <a:xfrm>
              <a:off x="1260" y="1337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</a:p>
          </p:txBody>
        </p:sp>
      </p:grpSp>
      <p:grpSp>
        <p:nvGrpSpPr>
          <p:cNvPr id="105" name="Group 11"/>
          <p:cNvGrpSpPr>
            <a:grpSpLocks/>
          </p:cNvGrpSpPr>
          <p:nvPr/>
        </p:nvGrpSpPr>
        <p:grpSpPr bwMode="auto">
          <a:xfrm>
            <a:off x="1828800" y="2709863"/>
            <a:ext cx="5410200" cy="665162"/>
            <a:chOff x="1152" y="1851"/>
            <a:chExt cx="3408" cy="419"/>
          </a:xfrm>
        </p:grpSpPr>
        <p:grpSp>
          <p:nvGrpSpPr>
            <p:cNvPr id="106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10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11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12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107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8" name="Text Box 17"/>
            <p:cNvSpPr txBox="1">
              <a:spLocks noChangeArrowheads="1"/>
            </p:cNvSpPr>
            <p:nvPr/>
          </p:nvSpPr>
          <p:spPr bwMode="auto">
            <a:xfrm>
              <a:off x="2520" y="1899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消息推送</a:t>
              </a:r>
              <a:endParaRPr lang="en-US" altLang="zh-CN" sz="2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9" name="Text Box 18"/>
            <p:cNvSpPr txBox="1">
              <a:spLocks noChangeArrowheads="1"/>
            </p:cNvSpPr>
            <p:nvPr/>
          </p:nvSpPr>
          <p:spPr bwMode="gray">
            <a:xfrm>
              <a:off x="1260" y="1913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</a:p>
          </p:txBody>
        </p:sp>
      </p:grpSp>
      <p:grpSp>
        <p:nvGrpSpPr>
          <p:cNvPr id="113" name="Group 19"/>
          <p:cNvGrpSpPr>
            <a:grpSpLocks/>
          </p:cNvGrpSpPr>
          <p:nvPr/>
        </p:nvGrpSpPr>
        <p:grpSpPr bwMode="auto">
          <a:xfrm>
            <a:off x="1828800" y="3602038"/>
            <a:ext cx="5410200" cy="1431924"/>
            <a:chOff x="1152" y="2413"/>
            <a:chExt cx="3408" cy="902"/>
          </a:xfrm>
        </p:grpSpPr>
        <p:grpSp>
          <p:nvGrpSpPr>
            <p:cNvPr id="114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118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19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20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115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6" name="Text Box 25"/>
            <p:cNvSpPr txBox="1">
              <a:spLocks noChangeArrowheads="1"/>
            </p:cNvSpPr>
            <p:nvPr/>
          </p:nvSpPr>
          <p:spPr bwMode="auto">
            <a:xfrm>
              <a:off x="2255" y="2985"/>
              <a:ext cx="173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Java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分布式调用</a:t>
              </a:r>
              <a:endParaRPr lang="en-US" altLang="zh-CN" sz="2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7" name="Text Box 26"/>
            <p:cNvSpPr txBox="1">
              <a:spLocks noChangeArrowheads="1"/>
            </p:cNvSpPr>
            <p:nvPr/>
          </p:nvSpPr>
          <p:spPr bwMode="gray">
            <a:xfrm>
              <a:off x="1260" y="2475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</a:p>
          </p:txBody>
        </p:sp>
      </p:grpSp>
      <p:grpSp>
        <p:nvGrpSpPr>
          <p:cNvPr id="121" name="Group 27"/>
          <p:cNvGrpSpPr>
            <a:grpSpLocks/>
          </p:cNvGrpSpPr>
          <p:nvPr/>
        </p:nvGrpSpPr>
        <p:grpSpPr bwMode="auto">
          <a:xfrm>
            <a:off x="1828800" y="4516438"/>
            <a:ext cx="5410200" cy="665162"/>
            <a:chOff x="1152" y="2989"/>
            <a:chExt cx="3408" cy="419"/>
          </a:xfrm>
        </p:grpSpPr>
        <p:grpSp>
          <p:nvGrpSpPr>
            <p:cNvPr id="122" name="Group 28"/>
            <p:cNvGrpSpPr>
              <a:grpSpLocks/>
            </p:cNvGrpSpPr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126" name="AutoShape 2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27" name="AutoShape 3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28" name="AutoShape 3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123" name="Line 32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5" name="Text Box 34"/>
            <p:cNvSpPr txBox="1">
              <a:spLocks noChangeArrowheads="1"/>
            </p:cNvSpPr>
            <p:nvPr/>
          </p:nvSpPr>
          <p:spPr bwMode="gray">
            <a:xfrm>
              <a:off x="1260" y="3051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4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220610" y="536345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常见任务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3971860" y="3602038"/>
            <a:ext cx="16812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</a:t>
            </a:r>
            <a:r>
              <a:rPr lang="zh-CN" altLang="en-US" sz="2800" b="1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</a:t>
            </a:r>
            <a:endParaRPr lang="en-US" altLang="zh-CN" sz="2800" b="1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13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3869"/>
            <a:ext cx="634365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009013" y="536345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数据同步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00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009013" y="536345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数据同步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498060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48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6477000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43600" y="990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8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760095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43600" y="990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72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885825"/>
            <a:ext cx="78962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43600" y="990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12398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AA272F"/>
      </a:dk2>
      <a:lt2>
        <a:srgbClr val="808080"/>
      </a:lt2>
      <a:accent1>
        <a:srgbClr val="AA272F"/>
      </a:accent1>
      <a:accent2>
        <a:srgbClr val="EEAF30"/>
      </a:accent2>
      <a:accent3>
        <a:srgbClr val="FFFFFF"/>
      </a:accent3>
      <a:accent4>
        <a:srgbClr val="000000"/>
      </a:accent4>
      <a:accent5>
        <a:srgbClr val="D2ACAD"/>
      </a:accent5>
      <a:accent6>
        <a:srgbClr val="D89E2A"/>
      </a:accent6>
      <a:hlink>
        <a:srgbClr val="EEAF30"/>
      </a:hlink>
      <a:folHlink>
        <a:srgbClr val="EEAF3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BBE0E3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9A222A"/>
        </a:accent6>
        <a:hlink>
          <a:srgbClr val="009999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4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AA272F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2ACAD"/>
        </a:accent5>
        <a:accent6>
          <a:srgbClr val="9A222A"/>
        </a:accent6>
        <a:hlink>
          <a:srgbClr val="EEAF30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5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6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F4C9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自定义设计方案">
  <a:themeElements>
    <a:clrScheme name="">
      <a:dk1>
        <a:srgbClr val="000000"/>
      </a:dk1>
      <a:lt1>
        <a:srgbClr val="FFFFFF"/>
      </a:lt1>
      <a:dk2>
        <a:srgbClr val="AA272F"/>
      </a:dk2>
      <a:lt2>
        <a:srgbClr val="808080"/>
      </a:lt2>
      <a:accent1>
        <a:srgbClr val="AA272F"/>
      </a:accent1>
      <a:accent2>
        <a:srgbClr val="EEAF30"/>
      </a:accent2>
      <a:accent3>
        <a:srgbClr val="FFFFFF"/>
      </a:accent3>
      <a:accent4>
        <a:srgbClr val="000000"/>
      </a:accent4>
      <a:accent5>
        <a:srgbClr val="D2ACAD"/>
      </a:accent5>
      <a:accent6>
        <a:srgbClr val="D89E2A"/>
      </a:accent6>
      <a:hlink>
        <a:srgbClr val="EEAF30"/>
      </a:hlink>
      <a:folHlink>
        <a:srgbClr val="EEAF30"/>
      </a:folHlink>
    </a:clrScheme>
    <a:fontScheme name="4_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3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BBE0E3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9A222A"/>
        </a:accent6>
        <a:hlink>
          <a:srgbClr val="009999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4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AA272F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2ACAD"/>
        </a:accent5>
        <a:accent6>
          <a:srgbClr val="9A222A"/>
        </a:accent6>
        <a:hlink>
          <a:srgbClr val="EEAF30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5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6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F4C9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5767</TotalTime>
  <Words>170</Words>
  <Application>Microsoft Office PowerPoint</Application>
  <PresentationFormat>全屏显示(4:3)</PresentationFormat>
  <Paragraphs>78</Paragraphs>
  <Slides>18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自定义设计方案</vt:lpstr>
      <vt:lpstr>4_自定义设计方案</vt:lpstr>
      <vt:lpstr>统一调度平台内部交流</vt:lpstr>
      <vt:lpstr>PowerPoint 演示文稿</vt:lpstr>
      <vt:lpstr>1.1 重要概念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建议与交流</vt:lpstr>
      <vt:lpstr>谢谢!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倪磊</dc:creator>
  <cp:lastModifiedBy>Windows 用户</cp:lastModifiedBy>
  <cp:revision>302</cp:revision>
  <cp:lastPrinted>1601-01-01T00:00:00Z</cp:lastPrinted>
  <dcterms:created xsi:type="dcterms:W3CDTF">1601-01-01T00:00:00Z</dcterms:created>
  <dcterms:modified xsi:type="dcterms:W3CDTF">2017-09-21T07:19:33Z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