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2" r:id="rId6"/>
    <p:sldId id="280" r:id="rId7"/>
    <p:sldId id="310" r:id="rId8"/>
    <p:sldId id="315" r:id="rId9"/>
    <p:sldId id="324" r:id="rId10"/>
    <p:sldId id="316" r:id="rId11"/>
    <p:sldId id="263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4" autoAdjust="0"/>
    <p:restoredTop sz="94664" autoAdjust="0"/>
  </p:normalViewPr>
  <p:slideViewPr>
    <p:cSldViewPr>
      <p:cViewPr varScale="1">
        <p:scale>
          <a:sx n="73" d="100"/>
          <a:sy n="73" d="100"/>
        </p:scale>
        <p:origin x="1680" y="78"/>
      </p:cViewPr>
      <p:guideLst>
        <p:guide orient="horz" pos="2172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895"/>
        <p:guide pos="21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fld id="{CB382EB3-1D32-46C2-98FF-9F30FFCBC56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  <a:endParaRPr lang="zh-CN" altLang="en-US" noProof="0" dirty="0"/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018F9A9D-690B-45F6-ABD6-CFFF9357C62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2880" indent="-182880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tabLst>
          <a:tab pos="182245" algn="l"/>
        </a:tabLst>
        <a:defRPr sz="1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8480" indent="-1765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tabLst>
          <a:tab pos="182245" algn="l"/>
        </a:tabLst>
        <a:defRPr sz="12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245" algn="l"/>
        </a:tabLst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33855" indent="-228600" algn="l" rtl="0" fontAlgn="base">
        <a:spcBef>
          <a:spcPct val="20000"/>
        </a:spcBef>
        <a:spcAft>
          <a:spcPct val="0"/>
        </a:spcAft>
        <a:buChar char="–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2925" indent="-18288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5125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help.aliyun.com/document_detail/44397.html?spm=a2c4g.11186623.6.583.Zfj53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en-US" altLang="zh-CN" b="1" dirty="0"/>
              <a:t>MQ</a:t>
            </a:r>
            <a:r>
              <a:rPr lang="zh-CN" altLang="en-US" b="1" dirty="0"/>
              <a:t>消息总线的幂等性设计</a:t>
            </a:r>
            <a:endParaRPr lang="zh-CN" altLang="en-US" b="1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分享人：毛中勇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核心架构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09800" y="1905000"/>
            <a:ext cx="4419600" cy="2667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600" y="2819400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05" y="2417445"/>
            <a:ext cx="2435225" cy="166052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59461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msg-pub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200" y="259080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roducer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459480"/>
            <a:ext cx="762000" cy="35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975" y="2408555"/>
            <a:ext cx="2435225" cy="16605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8400" y="262509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ctr"/>
            <a:r>
              <a:rPr lang="en-US" altLang="zh-CN" sz="1400" dirty="0"/>
              <a:t>C</a:t>
            </a:r>
            <a:r>
              <a:rPr lang="en-US" altLang="zh-CN" sz="1400" dirty="0" smtClean="0"/>
              <a:t>onsumer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9000" y="262128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-sub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858000" y="3459480"/>
            <a:ext cx="762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20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zk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502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web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7" idx="1"/>
          </p:cNvCxnSpPr>
          <p:nvPr/>
        </p:nvCxnSpPr>
        <p:spPr>
          <a:xfrm>
            <a:off x="2590800" y="3201035"/>
            <a:ext cx="1066800" cy="37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3"/>
            <a:endCxn id="14" idx="1"/>
          </p:cNvCxnSpPr>
          <p:nvPr/>
        </p:nvCxnSpPr>
        <p:spPr>
          <a:xfrm flipV="1">
            <a:off x="5181600" y="3232150"/>
            <a:ext cx="10668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548640" y="42297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发送方</a:t>
            </a:r>
            <a:endParaRPr lang="zh-CN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120890" y="4154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接收方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56050" y="472630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004185" y="2927985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7020" y="3007360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96110" y="5318760"/>
            <a:ext cx="5580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上图是一个MQ的核心架构图，基本可以分为三大块：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发送方 -&gt; </a:t>
            </a:r>
            <a:r>
              <a:rPr lang="zh-CN" altLang="en-US" dirty="0" smtClean="0">
                <a:sym typeface="+mn-ea"/>
              </a:rPr>
              <a:t>左侧绿色</a:t>
            </a:r>
            <a:r>
              <a:rPr lang="zh-CN" altLang="en-US" dirty="0">
                <a:sym typeface="+mn-ea"/>
              </a:rPr>
              <a:t>部分</a:t>
            </a:r>
            <a:endParaRPr lang="zh-CN" altLang="en-US" dirty="0"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MQ核心集群 -&gt; 中间蓝色部分</a:t>
            </a:r>
            <a:endParaRPr lang="zh-CN" altLang="en-US" dirty="0"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接收方 -&gt; 右侧黄色部分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 bwMode="auto">
          <a:xfrm>
            <a:off x="4038600" y="4069080"/>
            <a:ext cx="838200" cy="27432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 smtClean="0"/>
              <a:t>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上半场的幂等性设计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81200" y="1295400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81400" y="1295400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  <a:endParaRPr lang="en-US" altLang="zh-CN" sz="1200" dirty="0" smtClean="0"/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  <a:endParaRPr lang="en-US" altLang="zh-CN" sz="1200" dirty="0" smtClean="0"/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流程图: 磁盘 2"/>
          <p:cNvSpPr/>
          <p:nvPr/>
        </p:nvSpPr>
        <p:spPr bwMode="auto">
          <a:xfrm>
            <a:off x="2085109" y="2484438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371600" y="15240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直接箭头连接符 8"/>
          <p:cNvCxnSpPr/>
          <p:nvPr/>
        </p:nvCxnSpPr>
        <p:spPr bwMode="auto">
          <a:xfrm>
            <a:off x="2590800" y="1905000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1371600" y="1752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>
            <a:off x="2895600" y="1524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28956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矩形 18"/>
          <p:cNvSpPr/>
          <p:nvPr/>
        </p:nvSpPr>
        <p:spPr bwMode="auto">
          <a:xfrm>
            <a:off x="1562100" y="137160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95550" y="2063162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162300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162300" y="135418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557746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2269399" y="192443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矩形 28"/>
          <p:cNvSpPr/>
          <p:nvPr/>
        </p:nvSpPr>
        <p:spPr bwMode="auto">
          <a:xfrm>
            <a:off x="2174149" y="208259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29200" y="1139604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消息发送上半场，即上图中的</a:t>
            </a:r>
            <a:r>
              <a:rPr lang="en-US" altLang="zh-CN" sz="1600" dirty="0" smtClean="0">
                <a:effectLst/>
              </a:rPr>
              <a:t>1-3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发送端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将消息发给服务端</a:t>
            </a:r>
            <a:r>
              <a:rPr lang="en-US" altLang="zh-CN" sz="1600" dirty="0" smtClean="0">
                <a:effectLst/>
              </a:rPr>
              <a:t>MQ-server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将消息</a:t>
            </a:r>
            <a:r>
              <a:rPr lang="zh-CN" altLang="en-US" sz="1600" dirty="0" smtClean="0">
                <a:effectLst/>
              </a:rPr>
              <a:t>落地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回</a:t>
            </a:r>
            <a:r>
              <a:rPr lang="en-US" altLang="zh-CN" sz="1600" dirty="0">
                <a:effectLst/>
              </a:rPr>
              <a:t>ACK</a:t>
            </a:r>
            <a:r>
              <a:rPr lang="zh-CN" altLang="en-US" sz="1600" dirty="0">
                <a:effectLst/>
              </a:rPr>
              <a:t>给发送端</a:t>
            </a:r>
            <a:r>
              <a:rPr lang="en-US" altLang="zh-CN" sz="1600" dirty="0" smtClean="0">
                <a:effectLst/>
              </a:rPr>
              <a:t>MQ-client</a:t>
            </a:r>
            <a:endParaRPr lang="en-US" altLang="zh-CN" sz="1600" dirty="0" smtClean="0">
              <a:effectLst/>
            </a:endParaRPr>
          </a:p>
          <a:p>
            <a:pPr algn="l"/>
            <a:r>
              <a:rPr lang="zh-CN" altLang="en-US" sz="16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丢失，发送端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超时后会重发消息，可能导致服务端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收到重复消息。</a:t>
            </a:r>
            <a:endParaRPr lang="zh-CN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3917" y="3892383"/>
            <a:ext cx="7483766" cy="2062103"/>
          </a:xfrm>
          <a:prstGeom prst="rect">
            <a:avLst/>
          </a:prstGeom>
          <a:solidFill>
            <a:srgbClr val="EEAF3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发起的，消息的处理是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，为了避免步骤</a:t>
            </a:r>
            <a:r>
              <a:rPr lang="en-US" altLang="zh-CN" sz="1600" dirty="0">
                <a:effectLst/>
              </a:rPr>
              <a:t>2</a:t>
            </a:r>
            <a:r>
              <a:rPr lang="zh-CN" altLang="en-US" sz="1600" dirty="0">
                <a:effectLst/>
              </a:rPr>
              <a:t>落地重复的消息，对每条消息，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系统内部必须生成一个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，作为去重和幂等的依据，这个内部消息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全局唯一</a:t>
            </a:r>
            <a:endParaRPr lang="en-US" altLang="zh-CN" sz="1600" dirty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altLang="zh-CN" sz="1600" dirty="0" smtClean="0">
                <a:effectLst/>
              </a:rPr>
              <a:t>MQ</a:t>
            </a:r>
            <a:r>
              <a:rPr lang="zh-CN" altLang="en-US" sz="1600" dirty="0">
                <a:effectLst/>
              </a:rPr>
              <a:t>生成，具备业务无关性，对消息发送方和消息接收方屏蔽</a:t>
            </a:r>
            <a:endParaRPr lang="zh-CN" altLang="en-US" sz="1600" dirty="0">
              <a:effectLst/>
            </a:endParaRPr>
          </a:p>
          <a:p>
            <a:pPr algn="l"/>
            <a:r>
              <a:rPr lang="zh-CN" altLang="en-US" sz="1600" dirty="0">
                <a:effectLst/>
              </a:rPr>
              <a:t> </a:t>
            </a:r>
            <a:endParaRPr lang="zh-CN" altLang="en-US" sz="1600" dirty="0">
              <a:effectLst/>
            </a:endParaRPr>
          </a:p>
          <a:p>
            <a:pPr algn="l"/>
            <a:r>
              <a:rPr lang="zh-CN" altLang="en-US" sz="1600" dirty="0">
                <a:effectLst/>
              </a:rPr>
              <a:t>有了这个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，就能保证上半场重发，也只有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条消息落到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的</a:t>
            </a:r>
            <a:r>
              <a:rPr lang="en-US" altLang="zh-CN" sz="1600" dirty="0">
                <a:effectLst/>
              </a:rPr>
              <a:t>DB</a:t>
            </a:r>
            <a:r>
              <a:rPr lang="zh-CN" altLang="en-US" sz="1600" dirty="0">
                <a:effectLst/>
              </a:rPr>
              <a:t>中，实现上半场幂等。</a:t>
            </a:r>
            <a:endParaRPr lang="zh-CN" altLang="en-US" sz="1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01000" cy="563562"/>
          </a:xfrm>
        </p:spPr>
        <p:txBody>
          <a:bodyPr/>
          <a:lstStyle/>
          <a:p>
            <a:r>
              <a:rPr lang="zh-CN" altLang="en-US" dirty="0"/>
              <a:t>下半场的幂等性设计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812471" y="1299754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12671" y="1299754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  <a:endParaRPr lang="en-US" altLang="zh-CN" sz="1200" dirty="0" smtClean="0"/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6977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  <a:endParaRPr lang="en-US" altLang="zh-CN" sz="1200" dirty="0" smtClean="0"/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1916380" y="2488792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202871" y="15283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直接箭头连接符 9"/>
          <p:cNvCxnSpPr/>
          <p:nvPr/>
        </p:nvCxnSpPr>
        <p:spPr bwMode="auto">
          <a:xfrm>
            <a:off x="2422071" y="190935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1202871" y="17569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/>
          <p:nvPr/>
        </p:nvCxnSpPr>
        <p:spPr bwMode="auto">
          <a:xfrm>
            <a:off x="2726871" y="15283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726871" y="17569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1393371" y="1375954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26821" y="206751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3571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93571" y="135853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89017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100670" y="1928788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2005420" y="208695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1" y="633616"/>
            <a:ext cx="4038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effectLst/>
              </a:rPr>
              <a:t>MQ</a:t>
            </a:r>
            <a:r>
              <a:rPr lang="zh-CN" altLang="en-US" sz="1400" dirty="0">
                <a:effectLst/>
              </a:rPr>
              <a:t>消息发送下半场，即上图中的</a:t>
            </a:r>
            <a:r>
              <a:rPr lang="en-US" altLang="zh-CN" sz="1400" dirty="0" smtClean="0">
                <a:effectLst/>
              </a:rPr>
              <a:t>4-6</a:t>
            </a:r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将消息发给接收端</a:t>
            </a:r>
            <a:r>
              <a:rPr lang="en-US" altLang="zh-CN" sz="1400" dirty="0" smtClean="0">
                <a:effectLst/>
              </a:rPr>
              <a:t>MQ-client</a:t>
            </a:r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接收端</a:t>
            </a:r>
            <a:r>
              <a:rPr lang="en-US" altLang="zh-CN" sz="1400" dirty="0">
                <a:effectLst/>
              </a:rPr>
              <a:t>MQ-client</a:t>
            </a:r>
            <a:r>
              <a:rPr lang="zh-CN" altLang="en-US" sz="1400" dirty="0">
                <a:effectLst/>
              </a:rPr>
              <a:t>回</a:t>
            </a:r>
            <a:r>
              <a:rPr lang="en-US" altLang="zh-CN" sz="1400" dirty="0">
                <a:effectLst/>
              </a:rPr>
              <a:t>ACK</a:t>
            </a:r>
            <a:r>
              <a:rPr lang="zh-CN" altLang="en-US" sz="1400" dirty="0">
                <a:effectLst/>
              </a:rPr>
              <a:t>给服务</a:t>
            </a:r>
            <a:r>
              <a:rPr lang="zh-CN" altLang="en-US" sz="1400" dirty="0" smtClean="0">
                <a:effectLst/>
              </a:rPr>
              <a:t>端</a:t>
            </a:r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将落地消息</a:t>
            </a:r>
            <a:r>
              <a:rPr lang="zh-CN" altLang="en-US" sz="1400" dirty="0" smtClean="0">
                <a:effectLst/>
              </a:rPr>
              <a:t>删除</a:t>
            </a:r>
            <a:endParaRPr lang="en-US" altLang="zh-CN" sz="1400" dirty="0" smtClean="0">
              <a:effectLst/>
            </a:endParaRP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需要强调的是，接收端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回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ACK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给服务端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，是消息消费业务方的主动调用行为，不能由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自动发起，因为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系统不知道消费方什么时候真正消费成功。</a:t>
            </a:r>
            <a:endParaRPr lang="zh-CN" altLang="en-US" sz="1400" dirty="0">
              <a:solidFill>
                <a:srgbClr val="FF0000"/>
              </a:solidFill>
              <a:effectLst/>
            </a:endParaRP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丢失，服务端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超时后会重发消息，可能导致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收到重复的消息。</a:t>
            </a:r>
            <a:endParaRPr lang="zh-CN" altLang="en-US" sz="1400" dirty="0">
              <a:solidFill>
                <a:srgbClr val="FF0000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628" y="3996482"/>
            <a:ext cx="8169172" cy="1814830"/>
          </a:xfrm>
          <a:prstGeom prst="rect">
            <a:avLst/>
          </a:prstGeom>
          <a:solidFill>
            <a:srgbClr val="EEAF3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发起的，消息的处理是消息消费业务方，消息重发势必导致业务方重复消费，为了保证业务幂等性</a:t>
            </a:r>
            <a:r>
              <a:rPr lang="zh-CN" altLang="en-US" sz="1600" b="1" dirty="0">
                <a:effectLst/>
              </a:rPr>
              <a:t>，业务消息体中，必须有一个</a:t>
            </a:r>
            <a:r>
              <a:rPr lang="en-US" altLang="zh-CN" sz="1600" b="1" dirty="0">
                <a:effectLst/>
              </a:rPr>
              <a:t>biz-id</a:t>
            </a:r>
            <a:r>
              <a:rPr lang="zh-CN" altLang="en-US" sz="1600" dirty="0">
                <a:effectLst/>
              </a:rPr>
              <a:t>，作为去重和幂等的依据，这个业务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对于</a:t>
            </a:r>
            <a:r>
              <a:rPr lang="zh-CN" altLang="en-US" sz="1600" dirty="0">
                <a:effectLst/>
              </a:rPr>
              <a:t>同一个业务场景，全局</a:t>
            </a:r>
            <a:r>
              <a:rPr lang="zh-CN" altLang="en-US" sz="1600" dirty="0" smtClean="0">
                <a:effectLst/>
              </a:rPr>
              <a:t>唯一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业务消息发送方生成，业务相关，对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 smtClean="0">
                <a:effectLst/>
              </a:rPr>
              <a:t>透明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业务消息消费方负责判重，以保证幂等</a:t>
            </a:r>
            <a:endParaRPr lang="zh-CN" altLang="en-US" sz="1600" dirty="0">
              <a:effectLst/>
            </a:endParaRPr>
          </a:p>
          <a:p>
            <a:pPr algn="l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100" y="2209800"/>
            <a:ext cx="77724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ffectLst/>
              </a:rPr>
              <a:t>MQ</a:t>
            </a:r>
            <a:r>
              <a:rPr lang="zh-CN" altLang="en-US" dirty="0">
                <a:effectLst/>
              </a:rPr>
              <a:t>为了保证消息必达，消息上下半场均可能发送重复消息，如何保证消息的幂等性呢？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上半场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MQ-client</a:t>
            </a:r>
            <a:r>
              <a:rPr lang="zh-CN" altLang="en-US" dirty="0">
                <a:effectLst/>
              </a:rPr>
              <a:t>生成</a:t>
            </a:r>
            <a:r>
              <a:rPr lang="en-US" altLang="zh-CN" dirty="0">
                <a:effectLst/>
              </a:rPr>
              <a:t>inner-</a:t>
            </a:r>
            <a:r>
              <a:rPr lang="en-US" altLang="zh-CN" dirty="0" err="1">
                <a:effectLst/>
              </a:rPr>
              <a:t>msg</a:t>
            </a:r>
            <a:r>
              <a:rPr lang="en-US" altLang="zh-CN" dirty="0">
                <a:effectLst/>
              </a:rPr>
              <a:t>-id</a:t>
            </a:r>
            <a:r>
              <a:rPr lang="zh-CN" altLang="en-US" dirty="0">
                <a:effectLst/>
              </a:rPr>
              <a:t>，保证上半场幂等。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全局唯一，业务无关，由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保证。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下半场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业务发送方带入</a:t>
            </a:r>
            <a:r>
              <a:rPr lang="en-US" altLang="zh-CN" dirty="0">
                <a:effectLst/>
              </a:rPr>
              <a:t>biz-id</a:t>
            </a:r>
            <a:r>
              <a:rPr lang="zh-CN" altLang="en-US" dirty="0">
                <a:effectLst/>
              </a:rPr>
              <a:t>，业务接收方去重保证幂等。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对单业务唯一，业务相关，对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透明。</a:t>
            </a:r>
            <a:endParaRPr lang="zh-CN" altLang="en-US" dirty="0">
              <a:effectLst/>
            </a:endParaRP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结论：幂等性，不仅对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有要求，对业务上下游也有要求。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1" y="838200"/>
            <a:ext cx="8001000" cy="563562"/>
          </a:xfrm>
        </p:spPr>
        <p:txBody>
          <a:bodyPr/>
          <a:lstStyle/>
          <a:p>
            <a:r>
              <a:rPr lang="en-US" altLang="zh-CN" b="0" i="0" dirty="0" smtClean="0">
                <a:solidFill>
                  <a:srgbClr val="4F4F4F"/>
                </a:solidFill>
                <a:effectLst/>
                <a:latin typeface="PingFang SC"/>
              </a:rPr>
              <a:t>Exactly Only Once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2600" y="2133600"/>
            <a:ext cx="46858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dirty="0">
                <a:effectLst/>
              </a:rPr>
              <a:t>发送消息阶段，不允许发送重复的</a:t>
            </a:r>
            <a:r>
              <a:rPr lang="zh-CN" altLang="en-US" dirty="0" smtClean="0">
                <a:effectLst/>
              </a:rPr>
              <a:t>消息</a:t>
            </a:r>
            <a:endParaRPr lang="en-US" altLang="zh-CN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>
                <a:effectLst/>
              </a:rPr>
              <a:t>消费消息阶段，不允许消费重复的消息。</a:t>
            </a:r>
            <a:endParaRPr lang="zh-CN" altLang="en-US" dirty="0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486" y="3853262"/>
            <a:ext cx="7620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ffectLst/>
              </a:rPr>
              <a:t>        只有</a:t>
            </a:r>
            <a:r>
              <a:rPr lang="zh-CN" altLang="en-US" dirty="0">
                <a:effectLst/>
              </a:rPr>
              <a:t>以上两个条件都满足情况下，才能认为消息是“</a:t>
            </a:r>
            <a:r>
              <a:rPr lang="en-US" altLang="zh-CN" dirty="0">
                <a:effectLst/>
              </a:rPr>
              <a:t>Exactly Only Once”</a:t>
            </a:r>
            <a:r>
              <a:rPr lang="zh-CN" altLang="en-US" dirty="0">
                <a:effectLst/>
              </a:rPr>
              <a:t>，而要实现以上两点，在分布式系统环境下，不可避免要产生巨大的开销。所以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RocketMQ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为了追求高性能，并不保证此特性，要求在业务上进行去重，也就是说消费消息要做到幂等性。</a:t>
            </a:r>
            <a:r>
              <a:rPr lang="en-US" altLang="zh-CN" dirty="0" err="1">
                <a:effectLst/>
              </a:rPr>
              <a:t>RocketMQ</a:t>
            </a:r>
            <a:r>
              <a:rPr lang="zh-CN" altLang="en-US" dirty="0">
                <a:effectLst/>
              </a:rPr>
              <a:t>虽然不能严格保证不重复，但是正常情况下很少会出现重复发送、消费情况，只有网络异常，</a:t>
            </a:r>
            <a:r>
              <a:rPr lang="en-US" altLang="zh-CN" dirty="0">
                <a:effectLst/>
              </a:rPr>
              <a:t>Consumer</a:t>
            </a:r>
            <a:r>
              <a:rPr lang="zh-CN" altLang="en-US" dirty="0">
                <a:effectLst/>
              </a:rPr>
              <a:t>启停等异常情况下会出现消息重复。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563562"/>
          </a:xfrm>
        </p:spPr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幂等问题处理建议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3082" y="1371600"/>
            <a:ext cx="820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hlinkClick r:id="rId1"/>
              </a:rPr>
              <a:t>https://help.aliyun.com/document_detail/44397.html?spm=a2c4g.11186623.6.583.Zfj53U</a:t>
            </a:r>
            <a:endParaRPr lang="zh-CN" altLang="en-US" sz="16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2" y="2093302"/>
            <a:ext cx="7561905" cy="39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5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  <a:endParaRPr lang="en-US" altLang="zh-C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演示</Application>
  <PresentationFormat>全屏显示(4:3)</PresentationFormat>
  <Paragraphs>155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PingFang SC</vt:lpstr>
      <vt:lpstr>Arial Unicode MS</vt:lpstr>
      <vt:lpstr>Segoe Print</vt:lpstr>
      <vt:lpstr>自定义设计方案</vt:lpstr>
      <vt:lpstr>4_自定义设计方案</vt:lpstr>
      <vt:lpstr>MQ消息总线的幂等性设计</vt:lpstr>
      <vt:lpstr>MQ核心架构</vt:lpstr>
      <vt:lpstr>上半场的幂等性设计</vt:lpstr>
      <vt:lpstr>下半场的幂等性设计</vt:lpstr>
      <vt:lpstr>总结</vt:lpstr>
      <vt:lpstr>Exactly Only Once</vt:lpstr>
      <vt:lpstr>RocketMQ幂等问题处理建议</vt:lpstr>
      <vt:lpstr>谢谢!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maozy</cp:lastModifiedBy>
  <cp:revision>320</cp:revision>
  <cp:lastPrinted>2113-01-01T00:00:00Z</cp:lastPrinted>
  <dcterms:created xsi:type="dcterms:W3CDTF">2113-01-01T00:00:00Z</dcterms:created>
  <dcterms:modified xsi:type="dcterms:W3CDTF">2018-04-18T13:37:41Z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