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82" r:id="rId4"/>
    <p:sldId id="280" r:id="rId5"/>
    <p:sldId id="310" r:id="rId6"/>
    <p:sldId id="315" r:id="rId7"/>
    <p:sldId id="324" r:id="rId8"/>
    <p:sldId id="316" r:id="rId9"/>
    <p:sldId id="263" r:id="rId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ED"/>
    <a:srgbClr val="005898"/>
    <a:srgbClr val="000000"/>
    <a:srgbClr val="EEAF30"/>
    <a:srgbClr val="5F5F5F"/>
    <a:srgbClr val="AA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4" autoAdjust="0"/>
    <p:restoredTop sz="94664" autoAdjust="0"/>
  </p:normalViewPr>
  <p:slideViewPr>
    <p:cSldViewPr>
      <p:cViewPr varScale="1">
        <p:scale>
          <a:sx n="73" d="100"/>
          <a:sy n="73" d="100"/>
        </p:scale>
        <p:origin x="1680" y="78"/>
      </p:cViewPr>
      <p:guideLst>
        <p:guide orient="horz" pos="2179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208" y="-90"/>
      </p:cViewPr>
      <p:guideLst>
        <p:guide orient="horz" pos="2905"/>
        <p:guide pos="21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ffectLst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ffectLst/>
                <a:ea typeface="宋体" panose="02010600030101010101" pitchFamily="2" charset="-122"/>
              </a:defRPr>
            </a:lvl1pPr>
          </a:lstStyle>
          <a:p>
            <a:fld id="{CB382EB3-1D32-46C2-98FF-9F30FFCBC56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828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4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34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16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4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31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85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7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303212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 b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0025A7-E727-4FBE-9F41-4F06D36C93BD}" type="datetime2">
              <a:rPr lang="zh-CN" altLang="en-US" smtClean="0"/>
              <a:t>2018年4月18日</a:t>
            </a:fld>
            <a:endParaRPr lang="en-US" altLang="zh-CN"/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561800"/>
            <a:ext cx="7640638" cy="648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2209800"/>
            <a:ext cx="7620000" cy="468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450F4-95BA-449F-978D-8F59EB7D53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B27D97-9013-4692-8A75-46C9686C75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835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0"/>
            <a:ext cx="8229600" cy="9906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单击此处添加分切页标题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D90CE-CA62-48F8-87DA-AA74ACBFB1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8295D-A4EC-497C-963D-200DEF501C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A158BC-FF1B-4B04-99E8-B6325199493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146C2B-7287-47F6-9E52-DBDA6E070F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4F9A39-CB4C-4464-8D91-0C125886D50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B4FA9B-260F-412E-A31F-364190D466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FA5FE-7203-486C-9402-CB6E98EB3F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6A68B-1197-4A3B-BB5A-3808C5EE22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128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7589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67594" name="Picture 10" descr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chemeClr val="bg1">
                    <a:lumMod val="50000"/>
                  </a:schemeClr>
                </a:solidFill>
                <a:effectLst/>
                <a:ea typeface="宋体" panose="02010600030101010101" pitchFamily="2" charset="-122"/>
              </a:defRPr>
            </a:lvl1pPr>
          </a:lstStyle>
          <a:p>
            <a:fld id="{018F9A9D-690B-45F6-ABD6-CFFF9357C62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2880" indent="-182880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anose="05000000000000000000" pitchFamily="2" charset="2"/>
        <a:buChar char="§"/>
        <a:tabLst>
          <a:tab pos="182245" algn="l"/>
        </a:tabLst>
        <a:defRPr sz="14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38480" indent="-1765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tabLst>
          <a:tab pos="182245" algn="l"/>
        </a:tabLst>
        <a:defRPr sz="12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25550" indent="-228600" algn="l" rtl="0" fontAlgn="base">
        <a:spcBef>
          <a:spcPct val="20000"/>
        </a:spcBef>
        <a:spcAft>
          <a:spcPct val="0"/>
        </a:spcAft>
        <a:buChar char="•"/>
        <a:tabLst>
          <a:tab pos="182245" algn="l"/>
        </a:tabLst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33855" indent="-228600" algn="l" rtl="0" fontAlgn="base">
        <a:spcBef>
          <a:spcPct val="20000"/>
        </a:spcBef>
        <a:spcAft>
          <a:spcPct val="0"/>
        </a:spcAft>
        <a:buChar char="–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82245" algn="l"/>
        </a:tabLst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34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324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4795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9" name="Picture 10" descr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fld id="{018F9A9D-690B-45F6-ABD6-CFFF9357C62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2925" indent="-18288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51255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44397.html?spm=a2c4g.11186623.6.583.Zfj53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6629400" y="4191000"/>
            <a:ext cx="2133600" cy="320675"/>
          </a:xfrm>
        </p:spPr>
        <p:txBody>
          <a:bodyPr/>
          <a:lstStyle/>
          <a:p>
            <a:fld id="{90D80B66-F943-4100-867B-A199D16441AE}" type="datetime2">
              <a:rPr lang="zh-CN" altLang="en-US" b="0"/>
              <a:t>2018年4月18日</a:t>
            </a:fld>
            <a:endParaRPr lang="en-US" altLang="zh-CN" b="0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640638" cy="648000"/>
          </a:xfrm>
        </p:spPr>
        <p:txBody>
          <a:bodyPr/>
          <a:lstStyle/>
          <a:p>
            <a:pPr algn="ctr"/>
            <a:r>
              <a:rPr lang="en-US" altLang="zh-CN" b="1" dirty="0"/>
              <a:t>MQ</a:t>
            </a:r>
            <a:r>
              <a:rPr lang="zh-CN" altLang="en-US" b="1" dirty="0"/>
              <a:t>消息总线的幂等性设计</a:t>
            </a: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629400" y="380189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分享人：毛中勇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MQ</a:t>
            </a:r>
            <a:r>
              <a:rPr lang="zh-CN" altLang="en-US"/>
              <a:t>核心架构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209800" y="1905000"/>
            <a:ext cx="4419600" cy="2667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7600" y="2819400"/>
            <a:ext cx="15240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</a:p>
        </p:txBody>
      </p:sp>
      <p:sp>
        <p:nvSpPr>
          <p:cNvPr id="9" name="矩形 8"/>
          <p:cNvSpPr/>
          <p:nvPr/>
        </p:nvSpPr>
        <p:spPr>
          <a:xfrm>
            <a:off x="382905" y="2417445"/>
            <a:ext cx="2435225" cy="166052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594610"/>
            <a:ext cx="1035050" cy="121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msg-pub</a:t>
            </a:r>
          </a:p>
        </p:txBody>
      </p:sp>
      <p:sp>
        <p:nvSpPr>
          <p:cNvPr id="11" name="矩形 10"/>
          <p:cNvSpPr/>
          <p:nvPr/>
        </p:nvSpPr>
        <p:spPr>
          <a:xfrm>
            <a:off x="1600200" y="2590800"/>
            <a:ext cx="990600" cy="1219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roducer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200" y="3459480"/>
            <a:ext cx="762000" cy="350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API</a:t>
            </a:r>
          </a:p>
        </p:txBody>
      </p:sp>
      <p:sp>
        <p:nvSpPr>
          <p:cNvPr id="13" name="矩形 12"/>
          <p:cNvSpPr/>
          <p:nvPr/>
        </p:nvSpPr>
        <p:spPr>
          <a:xfrm>
            <a:off x="6022975" y="2408555"/>
            <a:ext cx="2435225" cy="166052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8400" y="2625090"/>
            <a:ext cx="1035050" cy="12141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fontAlgn="ctr"/>
            <a:r>
              <a:rPr lang="en-US" altLang="zh-CN" sz="1400" dirty="0"/>
              <a:t>C</a:t>
            </a:r>
            <a:r>
              <a:rPr lang="en-US" altLang="zh-CN" sz="1400" dirty="0" smtClean="0"/>
              <a:t>onsumer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39000" y="2621280"/>
            <a:ext cx="990600" cy="1219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 err="1" smtClean="0"/>
              <a:t>msg</a:t>
            </a:r>
            <a:r>
              <a:rPr lang="en-US" altLang="zh-CN" dirty="0" smtClean="0"/>
              <a:t>-sub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6858000" y="3459480"/>
            <a:ext cx="762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API</a:t>
            </a:r>
          </a:p>
        </p:txBody>
      </p:sp>
      <p:sp>
        <p:nvSpPr>
          <p:cNvPr id="17" name="矩形 16"/>
          <p:cNvSpPr/>
          <p:nvPr/>
        </p:nvSpPr>
        <p:spPr>
          <a:xfrm>
            <a:off x="3124200" y="20574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zk</a:t>
            </a:r>
          </a:p>
        </p:txBody>
      </p:sp>
      <p:sp>
        <p:nvSpPr>
          <p:cNvPr id="18" name="矩形 17"/>
          <p:cNvSpPr/>
          <p:nvPr/>
        </p:nvSpPr>
        <p:spPr>
          <a:xfrm>
            <a:off x="4605020" y="20574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web</a:t>
            </a:r>
          </a:p>
        </p:txBody>
      </p:sp>
      <p:cxnSp>
        <p:nvCxnSpPr>
          <p:cNvPr id="21" name="直接箭头连接符 20"/>
          <p:cNvCxnSpPr>
            <a:stCxn id="11" idx="3"/>
            <a:endCxn id="7" idx="1"/>
          </p:cNvCxnSpPr>
          <p:nvPr/>
        </p:nvCxnSpPr>
        <p:spPr>
          <a:xfrm>
            <a:off x="2590800" y="3201035"/>
            <a:ext cx="1066800" cy="37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直接箭头连接符 22"/>
          <p:cNvCxnSpPr>
            <a:stCxn id="7" idx="3"/>
            <a:endCxn id="14" idx="1"/>
          </p:cNvCxnSpPr>
          <p:nvPr/>
        </p:nvCxnSpPr>
        <p:spPr>
          <a:xfrm flipV="1">
            <a:off x="5181600" y="3232150"/>
            <a:ext cx="10668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548640" y="42297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发送方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20890" y="4154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接收方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56050" y="472630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MQ</a:t>
            </a:r>
          </a:p>
        </p:txBody>
      </p:sp>
      <p:sp>
        <p:nvSpPr>
          <p:cNvPr id="28" name="矩形 27"/>
          <p:cNvSpPr/>
          <p:nvPr/>
        </p:nvSpPr>
        <p:spPr>
          <a:xfrm>
            <a:off x="3004185" y="2927985"/>
            <a:ext cx="424815" cy="424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29" name="矩形 28"/>
          <p:cNvSpPr/>
          <p:nvPr/>
        </p:nvSpPr>
        <p:spPr>
          <a:xfrm>
            <a:off x="5367020" y="3007360"/>
            <a:ext cx="424815" cy="424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896110" y="5318760"/>
            <a:ext cx="55803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上图是一个MQ的核心架构图，基本可以分为三大块：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发送方 -&gt; </a:t>
            </a:r>
            <a:r>
              <a:rPr lang="zh-CN" altLang="en-US" dirty="0" smtClean="0">
                <a:sym typeface="+mn-ea"/>
              </a:rPr>
              <a:t>左侧绿色</a:t>
            </a:r>
            <a:r>
              <a:rPr lang="zh-CN" altLang="en-US" dirty="0">
                <a:sym typeface="+mn-ea"/>
              </a:rPr>
              <a:t>部分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MQ核心集群 -&gt; 中间蓝色部分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接收方 -&gt; 右侧黄色部分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 bwMode="auto">
          <a:xfrm>
            <a:off x="4038600" y="4069080"/>
            <a:ext cx="838200" cy="27432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 smtClean="0"/>
              <a:t>db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上半场的幂等性设计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981200" y="1295400"/>
            <a:ext cx="914400" cy="609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581400" y="1295400"/>
            <a:ext cx="9144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Consumer</a:t>
            </a:r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7200" y="1295400"/>
            <a:ext cx="914400" cy="60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Producer</a:t>
            </a:r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流程图: 磁盘 2"/>
          <p:cNvSpPr/>
          <p:nvPr/>
        </p:nvSpPr>
        <p:spPr bwMode="auto">
          <a:xfrm>
            <a:off x="2085109" y="2484438"/>
            <a:ext cx="706582" cy="21771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err="1" smtClean="0"/>
              <a:t>db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371600" y="15240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直接箭头连接符 8"/>
          <p:cNvCxnSpPr/>
          <p:nvPr/>
        </p:nvCxnSpPr>
        <p:spPr bwMode="auto">
          <a:xfrm>
            <a:off x="2590800" y="1905000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1371600" y="1752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>
            <a:off x="2895600" y="15240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28956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" name="矩形 18"/>
          <p:cNvSpPr/>
          <p:nvPr/>
        </p:nvSpPr>
        <p:spPr bwMode="auto">
          <a:xfrm>
            <a:off x="1562100" y="1371600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95550" y="2063162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162300" y="163612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162300" y="135418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557746" y="1636123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2269399" y="1924434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矩形 28"/>
          <p:cNvSpPr/>
          <p:nvPr/>
        </p:nvSpPr>
        <p:spPr bwMode="auto">
          <a:xfrm>
            <a:off x="2174149" y="2082596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29200" y="1139604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effectLst/>
              </a:rPr>
              <a:t>MQ</a:t>
            </a:r>
            <a:r>
              <a:rPr lang="zh-CN" altLang="en-US" sz="1600" dirty="0">
                <a:effectLst/>
              </a:rPr>
              <a:t>消息发送上半场，即上图中的</a:t>
            </a:r>
            <a:r>
              <a:rPr lang="en-US" altLang="zh-CN" sz="1600" dirty="0" smtClean="0">
                <a:effectLst/>
              </a:rPr>
              <a:t>1-3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发送端</a:t>
            </a:r>
            <a:r>
              <a:rPr lang="en-US" altLang="zh-CN" sz="1600" dirty="0">
                <a:effectLst/>
              </a:rPr>
              <a:t>MQ-client</a:t>
            </a:r>
            <a:r>
              <a:rPr lang="zh-CN" altLang="en-US" sz="1600" dirty="0">
                <a:effectLst/>
              </a:rPr>
              <a:t>将消息发给服务端</a:t>
            </a:r>
            <a:r>
              <a:rPr lang="en-US" altLang="zh-CN" sz="1600" dirty="0" smtClean="0">
                <a:effectLst/>
              </a:rPr>
              <a:t>MQ-server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服务端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将消息</a:t>
            </a:r>
            <a:r>
              <a:rPr lang="zh-CN" altLang="en-US" sz="1600" dirty="0" smtClean="0">
                <a:effectLst/>
              </a:rPr>
              <a:t>落地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effectLst/>
              </a:rPr>
              <a:t>服务端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回</a:t>
            </a:r>
            <a:r>
              <a:rPr lang="en-US" altLang="zh-CN" sz="1600" dirty="0">
                <a:effectLst/>
              </a:rPr>
              <a:t>ACK</a:t>
            </a:r>
            <a:r>
              <a:rPr lang="zh-CN" altLang="en-US" sz="1600" dirty="0">
                <a:effectLst/>
              </a:rPr>
              <a:t>给发送端</a:t>
            </a:r>
            <a:r>
              <a:rPr lang="en-US" altLang="zh-CN" sz="1600" dirty="0" smtClean="0">
                <a:effectLst/>
              </a:rPr>
              <a:t>MQ-client</a:t>
            </a:r>
          </a:p>
          <a:p>
            <a:pPr algn="l"/>
            <a:r>
              <a:rPr lang="zh-CN" altLang="en-US" sz="1600" dirty="0">
                <a:solidFill>
                  <a:srgbClr val="FF0000"/>
                </a:solidFill>
                <a:effectLst/>
              </a:rPr>
              <a:t>如果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丢失，发送端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超时后会重发消息，可能导致服务端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600" dirty="0">
                <a:solidFill>
                  <a:srgbClr val="FF0000"/>
                </a:solidFill>
                <a:effectLst/>
              </a:rPr>
              <a:t>收到重复消息。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3917" y="3892383"/>
            <a:ext cx="7483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effectLst/>
              </a:rPr>
              <a:t>此时重发是</a:t>
            </a:r>
            <a:r>
              <a:rPr lang="en-US" altLang="zh-CN" sz="1600" dirty="0">
                <a:effectLst/>
              </a:rPr>
              <a:t>MQ-client</a:t>
            </a:r>
            <a:r>
              <a:rPr lang="zh-CN" altLang="en-US" sz="1600" dirty="0">
                <a:effectLst/>
              </a:rPr>
              <a:t>发起的，消息的处理是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，为了避免步骤</a:t>
            </a:r>
            <a:r>
              <a:rPr lang="en-US" altLang="zh-CN" sz="1600" dirty="0">
                <a:effectLst/>
              </a:rPr>
              <a:t>2</a:t>
            </a:r>
            <a:r>
              <a:rPr lang="zh-CN" altLang="en-US" sz="1600" dirty="0">
                <a:effectLst/>
              </a:rPr>
              <a:t>落地重复的消息，对每条消息，</a:t>
            </a:r>
            <a:r>
              <a:rPr lang="en-US" altLang="zh-CN" sz="1600" dirty="0">
                <a:effectLst/>
              </a:rPr>
              <a:t>MQ</a:t>
            </a:r>
            <a:r>
              <a:rPr lang="zh-CN" altLang="en-US" sz="1600" dirty="0">
                <a:effectLst/>
              </a:rPr>
              <a:t>系统内部必须生成一个</a:t>
            </a:r>
            <a:r>
              <a:rPr lang="en-US" altLang="zh-CN" sz="1600" dirty="0">
                <a:effectLst/>
              </a:rPr>
              <a:t>inner-</a:t>
            </a:r>
            <a:r>
              <a:rPr lang="en-US" altLang="zh-CN" sz="1600" dirty="0" err="1">
                <a:effectLst/>
              </a:rPr>
              <a:t>msg</a:t>
            </a:r>
            <a:r>
              <a:rPr lang="en-US" altLang="zh-CN" sz="1600" dirty="0">
                <a:effectLst/>
              </a:rPr>
              <a:t>-id</a:t>
            </a:r>
            <a:r>
              <a:rPr lang="zh-CN" altLang="en-US" sz="1600" dirty="0">
                <a:effectLst/>
              </a:rPr>
              <a:t>，作为去重和幂等的依据，这个内部消息</a:t>
            </a:r>
            <a:r>
              <a:rPr lang="en-US" altLang="zh-CN" sz="1600" dirty="0">
                <a:effectLst/>
              </a:rPr>
              <a:t>ID</a:t>
            </a:r>
            <a:r>
              <a:rPr lang="zh-CN" altLang="en-US" sz="1600" dirty="0">
                <a:effectLst/>
              </a:rPr>
              <a:t>的特性是</a:t>
            </a:r>
            <a:r>
              <a:rPr lang="zh-CN" altLang="en-US" sz="1600" dirty="0" smtClean="0">
                <a:effectLst/>
              </a:rPr>
              <a:t>：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全局唯一</a:t>
            </a:r>
            <a:endParaRPr lang="en-US" altLang="zh-CN" sz="1600" dirty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US" altLang="zh-CN" sz="1600" dirty="0" smtClean="0">
                <a:effectLst/>
              </a:rPr>
              <a:t>MQ</a:t>
            </a:r>
            <a:r>
              <a:rPr lang="zh-CN" altLang="en-US" sz="1600" dirty="0">
                <a:effectLst/>
              </a:rPr>
              <a:t>生成，具备业务无关性，对消息发送方和消息接收方屏蔽</a:t>
            </a:r>
          </a:p>
          <a:p>
            <a:pPr algn="l"/>
            <a:r>
              <a:rPr lang="zh-CN" altLang="en-US" sz="1600" dirty="0">
                <a:effectLst/>
              </a:rPr>
              <a:t> </a:t>
            </a:r>
          </a:p>
          <a:p>
            <a:pPr algn="l"/>
            <a:r>
              <a:rPr lang="zh-CN" altLang="en-US" sz="1600" dirty="0">
                <a:effectLst/>
              </a:rPr>
              <a:t>有了这个</a:t>
            </a:r>
            <a:r>
              <a:rPr lang="en-US" altLang="zh-CN" sz="1600" dirty="0">
                <a:effectLst/>
              </a:rPr>
              <a:t>inner-</a:t>
            </a:r>
            <a:r>
              <a:rPr lang="en-US" altLang="zh-CN" sz="1600" dirty="0" err="1">
                <a:effectLst/>
              </a:rPr>
              <a:t>msg</a:t>
            </a:r>
            <a:r>
              <a:rPr lang="en-US" altLang="zh-CN" sz="1600" dirty="0">
                <a:effectLst/>
              </a:rPr>
              <a:t>-id</a:t>
            </a:r>
            <a:r>
              <a:rPr lang="zh-CN" altLang="en-US" sz="1600" dirty="0">
                <a:effectLst/>
              </a:rPr>
              <a:t>，就能保证上半场重发，也只有</a:t>
            </a:r>
            <a:r>
              <a:rPr lang="en-US" altLang="zh-CN" sz="1600" dirty="0">
                <a:effectLst/>
              </a:rPr>
              <a:t>1</a:t>
            </a:r>
            <a:r>
              <a:rPr lang="zh-CN" altLang="en-US" sz="1600" dirty="0">
                <a:effectLst/>
              </a:rPr>
              <a:t>条消息落到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的</a:t>
            </a:r>
            <a:r>
              <a:rPr lang="en-US" altLang="zh-CN" sz="1600" dirty="0">
                <a:effectLst/>
              </a:rPr>
              <a:t>DB</a:t>
            </a:r>
            <a:r>
              <a:rPr lang="zh-CN" altLang="en-US" sz="1600" dirty="0">
                <a:effectLst/>
              </a:rPr>
              <a:t>中，实现上半场幂等。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001000" cy="563562"/>
          </a:xfrm>
        </p:spPr>
        <p:txBody>
          <a:bodyPr/>
          <a:lstStyle/>
          <a:p>
            <a:r>
              <a:rPr lang="zh-CN" altLang="en-US" dirty="0"/>
              <a:t>下半场的幂等性设计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812471" y="1299754"/>
            <a:ext cx="914400" cy="609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MQ-server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12671" y="1299754"/>
            <a:ext cx="9144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Consumer</a:t>
            </a:r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6977" y="1295400"/>
            <a:ext cx="914400" cy="609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1200" dirty="0" smtClean="0"/>
              <a:t>Producer</a:t>
            </a:r>
          </a:p>
          <a:p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(MQ-client)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流程图: 磁盘 7"/>
          <p:cNvSpPr/>
          <p:nvPr/>
        </p:nvSpPr>
        <p:spPr bwMode="auto">
          <a:xfrm>
            <a:off x="1916380" y="2488792"/>
            <a:ext cx="706582" cy="21771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 err="1" smtClean="0"/>
              <a:t>db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202871" y="1528354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直接箭头连接符 9"/>
          <p:cNvCxnSpPr/>
          <p:nvPr/>
        </p:nvCxnSpPr>
        <p:spPr bwMode="auto">
          <a:xfrm>
            <a:off x="2422071" y="1909354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1202871" y="1756954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接箭头连接符 11"/>
          <p:cNvCxnSpPr/>
          <p:nvPr/>
        </p:nvCxnSpPr>
        <p:spPr bwMode="auto">
          <a:xfrm>
            <a:off x="2726871" y="1528354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2726871" y="1756954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矩形 13"/>
          <p:cNvSpPr/>
          <p:nvPr/>
        </p:nvSpPr>
        <p:spPr bwMode="auto">
          <a:xfrm>
            <a:off x="1393371" y="1375954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26821" y="2067516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6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93571" y="164047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5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993571" y="135853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4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389017" y="1640477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3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2100670" y="1928788"/>
            <a:ext cx="0" cy="579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矩形 19"/>
          <p:cNvSpPr/>
          <p:nvPr/>
        </p:nvSpPr>
        <p:spPr bwMode="auto">
          <a:xfrm>
            <a:off x="2005420" y="2086950"/>
            <a:ext cx="190500" cy="224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/>
              <a:t>2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8201" y="633616"/>
            <a:ext cx="4038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effectLst/>
              </a:rPr>
              <a:t>MQ</a:t>
            </a:r>
            <a:r>
              <a:rPr lang="zh-CN" altLang="en-US" sz="1400" dirty="0">
                <a:effectLst/>
              </a:rPr>
              <a:t>消息发送下半场，即上图中的</a:t>
            </a:r>
            <a:r>
              <a:rPr lang="en-US" altLang="zh-CN" sz="1400" dirty="0" smtClean="0">
                <a:effectLst/>
              </a:rPr>
              <a:t>4-6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服务端</a:t>
            </a:r>
            <a:r>
              <a:rPr lang="en-US" altLang="zh-CN" sz="1400" dirty="0">
                <a:effectLst/>
              </a:rPr>
              <a:t>MQ-server</a:t>
            </a:r>
            <a:r>
              <a:rPr lang="zh-CN" altLang="en-US" sz="1400" dirty="0">
                <a:effectLst/>
              </a:rPr>
              <a:t>将消息发给接收端</a:t>
            </a:r>
            <a:r>
              <a:rPr lang="en-US" altLang="zh-CN" sz="1400" dirty="0" smtClean="0">
                <a:effectLst/>
              </a:rPr>
              <a:t>MQ-client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接收端</a:t>
            </a:r>
            <a:r>
              <a:rPr lang="en-US" altLang="zh-CN" sz="1400" dirty="0">
                <a:effectLst/>
              </a:rPr>
              <a:t>MQ-client</a:t>
            </a:r>
            <a:r>
              <a:rPr lang="zh-CN" altLang="en-US" sz="1400" dirty="0">
                <a:effectLst/>
              </a:rPr>
              <a:t>回</a:t>
            </a:r>
            <a:r>
              <a:rPr lang="en-US" altLang="zh-CN" sz="1400" dirty="0">
                <a:effectLst/>
              </a:rPr>
              <a:t>ACK</a:t>
            </a:r>
            <a:r>
              <a:rPr lang="zh-CN" altLang="en-US" sz="1400" dirty="0">
                <a:effectLst/>
              </a:rPr>
              <a:t>给服务</a:t>
            </a:r>
            <a:r>
              <a:rPr lang="zh-CN" altLang="en-US" sz="1400" dirty="0" smtClean="0">
                <a:effectLst/>
              </a:rPr>
              <a:t>端</a:t>
            </a:r>
            <a:endParaRPr lang="en-US" altLang="zh-CN" sz="1400" dirty="0" smtClean="0">
              <a:effectLst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zh-CN" altLang="en-US" sz="1400" dirty="0">
                <a:effectLst/>
              </a:rPr>
              <a:t>服务端</a:t>
            </a:r>
            <a:r>
              <a:rPr lang="en-US" altLang="zh-CN" sz="1400" dirty="0">
                <a:effectLst/>
              </a:rPr>
              <a:t>MQ-server</a:t>
            </a:r>
            <a:r>
              <a:rPr lang="zh-CN" altLang="en-US" sz="1400" dirty="0">
                <a:effectLst/>
              </a:rPr>
              <a:t>将落地消息</a:t>
            </a:r>
            <a:r>
              <a:rPr lang="zh-CN" altLang="en-US" sz="1400" dirty="0" smtClean="0">
                <a:effectLst/>
              </a:rPr>
              <a:t>删除</a:t>
            </a:r>
            <a:endParaRPr lang="en-US" altLang="zh-CN" sz="1400" dirty="0" smtClean="0">
              <a:effectLst/>
            </a:endParaRPr>
          </a:p>
          <a:p>
            <a:pPr algn="l"/>
            <a:r>
              <a:rPr lang="zh-CN" altLang="en-US" sz="1400" dirty="0">
                <a:solidFill>
                  <a:srgbClr val="FF0000"/>
                </a:solidFill>
                <a:effectLst/>
              </a:rPr>
              <a:t>需要强调的是，接收端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回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ACK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给服务端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，是消息消费业务方的主动调用行为，不能由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自动发起，因为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系统不知道消费方什么时候真正消费成功。</a:t>
            </a:r>
          </a:p>
          <a:p>
            <a:pPr algn="l"/>
            <a:r>
              <a:rPr lang="zh-CN" altLang="en-US" sz="1400" dirty="0">
                <a:solidFill>
                  <a:srgbClr val="FF0000"/>
                </a:solidFill>
                <a:effectLst/>
              </a:rPr>
              <a:t>如果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5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丢失，服务端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MQ-server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超时后会重发消息，可能导致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MQ-client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收到重复的消息。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17628" y="3996482"/>
            <a:ext cx="8169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effectLst/>
              </a:rPr>
              <a:t>此时重发是</a:t>
            </a:r>
            <a:r>
              <a:rPr lang="en-US" altLang="zh-CN" sz="1600" dirty="0">
                <a:effectLst/>
              </a:rPr>
              <a:t>MQ-server</a:t>
            </a:r>
            <a:r>
              <a:rPr lang="zh-CN" altLang="en-US" sz="1600" dirty="0">
                <a:effectLst/>
              </a:rPr>
              <a:t>发起的，消息的处理是消息消费业务方，消息重发势必导致业务方重复消费（上例中的一次付款，重复发卡），为了保证业务幂等性</a:t>
            </a:r>
            <a:r>
              <a:rPr lang="zh-CN" altLang="en-US" sz="1600" b="1" dirty="0">
                <a:effectLst/>
              </a:rPr>
              <a:t>，业务消息体中，必须有一个</a:t>
            </a:r>
            <a:r>
              <a:rPr lang="en-US" altLang="zh-CN" sz="1600" b="1" dirty="0">
                <a:effectLst/>
              </a:rPr>
              <a:t>biz-id</a:t>
            </a:r>
            <a:r>
              <a:rPr lang="zh-CN" altLang="en-US" sz="1600" dirty="0">
                <a:effectLst/>
              </a:rPr>
              <a:t>，作为去重和幂等的依据，这个业务</a:t>
            </a:r>
            <a:r>
              <a:rPr lang="en-US" altLang="zh-CN" sz="1600" dirty="0">
                <a:effectLst/>
              </a:rPr>
              <a:t>ID</a:t>
            </a:r>
            <a:r>
              <a:rPr lang="zh-CN" altLang="en-US" sz="1600" dirty="0">
                <a:effectLst/>
              </a:rPr>
              <a:t>的特性是</a:t>
            </a:r>
            <a:r>
              <a:rPr lang="zh-CN" altLang="en-US" sz="1600" dirty="0" smtClean="0">
                <a:effectLst/>
              </a:rPr>
              <a:t>：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对于</a:t>
            </a:r>
            <a:r>
              <a:rPr lang="zh-CN" altLang="en-US" sz="1600" dirty="0">
                <a:effectLst/>
              </a:rPr>
              <a:t>同一个业务场景，全局</a:t>
            </a:r>
            <a:r>
              <a:rPr lang="zh-CN" altLang="en-US" sz="1600" dirty="0" smtClean="0">
                <a:effectLst/>
              </a:rPr>
              <a:t>唯一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由</a:t>
            </a:r>
            <a:r>
              <a:rPr lang="zh-CN" altLang="en-US" sz="1600" dirty="0">
                <a:effectLst/>
              </a:rPr>
              <a:t>业务消息发送方生成，业务相关，对</a:t>
            </a:r>
            <a:r>
              <a:rPr lang="en-US" altLang="zh-CN" sz="1600" dirty="0">
                <a:effectLst/>
              </a:rPr>
              <a:t>MQ</a:t>
            </a:r>
            <a:r>
              <a:rPr lang="zh-CN" altLang="en-US" sz="1600" dirty="0" smtClean="0">
                <a:effectLst/>
              </a:rPr>
              <a:t>透明</a:t>
            </a:r>
            <a:endParaRPr lang="en-US" altLang="zh-CN" sz="1600" dirty="0" smtClean="0">
              <a:effectLst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zh-CN" altLang="en-US" sz="1600" dirty="0" smtClean="0">
                <a:effectLst/>
              </a:rPr>
              <a:t>由</a:t>
            </a:r>
            <a:r>
              <a:rPr lang="zh-CN" altLang="en-US" sz="1600" dirty="0">
                <a:effectLst/>
              </a:rPr>
              <a:t>业务消息消费方负责判重，以保证幂等</a:t>
            </a:r>
          </a:p>
          <a:p>
            <a:pPr algn="l"/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0100" y="2209800"/>
            <a:ext cx="777240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effectLst/>
              </a:rPr>
              <a:t>MQ</a:t>
            </a:r>
            <a:r>
              <a:rPr lang="zh-CN" altLang="en-US" dirty="0">
                <a:effectLst/>
              </a:rPr>
              <a:t>为了保证消息必达，消息上下半场均可能发送重复消息，如何保证消息的幂等性呢？</a:t>
            </a:r>
          </a:p>
          <a:p>
            <a:pPr algn="l"/>
            <a:r>
              <a:rPr lang="zh-CN" altLang="en-US" dirty="0">
                <a:effectLst/>
              </a:rPr>
              <a:t>上半场</a:t>
            </a:r>
          </a:p>
          <a:p>
            <a:pPr algn="l"/>
            <a:r>
              <a:rPr lang="en-US" altLang="zh-CN" dirty="0">
                <a:effectLst/>
              </a:rPr>
              <a:t>MQ-client</a:t>
            </a:r>
            <a:r>
              <a:rPr lang="zh-CN" altLang="en-US" dirty="0">
                <a:effectLst/>
              </a:rPr>
              <a:t>生成</a:t>
            </a:r>
            <a:r>
              <a:rPr lang="en-US" altLang="zh-CN" dirty="0">
                <a:effectLst/>
              </a:rPr>
              <a:t>inner-</a:t>
            </a:r>
            <a:r>
              <a:rPr lang="en-US" altLang="zh-CN" dirty="0" err="1">
                <a:effectLst/>
              </a:rPr>
              <a:t>msg</a:t>
            </a:r>
            <a:r>
              <a:rPr lang="en-US" altLang="zh-CN" dirty="0">
                <a:effectLst/>
              </a:rPr>
              <a:t>-id</a:t>
            </a:r>
            <a:r>
              <a:rPr lang="zh-CN" altLang="en-US" dirty="0">
                <a:effectLst/>
              </a:rPr>
              <a:t>，保证上半场幂等。</a:t>
            </a:r>
          </a:p>
          <a:p>
            <a:pPr algn="l"/>
            <a:r>
              <a:rPr lang="zh-CN" altLang="en-US" dirty="0">
                <a:effectLst/>
              </a:rPr>
              <a:t>这个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全局唯一，业务无关，由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保证。</a:t>
            </a:r>
          </a:p>
          <a:p>
            <a:pPr algn="l"/>
            <a:r>
              <a:rPr lang="zh-CN" altLang="en-US" dirty="0">
                <a:effectLst/>
              </a:rPr>
              <a:t> </a:t>
            </a:r>
          </a:p>
          <a:p>
            <a:pPr algn="l"/>
            <a:r>
              <a:rPr lang="zh-CN" altLang="en-US" dirty="0">
                <a:effectLst/>
              </a:rPr>
              <a:t>下半场</a:t>
            </a:r>
          </a:p>
          <a:p>
            <a:pPr algn="l"/>
            <a:r>
              <a:rPr lang="zh-CN" altLang="en-US" dirty="0">
                <a:effectLst/>
              </a:rPr>
              <a:t>业务发送方带入</a:t>
            </a:r>
            <a:r>
              <a:rPr lang="en-US" altLang="zh-CN" dirty="0">
                <a:effectLst/>
              </a:rPr>
              <a:t>biz-id</a:t>
            </a:r>
            <a:r>
              <a:rPr lang="zh-CN" altLang="en-US" dirty="0">
                <a:effectLst/>
              </a:rPr>
              <a:t>，业务接收方去重保证幂等。</a:t>
            </a:r>
          </a:p>
          <a:p>
            <a:pPr algn="l"/>
            <a:r>
              <a:rPr lang="zh-CN" altLang="en-US" dirty="0">
                <a:effectLst/>
              </a:rPr>
              <a:t>这个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对单业务唯一，业务相关，对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透明。</a:t>
            </a:r>
          </a:p>
          <a:p>
            <a:pPr algn="l"/>
            <a:endParaRPr lang="zh-CN" altLang="en-US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结论：幂等性，不仅对</a:t>
            </a:r>
            <a:r>
              <a:rPr lang="en-US" altLang="zh-CN" dirty="0">
                <a:effectLst/>
              </a:rPr>
              <a:t>MQ</a:t>
            </a:r>
            <a:r>
              <a:rPr lang="zh-CN" altLang="en-US" dirty="0">
                <a:effectLst/>
              </a:rPr>
              <a:t>有要求，对业务上下游也有要求。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1" y="838200"/>
            <a:ext cx="8001000" cy="563562"/>
          </a:xfrm>
        </p:spPr>
        <p:txBody>
          <a:bodyPr/>
          <a:lstStyle/>
          <a:p>
            <a:r>
              <a:rPr lang="en-US" altLang="zh-CN" b="0" i="0" dirty="0" smtClean="0">
                <a:solidFill>
                  <a:srgbClr val="4F4F4F"/>
                </a:solidFill>
                <a:effectLst/>
                <a:latin typeface="PingFang SC"/>
              </a:rPr>
              <a:t>Exactly Only Once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2600" y="2133600"/>
            <a:ext cx="46858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dirty="0">
                <a:effectLst/>
              </a:rPr>
              <a:t>发送消息阶段，不允许发送重复的</a:t>
            </a:r>
            <a:r>
              <a:rPr lang="zh-CN" altLang="en-US" dirty="0" smtClean="0">
                <a:effectLst/>
              </a:rPr>
              <a:t>消息</a:t>
            </a:r>
            <a:endParaRPr lang="en-US" altLang="zh-CN" dirty="0" smtClean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>
                <a:effectLst/>
              </a:rPr>
              <a:t>消费消息阶段，不允许消费重复的消息。</a:t>
            </a:r>
            <a:endParaRPr lang="zh-CN" altLang="en-US" dirty="0"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0486" y="3853262"/>
            <a:ext cx="76200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ffectLst/>
              </a:rPr>
              <a:t>        只有</a:t>
            </a:r>
            <a:r>
              <a:rPr lang="zh-CN" altLang="en-US" dirty="0">
                <a:effectLst/>
              </a:rPr>
              <a:t>以上两个条件都满足情况下，才能认为消息是“</a:t>
            </a:r>
            <a:r>
              <a:rPr lang="en-US" altLang="zh-CN" dirty="0">
                <a:effectLst/>
              </a:rPr>
              <a:t>Exactly Only Once”</a:t>
            </a:r>
            <a:r>
              <a:rPr lang="zh-CN" altLang="en-US" dirty="0">
                <a:effectLst/>
              </a:rPr>
              <a:t>，而要实现以上两点，在分布式系统环境下，不可避免要产生巨大的开销。所以</a:t>
            </a:r>
            <a:r>
              <a:rPr lang="en-US" altLang="zh-CN" dirty="0" err="1">
                <a:solidFill>
                  <a:srgbClr val="FF0000"/>
                </a:solidFill>
                <a:effectLst/>
              </a:rPr>
              <a:t>RocketMQ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为了追求高性能，并不保证此特性，要求在业务上进行去重，也就是说消费消息要做到幂等性。</a:t>
            </a:r>
            <a:r>
              <a:rPr lang="en-US" altLang="zh-CN" dirty="0" err="1">
                <a:effectLst/>
              </a:rPr>
              <a:t>RocketMQ</a:t>
            </a:r>
            <a:r>
              <a:rPr lang="zh-CN" altLang="en-US" dirty="0">
                <a:effectLst/>
              </a:rPr>
              <a:t>虽然不能严格保证不重复，但是正常情况下很少会出现重复发送、消费情况，只有网络异常，</a:t>
            </a:r>
            <a:r>
              <a:rPr lang="en-US" altLang="zh-CN" dirty="0">
                <a:effectLst/>
              </a:rPr>
              <a:t>Consumer</a:t>
            </a:r>
            <a:r>
              <a:rPr lang="zh-CN" altLang="en-US" dirty="0">
                <a:effectLst/>
              </a:rPr>
              <a:t>启停等异常情况下会出现消息重复。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0" cy="563562"/>
          </a:xfrm>
        </p:spPr>
        <p:txBody>
          <a:bodyPr/>
          <a:lstStyle/>
          <a:p>
            <a:r>
              <a:rPr lang="en-US" altLang="zh-CN" dirty="0" err="1" smtClean="0"/>
              <a:t>RocketMQ</a:t>
            </a:r>
            <a:r>
              <a:rPr lang="zh-CN" altLang="en-US" dirty="0" smtClean="0"/>
              <a:t>幂等问题处理建议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3082" y="1371600"/>
            <a:ext cx="8209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hlinkClick r:id="rId3"/>
              </a:rPr>
              <a:t>https://help.aliyun.com/document_detail/44397.html?spm=a2c4g.11186623.6.583.Zfj53U</a:t>
            </a:r>
            <a:endParaRPr lang="zh-CN" altLang="en-US" sz="16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52" y="2093302"/>
            <a:ext cx="7561905" cy="396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798512" y="1600200"/>
            <a:ext cx="2667000" cy="762000"/>
          </a:xfrm>
        </p:spPr>
        <p:txBody>
          <a:bodyPr/>
          <a:lstStyle/>
          <a:p>
            <a:r>
              <a:rPr lang="en-US" altLang="zh-CN" sz="5400" b="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4712" y="2362200"/>
            <a:ext cx="6516688" cy="614362"/>
          </a:xfrm>
        </p:spPr>
        <p:txBody>
          <a:bodyPr/>
          <a:lstStyle/>
          <a:p>
            <a:r>
              <a:rPr lang="zh-CN" altLang="en-US" sz="3600" dirty="0"/>
              <a:t>谢谢</a:t>
            </a:r>
            <a:r>
              <a:rPr lang="en-US" altLang="zh-CN" sz="3600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4_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731</Words>
  <Application>Microsoft Office PowerPoint</Application>
  <PresentationFormat>全屏显示(4:3)</PresentationFormat>
  <Paragraphs>98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PingFang SC</vt:lpstr>
      <vt:lpstr>黑体</vt:lpstr>
      <vt:lpstr>宋体</vt:lpstr>
      <vt:lpstr>微软雅黑</vt:lpstr>
      <vt:lpstr>Arial</vt:lpstr>
      <vt:lpstr>Wingdings</vt:lpstr>
      <vt:lpstr>自定义设计方案</vt:lpstr>
      <vt:lpstr>4_自定义设计方案</vt:lpstr>
      <vt:lpstr>MQ消息总线的幂等性设计</vt:lpstr>
      <vt:lpstr>MQ核心架构</vt:lpstr>
      <vt:lpstr>上半场的幂等性设计</vt:lpstr>
      <vt:lpstr>下半场的幂等性设计</vt:lpstr>
      <vt:lpstr>总结</vt:lpstr>
      <vt:lpstr>Exactly Only Once</vt:lpstr>
      <vt:lpstr>RocketMQ幂等问题处理建议</vt:lpstr>
      <vt:lpstr>谢谢!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倪磊</dc:creator>
  <cp:lastModifiedBy>毛 中勇</cp:lastModifiedBy>
  <cp:revision>317</cp:revision>
  <cp:lastPrinted>2113-01-01T00:00:00Z</cp:lastPrinted>
  <dcterms:created xsi:type="dcterms:W3CDTF">2113-01-01T00:00:00Z</dcterms:created>
  <dcterms:modified xsi:type="dcterms:W3CDTF">2018-04-18T09:43:30Z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