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sldIdLst>
    <p:sldId id="256" r:id="rId2"/>
    <p:sldId id="257" r:id="rId3"/>
    <p:sldId id="264" r:id="rId4"/>
    <p:sldId id="265" r:id="rId5"/>
    <p:sldId id="258" r:id="rId6"/>
    <p:sldId id="259" r:id="rId7"/>
    <p:sldId id="260" r:id="rId8"/>
    <p:sldId id="261"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90B818-24EA-479B-8FBE-B3C6AB8D0579}">
          <p14:sldIdLst>
            <p14:sldId id="256"/>
            <p14:sldId id="257"/>
            <p14:sldId id="264"/>
            <p14:sldId id="265"/>
            <p14:sldId id="258"/>
            <p14:sldId id="259"/>
            <p14:sldId id="260"/>
            <p14:sldId id="261"/>
            <p14:sldId id="262"/>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5" autoAdjust="0"/>
    <p:restoredTop sz="68427" autoAdjust="0"/>
  </p:normalViewPr>
  <p:slideViewPr>
    <p:cSldViewPr snapToGrid="0">
      <p:cViewPr varScale="1">
        <p:scale>
          <a:sx n="43" d="100"/>
          <a:sy n="43" d="100"/>
        </p:scale>
        <p:origin x="66" y="8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C6B93-A75F-4F9B-BC07-41BB21E99D24}" type="datetimeFigureOut">
              <a:rPr lang="en-GB" smtClean="0"/>
              <a:t>25/10/2016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661C2-B54D-4389-8C10-148594FE3289}" type="slidenum">
              <a:rPr lang="en-GB" smtClean="0"/>
              <a:t>‹#›</a:t>
            </a:fld>
            <a:endParaRPr lang="en-GB"/>
          </a:p>
        </p:txBody>
      </p:sp>
    </p:spTree>
    <p:extLst>
      <p:ext uri="{BB962C8B-B14F-4D97-AF65-F5344CB8AC3E}">
        <p14:creationId xmlns:p14="http://schemas.microsoft.com/office/powerpoint/2010/main" val="177040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start writing code, one of the best ways to catch errors is to dump some form of</a:t>
            </a:r>
            <a:r>
              <a:rPr lang="en-GB" baseline="0" dirty="0"/>
              <a:t> debugging text to a console (using print in Python or </a:t>
            </a:r>
            <a:r>
              <a:rPr lang="en-GB" baseline="0" dirty="0" err="1"/>
              <a:t>printf</a:t>
            </a:r>
            <a:r>
              <a:rPr lang="en-GB" baseline="0" dirty="0"/>
              <a:t> / </a:t>
            </a:r>
            <a:r>
              <a:rPr lang="en-GB" baseline="0" dirty="0" err="1"/>
              <a:t>cout</a:t>
            </a:r>
            <a:r>
              <a:rPr lang="en-GB" baseline="0" dirty="0"/>
              <a:t> in </a:t>
            </a:r>
            <a:r>
              <a:rPr lang="en-GB" baseline="0" dirty="0" err="1"/>
              <a:t>c++</a:t>
            </a:r>
            <a:r>
              <a:rPr lang="en-GB" baseline="0" dirty="0"/>
              <a:t>). Then we learn to use a debugger, so we can set breakpoints and watch the code work (or not) line by line – and that gives us another tool in our fight to write error free code.</a:t>
            </a:r>
          </a:p>
          <a:p>
            <a:endParaRPr lang="en-GB" baseline="0" dirty="0"/>
          </a:p>
          <a:p>
            <a:r>
              <a:rPr lang="en-GB" baseline="0" dirty="0"/>
              <a:t>But it’s not a tool that outright replaces the printing of debugging text, with some refinements, we can make just as much use of text outputs as we do the debugger. Often it’s the only way we can identify an issue – some bugs are timing dependant and only happen when the game is running at full speed, others are complicated sequences of events that are too difficult to trace through line by line.</a:t>
            </a:r>
          </a:p>
          <a:p>
            <a:endParaRPr lang="en-GB" baseline="0" dirty="0"/>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D01661C2-B54D-4389-8C10-148594FE3289}" type="slidenum">
              <a:rPr lang="en-GB" smtClean="0"/>
              <a:t>2</a:t>
            </a:fld>
            <a:endParaRPr lang="en-GB"/>
          </a:p>
        </p:txBody>
      </p:sp>
    </p:spTree>
    <p:extLst>
      <p:ext uri="{BB962C8B-B14F-4D97-AF65-F5344CB8AC3E}">
        <p14:creationId xmlns:p14="http://schemas.microsoft.com/office/powerpoint/2010/main" val="2887118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Writing to a debug file is pretty straight forward:</a:t>
            </a:r>
          </a:p>
          <a:p>
            <a:endParaRPr lang="en-GB" dirty="0"/>
          </a:p>
          <a:p>
            <a:r>
              <a:rPr lang="en-GB" dirty="0"/>
              <a:t>We would probably want to do something</a:t>
            </a:r>
            <a:r>
              <a:rPr lang="en-GB" baseline="0" dirty="0"/>
              <a:t> sensible like make the filename into a </a:t>
            </a:r>
            <a:r>
              <a:rPr lang="en-GB" baseline="0" dirty="0" err="1"/>
              <a:t>const</a:t>
            </a:r>
            <a:r>
              <a:rPr lang="en-GB" baseline="0" dirty="0"/>
              <a:t> value that we set in the header.</a:t>
            </a:r>
          </a:p>
          <a:p>
            <a:endParaRPr lang="en-GB" baseline="0" dirty="0"/>
          </a:p>
          <a:p>
            <a:r>
              <a:rPr lang="en-GB" baseline="0" dirty="0"/>
              <a:t>By making our Logger class a singleton, we can access it from anywhere and guarantee that we only ever have one instance of it at any given moment in time.</a:t>
            </a:r>
            <a:endParaRPr lang="en-GB" dirty="0"/>
          </a:p>
        </p:txBody>
      </p:sp>
      <p:sp>
        <p:nvSpPr>
          <p:cNvPr id="4" name="Slide Number Placeholder 3"/>
          <p:cNvSpPr>
            <a:spLocks noGrp="1"/>
          </p:cNvSpPr>
          <p:nvPr>
            <p:ph type="sldNum" sz="quarter" idx="10"/>
          </p:nvPr>
        </p:nvSpPr>
        <p:spPr/>
        <p:txBody>
          <a:bodyPr/>
          <a:lstStyle/>
          <a:p>
            <a:fld id="{D01661C2-B54D-4389-8C10-148594FE3289}" type="slidenum">
              <a:rPr lang="en-GB" smtClean="0"/>
              <a:t>11</a:t>
            </a:fld>
            <a:endParaRPr lang="en-GB"/>
          </a:p>
        </p:txBody>
      </p:sp>
    </p:spTree>
    <p:extLst>
      <p:ext uri="{BB962C8B-B14F-4D97-AF65-F5344CB8AC3E}">
        <p14:creationId xmlns:p14="http://schemas.microsoft.com/office/powerpoint/2010/main" val="130704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before we get onto that, let’s talk about the options the debugger provides us:</a:t>
            </a:r>
          </a:p>
          <a:p>
            <a:endParaRPr lang="en-GB" baseline="0" dirty="0"/>
          </a:p>
          <a:p>
            <a:r>
              <a:rPr lang="en-GB" baseline="0" dirty="0"/>
              <a:t>So we hit F5 and Visual Studio will start debugging our code – even if we’re in release mode, which makes debugging quite difficult (though there are still things we can do to see what the code is doing).</a:t>
            </a:r>
          </a:p>
          <a:p>
            <a:endParaRPr lang="en-GB" baseline="0" dirty="0"/>
          </a:p>
          <a:p>
            <a:r>
              <a:rPr lang="en-GB" baseline="0" dirty="0"/>
              <a:t>Breakpoints – F9 set breakpoint, F10 step over, F11 step into</a:t>
            </a:r>
          </a:p>
          <a:p>
            <a:r>
              <a:rPr lang="en-GB" baseline="0" dirty="0"/>
              <a:t>Call stack – double click entries to see the code at that point.</a:t>
            </a:r>
          </a:p>
          <a:p>
            <a:r>
              <a:rPr lang="en-GB" baseline="0" dirty="0"/>
              <a:t>Watch Window – type variables, call functions, </a:t>
            </a:r>
          </a:p>
          <a:p>
            <a:endParaRPr lang="en-GB" baseline="0" dirty="0"/>
          </a:p>
          <a:p>
            <a:r>
              <a:rPr lang="en-GB" sz="1200" b="0" i="0" u="none" strike="noStrike" kern="1200" baseline="0" dirty="0">
                <a:solidFill>
                  <a:schemeClr val="tx1"/>
                </a:solidFill>
                <a:latin typeface="+mn-lt"/>
                <a:ea typeface="+mn-ea"/>
                <a:cs typeface="+mn-cs"/>
              </a:rPr>
              <a:t>The “,d” suffix forces values to be displayed in decimal notation.</a:t>
            </a:r>
          </a:p>
          <a:p>
            <a:r>
              <a:rPr lang="en-GB" sz="1200" b="0" i="0" u="none" strike="noStrike" kern="1200" baseline="0" dirty="0">
                <a:solidFill>
                  <a:schemeClr val="tx1"/>
                </a:solidFill>
                <a:latin typeface="+mn-lt"/>
                <a:ea typeface="+mn-ea"/>
                <a:cs typeface="+mn-cs"/>
              </a:rPr>
              <a:t>The “,x” suffix forces values to be displayed in hexadecimal notation.</a:t>
            </a:r>
          </a:p>
          <a:p>
            <a:r>
              <a:rPr lang="en-GB" sz="1200" b="0" i="0" u="none" strike="noStrike" kern="1200" baseline="0" dirty="0">
                <a:solidFill>
                  <a:schemeClr val="tx1"/>
                </a:solidFill>
                <a:latin typeface="+mn-lt"/>
                <a:ea typeface="+mn-ea"/>
                <a:cs typeface="+mn-cs"/>
              </a:rPr>
              <a:t>The “,n” suffix (where n is any positive integer) forces Visual Studio to</a:t>
            </a:r>
          </a:p>
          <a:p>
            <a:r>
              <a:rPr lang="en-GB" sz="1200" b="0" i="0" u="none" strike="noStrike" kern="1200" baseline="0" dirty="0">
                <a:solidFill>
                  <a:schemeClr val="tx1"/>
                </a:solidFill>
                <a:latin typeface="+mn-lt"/>
                <a:ea typeface="+mn-ea"/>
                <a:cs typeface="+mn-cs"/>
              </a:rPr>
              <a:t>treat the value as an array with n elements. This allows you to expand</a:t>
            </a:r>
          </a:p>
          <a:p>
            <a:r>
              <a:rPr lang="en-GB" sz="1200" b="0" i="0" u="none" strike="noStrike" kern="1200" baseline="0" dirty="0">
                <a:solidFill>
                  <a:schemeClr val="tx1"/>
                </a:solidFill>
                <a:latin typeface="+mn-lt"/>
                <a:ea typeface="+mn-ea"/>
                <a:cs typeface="+mn-cs"/>
              </a:rPr>
              <a:t>array data that is referenced through a pointer.</a:t>
            </a:r>
            <a:endParaRPr lang="en-GB" baseline="0" dirty="0"/>
          </a:p>
        </p:txBody>
      </p:sp>
      <p:sp>
        <p:nvSpPr>
          <p:cNvPr id="4" name="Slide Number Placeholder 3"/>
          <p:cNvSpPr>
            <a:spLocks noGrp="1"/>
          </p:cNvSpPr>
          <p:nvPr>
            <p:ph type="sldNum" sz="quarter" idx="10"/>
          </p:nvPr>
        </p:nvSpPr>
        <p:spPr/>
        <p:txBody>
          <a:bodyPr/>
          <a:lstStyle/>
          <a:p>
            <a:fld id="{D01661C2-B54D-4389-8C10-148594FE3289}" type="slidenum">
              <a:rPr lang="en-GB" smtClean="0"/>
              <a:t>3</a:t>
            </a:fld>
            <a:endParaRPr lang="en-GB"/>
          </a:p>
        </p:txBody>
      </p:sp>
    </p:spTree>
    <p:extLst>
      <p:ext uri="{BB962C8B-B14F-4D97-AF65-F5344CB8AC3E}">
        <p14:creationId xmlns:p14="http://schemas.microsoft.com/office/powerpoint/2010/main" val="188834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 also specify “data breakpoints”, which let us watch specific memory addresses and trigger the breakpoint when that address is written to. Sometimes they’re called “hardware breakpoints” as they use a special feature of the CPU.</a:t>
            </a:r>
          </a:p>
          <a:p>
            <a:endParaRPr lang="en-GB" baseline="0" dirty="0"/>
          </a:p>
          <a:p>
            <a:r>
              <a:rPr lang="en-GB" baseline="0" dirty="0"/>
              <a:t>This can be used to track down problematic issues such as a variable being assigned an incorrect value – we punch in the memory address to a data breakpoint and when that location is modified, the breakpoint is hit and we can track down the offending function that’s causing our problems.</a:t>
            </a:r>
          </a:p>
          <a:p>
            <a:endParaRPr lang="en-GB" baseline="0" dirty="0"/>
          </a:p>
          <a:p>
            <a:r>
              <a:rPr lang="en-GB" baseline="0" dirty="0"/>
              <a:t>Finally, we can set conditions on the breakpoints – so we can stop them from triggering every frame or for every loop. Conditional breakpoints trigger an evaluation of a </a:t>
            </a:r>
            <a:r>
              <a:rPr lang="en-GB" baseline="0" dirty="0" err="1"/>
              <a:t>c++</a:t>
            </a:r>
            <a:r>
              <a:rPr lang="en-GB" baseline="0" dirty="0"/>
              <a:t> statement entered into the breakpoint options, so we could check if a variable is a specific value or if the internal “this” pointer is pointing to the address of a specific instance.</a:t>
            </a:r>
          </a:p>
          <a:p>
            <a:endParaRPr lang="en-GB" baseline="0" dirty="0"/>
          </a:p>
          <a:p>
            <a:r>
              <a:rPr lang="en-GB" baseline="0" dirty="0"/>
              <a:t>Another condition we can set is a hit count – which causes the debugger to decrement a counter every time the breakpoint is hit, only stopping the program when the counter hits 0. This is pretty ideal for breaking in the middle of a huge loop – rather than hitting F10 hundreds of times, we can just set a hit count for the loop number we want to check.</a:t>
            </a:r>
          </a:p>
        </p:txBody>
      </p:sp>
      <p:sp>
        <p:nvSpPr>
          <p:cNvPr id="4" name="Slide Number Placeholder 3"/>
          <p:cNvSpPr>
            <a:spLocks noGrp="1"/>
          </p:cNvSpPr>
          <p:nvPr>
            <p:ph type="sldNum" sz="quarter" idx="10"/>
          </p:nvPr>
        </p:nvSpPr>
        <p:spPr/>
        <p:txBody>
          <a:bodyPr/>
          <a:lstStyle/>
          <a:p>
            <a:fld id="{D01661C2-B54D-4389-8C10-148594FE3289}" type="slidenum">
              <a:rPr lang="en-GB" smtClean="0"/>
              <a:t>4</a:t>
            </a:fld>
            <a:endParaRPr lang="en-GB"/>
          </a:p>
        </p:txBody>
      </p:sp>
    </p:spTree>
    <p:extLst>
      <p:ext uri="{BB962C8B-B14F-4D97-AF65-F5344CB8AC3E}">
        <p14:creationId xmlns:p14="http://schemas.microsoft.com/office/powerpoint/2010/main" val="198841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modern platforms provide access to a console or teletype (TTY) output</a:t>
            </a:r>
            <a:r>
              <a:rPr lang="en-GB" baseline="0" dirty="0"/>
              <a:t> device:</a:t>
            </a:r>
          </a:p>
          <a:p>
            <a:endParaRPr lang="en-GB" baseline="0" dirty="0"/>
          </a:p>
          <a:p>
            <a:r>
              <a:rPr lang="en-GB" baseline="0" dirty="0"/>
              <a:t>Linux, Windows and Mac all allow production of output by printing to </a:t>
            </a:r>
            <a:r>
              <a:rPr lang="en-GB" baseline="0" dirty="0" err="1"/>
              <a:t>stdout</a:t>
            </a:r>
            <a:r>
              <a:rPr lang="en-GB" baseline="0" dirty="0"/>
              <a:t> or </a:t>
            </a:r>
            <a:r>
              <a:rPr lang="en-GB" baseline="0" dirty="0" err="1"/>
              <a:t>stderr</a:t>
            </a:r>
            <a:r>
              <a:rPr lang="en-GB" baseline="0" dirty="0"/>
              <a:t>, though these won’t work if we’re building our game as a win32 application – in which case we can print to the visual studio debug console using </a:t>
            </a:r>
            <a:r>
              <a:rPr lang="en-GB" baseline="0" dirty="0" err="1"/>
              <a:t>OutputDebugString</a:t>
            </a:r>
            <a:r>
              <a:rPr lang="en-GB" baseline="0" dirty="0"/>
              <a:t>.</a:t>
            </a:r>
          </a:p>
          <a:p>
            <a:endParaRPr lang="en-GB" baseline="0" dirty="0"/>
          </a:p>
          <a:p>
            <a:r>
              <a:rPr lang="en-GB" dirty="0"/>
              <a:t>For console</a:t>
            </a:r>
            <a:r>
              <a:rPr lang="en-GB" baseline="0" dirty="0"/>
              <a:t> development, there’s often a set of output windows that can receive (and display) messages sent by the game engine running on the development kit (this is provided by the Target Manager or </a:t>
            </a:r>
            <a:r>
              <a:rPr lang="en-GB" baseline="0" dirty="0" err="1"/>
              <a:t>Playstation</a:t>
            </a:r>
            <a:r>
              <a:rPr lang="en-GB" baseline="0" dirty="0"/>
              <a:t> Neighbourhood application for PS3/PS4 developers).</a:t>
            </a:r>
          </a:p>
          <a:p>
            <a:endParaRPr lang="en-GB" baseline="0" dirty="0"/>
          </a:p>
          <a:p>
            <a:r>
              <a:rPr lang="en-GB" baseline="0" dirty="0"/>
              <a:t>Just outputting text is fine, but we can elevate this approach to allow us much more granular control over our outputs while also making them easier to read and locate important errors.</a:t>
            </a:r>
            <a:endParaRPr lang="en-GB" dirty="0"/>
          </a:p>
        </p:txBody>
      </p:sp>
      <p:sp>
        <p:nvSpPr>
          <p:cNvPr id="4" name="Slide Number Placeholder 3"/>
          <p:cNvSpPr>
            <a:spLocks noGrp="1"/>
          </p:cNvSpPr>
          <p:nvPr>
            <p:ph type="sldNum" sz="quarter" idx="10"/>
          </p:nvPr>
        </p:nvSpPr>
        <p:spPr/>
        <p:txBody>
          <a:bodyPr/>
          <a:lstStyle/>
          <a:p>
            <a:fld id="{D01661C2-B54D-4389-8C10-148594FE3289}" type="slidenum">
              <a:rPr lang="en-GB" smtClean="0"/>
              <a:t>5</a:t>
            </a:fld>
            <a:endParaRPr lang="en-GB"/>
          </a:p>
        </p:txBody>
      </p:sp>
    </p:spTree>
    <p:extLst>
      <p:ext uri="{BB962C8B-B14F-4D97-AF65-F5344CB8AC3E}">
        <p14:creationId xmlns:p14="http://schemas.microsoft.com/office/powerpoint/2010/main" val="246715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OutputDebugString</a:t>
            </a:r>
            <a:r>
              <a:rPr lang="en-GB" dirty="0"/>
              <a:t> will</a:t>
            </a:r>
            <a:r>
              <a:rPr lang="en-GB" baseline="0" dirty="0"/>
              <a:t> be our starting point, but we have an issue in that it does not support formatted output – it can only output raw strings as arrays. This sucks, as it means it’s hard to easily drop useful information into our debugging messages.</a:t>
            </a:r>
          </a:p>
          <a:p>
            <a:endParaRPr lang="en-GB" baseline="0" dirty="0"/>
          </a:p>
          <a:p>
            <a:r>
              <a:rPr lang="en-GB" baseline="0" dirty="0"/>
              <a:t>But, there is a way around this – we can write our own functions that wrap </a:t>
            </a:r>
            <a:r>
              <a:rPr lang="en-GB" baseline="0" dirty="0" err="1"/>
              <a:t>OutputDebugString</a:t>
            </a:r>
            <a:r>
              <a:rPr lang="en-GB" baseline="0" dirty="0"/>
              <a:t>, allowing us to take a formatted string and output it with </a:t>
            </a:r>
            <a:r>
              <a:rPr lang="en-GB" baseline="0" dirty="0" err="1"/>
              <a:t>OutputDebugString</a:t>
            </a:r>
            <a:r>
              <a:rPr lang="en-GB" baseline="0" dirty="0"/>
              <a:t>.</a:t>
            </a:r>
          </a:p>
          <a:p>
            <a:endParaRPr lang="en-GB" baseline="0" dirty="0"/>
          </a:p>
          <a:p>
            <a:r>
              <a:rPr lang="en-GB" baseline="0" dirty="0"/>
              <a:t>Our basic wrapper looks like this:</a:t>
            </a:r>
          </a:p>
        </p:txBody>
      </p:sp>
      <p:sp>
        <p:nvSpPr>
          <p:cNvPr id="4" name="Slide Number Placeholder 3"/>
          <p:cNvSpPr>
            <a:spLocks noGrp="1"/>
          </p:cNvSpPr>
          <p:nvPr>
            <p:ph type="sldNum" sz="quarter" idx="10"/>
          </p:nvPr>
        </p:nvSpPr>
        <p:spPr/>
        <p:txBody>
          <a:bodyPr/>
          <a:lstStyle/>
          <a:p>
            <a:fld id="{D01661C2-B54D-4389-8C10-148594FE3289}" type="slidenum">
              <a:rPr lang="en-GB" smtClean="0"/>
              <a:t>6</a:t>
            </a:fld>
            <a:endParaRPr lang="en-GB"/>
          </a:p>
        </p:txBody>
      </p:sp>
    </p:spTree>
    <p:extLst>
      <p:ext uri="{BB962C8B-B14F-4D97-AF65-F5344CB8AC3E}">
        <p14:creationId xmlns:p14="http://schemas.microsoft.com/office/powerpoint/2010/main" val="135400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expand</a:t>
            </a:r>
            <a:r>
              <a:rPr lang="en-GB" baseline="0" dirty="0"/>
              <a:t> the usability of our </a:t>
            </a:r>
            <a:r>
              <a:rPr lang="en-GB" baseline="0" dirty="0" err="1"/>
              <a:t>VDebugPrintF</a:t>
            </a:r>
            <a:r>
              <a:rPr lang="en-GB" baseline="0" dirty="0"/>
              <a:t> function by writing a further wrapper:</a:t>
            </a:r>
          </a:p>
          <a:p>
            <a:endParaRPr lang="en-GB" baseline="0" dirty="0"/>
          </a:p>
          <a:p>
            <a:r>
              <a:rPr lang="en-GB" baseline="0" dirty="0"/>
              <a:t>The ellipses make our usage easier – we don’t need to build a variable argument list, we can just call the function and supply a list of arguments:</a:t>
            </a:r>
          </a:p>
        </p:txBody>
      </p:sp>
      <p:sp>
        <p:nvSpPr>
          <p:cNvPr id="4" name="Slide Number Placeholder 3"/>
          <p:cNvSpPr>
            <a:spLocks noGrp="1"/>
          </p:cNvSpPr>
          <p:nvPr>
            <p:ph type="sldNum" sz="quarter" idx="10"/>
          </p:nvPr>
        </p:nvSpPr>
        <p:spPr/>
        <p:txBody>
          <a:bodyPr/>
          <a:lstStyle/>
          <a:p>
            <a:fld id="{D01661C2-B54D-4389-8C10-148594FE3289}" type="slidenum">
              <a:rPr lang="en-GB" smtClean="0"/>
              <a:t>7</a:t>
            </a:fld>
            <a:endParaRPr lang="en-GB"/>
          </a:p>
        </p:txBody>
      </p:sp>
    </p:spTree>
    <p:extLst>
      <p:ext uri="{BB962C8B-B14F-4D97-AF65-F5344CB8AC3E}">
        <p14:creationId xmlns:p14="http://schemas.microsoft.com/office/powerpoint/2010/main" val="210619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want the</a:t>
            </a:r>
            <a:r>
              <a:rPr lang="en-GB" baseline="0" dirty="0"/>
              <a:t> ability to filter our logging output – we might only want to log everything while we’re developing the engine, once the game is out, we can probably ignore statements that are informational or just warnings rather than serious errors.</a:t>
            </a:r>
          </a:p>
          <a:p>
            <a:endParaRPr lang="en-GB" baseline="0" dirty="0"/>
          </a:p>
          <a:p>
            <a:r>
              <a:rPr lang="en-GB" baseline="0" dirty="0"/>
              <a:t>So we might want to declare “levels” for our debug messages:</a:t>
            </a:r>
          </a:p>
        </p:txBody>
      </p:sp>
      <p:sp>
        <p:nvSpPr>
          <p:cNvPr id="4" name="Slide Number Placeholder 3"/>
          <p:cNvSpPr>
            <a:spLocks noGrp="1"/>
          </p:cNvSpPr>
          <p:nvPr>
            <p:ph type="sldNum" sz="quarter" idx="10"/>
          </p:nvPr>
        </p:nvSpPr>
        <p:spPr/>
        <p:txBody>
          <a:bodyPr/>
          <a:lstStyle/>
          <a:p>
            <a:fld id="{D01661C2-B54D-4389-8C10-148594FE3289}" type="slidenum">
              <a:rPr lang="en-GB" smtClean="0"/>
              <a:t>8</a:t>
            </a:fld>
            <a:endParaRPr lang="en-GB"/>
          </a:p>
        </p:txBody>
      </p:sp>
    </p:spTree>
    <p:extLst>
      <p:ext uri="{BB962C8B-B14F-4D97-AF65-F5344CB8AC3E}">
        <p14:creationId xmlns:p14="http://schemas.microsoft.com/office/powerpoint/2010/main" val="110235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a:t>
            </a:r>
            <a:r>
              <a:rPr lang="en-GB" baseline="0" dirty="0"/>
              <a:t> a starting point, we can use an enumeration to represent these levels, so we can specify a verbosity level and let that control which messages actually get printed.</a:t>
            </a:r>
            <a:endParaRPr lang="en-GB" dirty="0"/>
          </a:p>
          <a:p>
            <a:endParaRPr lang="en-GB" baseline="0" dirty="0"/>
          </a:p>
          <a:p>
            <a:r>
              <a:rPr lang="en-GB" baseline="0" dirty="0"/>
              <a:t>Note that the verbose debug logger is nearly identical to the last function we looked at – so we can say that the last version guarantees a message is logged, no matter what.</a:t>
            </a:r>
          </a:p>
          <a:p>
            <a:endParaRPr lang="en-GB" baseline="0" dirty="0"/>
          </a:p>
          <a:p>
            <a:r>
              <a:rPr lang="en-GB" baseline="0" dirty="0"/>
              <a:t>The </a:t>
            </a:r>
            <a:r>
              <a:rPr lang="en-GB" baseline="0" dirty="0" err="1"/>
              <a:t>g_verbosity</a:t>
            </a:r>
            <a:r>
              <a:rPr lang="en-GB" baseline="0" dirty="0"/>
              <a:t> variable is global (but not static) – to declare this, we use the “extern” key word in the header file and then declare the variable again in a </a:t>
            </a:r>
            <a:r>
              <a:rPr lang="en-GB" baseline="0" dirty="0" err="1"/>
              <a:t>cpp</a:t>
            </a:r>
            <a:r>
              <a:rPr lang="en-GB" baseline="0" dirty="0"/>
              <a:t> file. After that, we can use it anywhere the header file is included.</a:t>
            </a:r>
          </a:p>
        </p:txBody>
      </p:sp>
      <p:sp>
        <p:nvSpPr>
          <p:cNvPr id="4" name="Slide Number Placeholder 3"/>
          <p:cNvSpPr>
            <a:spLocks noGrp="1"/>
          </p:cNvSpPr>
          <p:nvPr>
            <p:ph type="sldNum" sz="quarter" idx="10"/>
          </p:nvPr>
        </p:nvSpPr>
        <p:spPr/>
        <p:txBody>
          <a:bodyPr/>
          <a:lstStyle/>
          <a:p>
            <a:fld id="{D01661C2-B54D-4389-8C10-148594FE3289}" type="slidenum">
              <a:rPr lang="en-GB" smtClean="0"/>
              <a:t>9</a:t>
            </a:fld>
            <a:endParaRPr lang="en-GB"/>
          </a:p>
        </p:txBody>
      </p:sp>
    </p:spTree>
    <p:extLst>
      <p:ext uri="{BB962C8B-B14F-4D97-AF65-F5344CB8AC3E}">
        <p14:creationId xmlns:p14="http://schemas.microsoft.com/office/powerpoint/2010/main" val="2078229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Further filtering can be achieved by allowing</a:t>
            </a:r>
            <a:r>
              <a:rPr lang="en-GB" baseline="0" dirty="0"/>
              <a:t> the category of the log to be included; we may want to specify the system that the message comes from. We could expand the verbosity </a:t>
            </a:r>
            <a:r>
              <a:rPr lang="en-GB" baseline="0" dirty="0" err="1"/>
              <a:t>enum</a:t>
            </a:r>
            <a:r>
              <a:rPr lang="en-GB" baseline="0" dirty="0"/>
              <a:t>, but that restricts our ability to combine categories and makes it more complicated to expand the system.</a:t>
            </a:r>
          </a:p>
          <a:p>
            <a:endParaRPr lang="en-GB" baseline="0" dirty="0"/>
          </a:p>
          <a:p>
            <a:r>
              <a:rPr lang="en-GB" baseline="0" dirty="0"/>
              <a:t>What we can do is store our categories in a </a:t>
            </a:r>
            <a:r>
              <a:rPr lang="en-GB" baseline="0" dirty="0" err="1"/>
              <a:t>config</a:t>
            </a:r>
            <a:r>
              <a:rPr lang="en-GB" baseline="0" dirty="0"/>
              <a:t> file, which will dictate the name of the category and gives us the option of specifying if, by default, the category should be printed to the console and / or printed to a debug file.</a:t>
            </a:r>
          </a:p>
          <a:p>
            <a:endParaRPr lang="en-GB" baseline="0" dirty="0"/>
          </a:p>
          <a:p>
            <a:r>
              <a:rPr lang="en-GB" baseline="0" dirty="0"/>
              <a:t>We can represent these categories using a hash map (or dictionary) which maps the category string value with an int (or char) that we can set specific bits in to signify how to treat that category.</a:t>
            </a:r>
          </a:p>
          <a:p>
            <a:endParaRPr lang="en-GB" baseline="0" dirty="0"/>
          </a:p>
        </p:txBody>
      </p:sp>
      <p:sp>
        <p:nvSpPr>
          <p:cNvPr id="4" name="Slide Number Placeholder 3"/>
          <p:cNvSpPr>
            <a:spLocks noGrp="1"/>
          </p:cNvSpPr>
          <p:nvPr>
            <p:ph type="sldNum" sz="quarter" idx="10"/>
          </p:nvPr>
        </p:nvSpPr>
        <p:spPr/>
        <p:txBody>
          <a:bodyPr/>
          <a:lstStyle/>
          <a:p>
            <a:fld id="{D01661C2-B54D-4389-8C10-148594FE3289}" type="slidenum">
              <a:rPr lang="en-GB" smtClean="0"/>
              <a:t>10</a:t>
            </a:fld>
            <a:endParaRPr lang="en-GB"/>
          </a:p>
        </p:txBody>
      </p:sp>
    </p:spTree>
    <p:extLst>
      <p:ext uri="{BB962C8B-B14F-4D97-AF65-F5344CB8AC3E}">
        <p14:creationId xmlns:p14="http://schemas.microsoft.com/office/powerpoint/2010/main" val="230506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10/25/2016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10/25/2016</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10/25/2016</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10/25/2016</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Debugging and Logging</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1938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ircular air filter"/>
          <p:cNvPicPr>
            <a:picLocks noChangeAspect="1" noChangeArrowheads="1"/>
          </p:cNvPicPr>
          <p:nvPr/>
        </p:nvPicPr>
        <p:blipFill rotWithShape="1">
          <a:blip r:embed="rId3">
            <a:extLst>
              <a:ext uri="{28A0092B-C50C-407E-A947-70E740481C1C}">
                <a14:useLocalDpi xmlns:a14="http://schemas.microsoft.com/office/drawing/2010/main" val="0"/>
              </a:ext>
            </a:extLst>
          </a:blip>
          <a:srcRect b="296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5924" y="151180"/>
            <a:ext cx="4934465"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"categories": {</a:t>
            </a:r>
          </a:p>
          <a:p>
            <a:r>
              <a:rPr lang="en-GB" dirty="0">
                <a:solidFill>
                  <a:srgbClr val="000000"/>
                </a:solidFill>
                <a:highlight>
                  <a:srgbClr val="FFFFFF"/>
                </a:highlight>
                <a:latin typeface="Consolas" panose="020B0609020204030204" pitchFamily="49" charset="0"/>
              </a:rPr>
              <a:t>        "error": {</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write_to_file</a:t>
            </a:r>
            <a:r>
              <a:rPr lang="en-GB" dirty="0">
                <a:solidFill>
                  <a:srgbClr val="000000"/>
                </a:solidFill>
                <a:highlight>
                  <a:srgbClr val="FFFFFF"/>
                </a:highlight>
                <a:latin typeface="Consolas" panose="020B0609020204030204" pitchFamily="49" charset="0"/>
              </a:rPr>
              <a:t>": 1,</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write_to_console</a:t>
            </a:r>
            <a:r>
              <a:rPr lang="en-GB" dirty="0">
                <a:solidFill>
                  <a:srgbClr val="000000"/>
                </a:solidFill>
                <a:highlight>
                  <a:srgbClr val="FFFFFF"/>
                </a:highlight>
                <a:latin typeface="Consolas" panose="020B0609020204030204" pitchFamily="49" charset="0"/>
              </a:rPr>
              <a:t>": 1</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"animation": {</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write_to_file</a:t>
            </a:r>
            <a:r>
              <a:rPr lang="en-GB" dirty="0">
                <a:solidFill>
                  <a:srgbClr val="000000"/>
                </a:solidFill>
                <a:highlight>
                  <a:srgbClr val="FFFFFF"/>
                </a:highlight>
                <a:latin typeface="Consolas" panose="020B0609020204030204" pitchFamily="49" charset="0"/>
              </a:rPr>
              <a:t>": 1,</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write_to_console</a:t>
            </a:r>
            <a:r>
              <a:rPr lang="en-GB" dirty="0">
                <a:solidFill>
                  <a:srgbClr val="000000"/>
                </a:solidFill>
                <a:highlight>
                  <a:srgbClr val="FFFFFF"/>
                </a:highlight>
                <a:latin typeface="Consolas" panose="020B0609020204030204" pitchFamily="49" charset="0"/>
              </a:rPr>
              <a:t>": 0</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a:t>
            </a:r>
          </a:p>
        </p:txBody>
      </p:sp>
      <p:sp>
        <p:nvSpPr>
          <p:cNvPr id="5" name="Rectangle 4"/>
          <p:cNvSpPr/>
          <p:nvPr/>
        </p:nvSpPr>
        <p:spPr>
          <a:xfrm>
            <a:off x="5206313" y="3567498"/>
            <a:ext cx="6787982"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latin typeface="Consolas" panose="020B0609020204030204" pitchFamily="49" charset="0"/>
                <a:cs typeface="Consolas" panose="020B0609020204030204" pitchFamily="49" charset="0"/>
              </a:rPr>
              <a:t>&lt;?xml version="1.0" encoding="UTF-8" ?&gt;</a:t>
            </a:r>
          </a:p>
          <a:p>
            <a:r>
              <a:rPr lang="en-GB" dirty="0">
                <a:latin typeface="Consolas" panose="020B0609020204030204" pitchFamily="49" charset="0"/>
                <a:cs typeface="Consolas" panose="020B0609020204030204" pitchFamily="49" charset="0"/>
              </a:rPr>
              <a:t>	&lt;categories&gt;</a:t>
            </a:r>
          </a:p>
          <a:p>
            <a:r>
              <a:rPr lang="en-GB" dirty="0">
                <a:latin typeface="Consolas" panose="020B0609020204030204" pitchFamily="49" charset="0"/>
                <a:cs typeface="Consolas" panose="020B0609020204030204" pitchFamily="49" charset="0"/>
              </a:rPr>
              <a:t>		&lt;error&gt;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&gt;1&lt;/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&gt;1&lt;/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&lt;/error&gt;</a:t>
            </a:r>
          </a:p>
          <a:p>
            <a:r>
              <a:rPr lang="en-GB" dirty="0">
                <a:latin typeface="Consolas" panose="020B0609020204030204" pitchFamily="49" charset="0"/>
                <a:cs typeface="Consolas" panose="020B0609020204030204" pitchFamily="49" charset="0"/>
              </a:rPr>
              <a:t>		&lt;animation&gt;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&gt;1&lt;/</a:t>
            </a:r>
            <a:r>
              <a:rPr lang="en-GB" dirty="0" err="1">
                <a:latin typeface="Consolas" panose="020B0609020204030204" pitchFamily="49" charset="0"/>
                <a:cs typeface="Consolas" panose="020B0609020204030204" pitchFamily="49" charset="0"/>
              </a:rPr>
              <a:t>write_to_file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&gt;0&lt;/</a:t>
            </a:r>
            <a:r>
              <a:rPr lang="en-GB" dirty="0" err="1">
                <a:latin typeface="Consolas" panose="020B0609020204030204" pitchFamily="49" charset="0"/>
                <a:cs typeface="Consolas" panose="020B0609020204030204" pitchFamily="49" charset="0"/>
              </a:rPr>
              <a:t>write_to_console</a:t>
            </a:r>
            <a:r>
              <a:rPr lang="en-GB" dirty="0">
                <a:latin typeface="Consolas" panose="020B0609020204030204" pitchFamily="49" charset="0"/>
                <a:cs typeface="Consolas" panose="020B0609020204030204" pitchFamily="49" charset="0"/>
              </a:rPr>
              <a:t>&gt;</a:t>
            </a:r>
          </a:p>
          <a:p>
            <a:r>
              <a:rPr lang="en-GB" dirty="0">
                <a:latin typeface="Consolas" panose="020B0609020204030204" pitchFamily="49" charset="0"/>
                <a:cs typeface="Consolas" panose="020B0609020204030204" pitchFamily="49" charset="0"/>
              </a:rPr>
              <a:t>		&lt;/animation&gt;</a:t>
            </a:r>
          </a:p>
          <a:p>
            <a:r>
              <a:rPr lang="en-GB" dirty="0">
                <a:latin typeface="Consolas" panose="020B0609020204030204" pitchFamily="49" charset="0"/>
                <a:cs typeface="Consolas" panose="020B0609020204030204" pitchFamily="49" charset="0"/>
              </a:rPr>
              <a:t>	&lt;/categories&gt;</a:t>
            </a:r>
          </a:p>
        </p:txBody>
      </p:sp>
      <p:sp>
        <p:nvSpPr>
          <p:cNvPr id="3" name="Rectangle 2"/>
          <p:cNvSpPr/>
          <p:nvPr/>
        </p:nvSpPr>
        <p:spPr>
          <a:xfrm>
            <a:off x="2576040" y="612843"/>
            <a:ext cx="7039919"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Init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 …</a:t>
            </a:r>
          </a:p>
          <a:p>
            <a:endParaRPr lang="en-GB" dirty="0">
              <a:solidFill>
                <a:srgbClr val="000000"/>
              </a:solidFill>
              <a:highlight>
                <a:srgbClr val="FFFFFF"/>
              </a:highlight>
              <a:latin typeface="Consolas" panose="020B0609020204030204" pitchFamily="49" charset="0"/>
            </a:endParaRPr>
          </a:p>
          <a:p>
            <a:r>
              <a:rPr lang="sv-SE" dirty="0">
                <a:solidFill>
                  <a:srgbClr val="000000"/>
                </a:solidFill>
                <a:highlight>
                  <a:srgbClr val="FFFFFF"/>
                </a:highlight>
                <a:latin typeface="Consolas" panose="020B0609020204030204" pitchFamily="49" charset="0"/>
              </a:rPr>
              <a:t>    std::</a:t>
            </a:r>
            <a:r>
              <a:rPr lang="sv-SE" dirty="0">
                <a:solidFill>
                  <a:srgbClr val="2B91AF"/>
                </a:solidFill>
                <a:highlight>
                  <a:srgbClr val="FFFFFF"/>
                </a:highlight>
                <a:latin typeface="Consolas" panose="020B0609020204030204" pitchFamily="49" charset="0"/>
              </a:rPr>
              <a:t>string</a:t>
            </a:r>
            <a:r>
              <a:rPr lang="sv-SE" dirty="0">
                <a:solidFill>
                  <a:srgbClr val="000000"/>
                </a:solidFill>
                <a:highlight>
                  <a:srgbClr val="FFFFFF"/>
                </a:highlight>
                <a:latin typeface="Consolas" panose="020B0609020204030204" pitchFamily="49" charset="0"/>
              </a:rPr>
              <a:t> tag(pNode-&gt;Attribute(</a:t>
            </a:r>
            <a:r>
              <a:rPr lang="sv-SE" dirty="0">
                <a:solidFill>
                  <a:srgbClr val="A31515"/>
                </a:solidFill>
                <a:highlight>
                  <a:srgbClr val="FFFFFF"/>
                </a:highlight>
                <a:latin typeface="Consolas" panose="020B0609020204030204" pitchFamily="49" charset="0"/>
              </a:rPr>
              <a:t>"tag"</a:t>
            </a:r>
            <a:r>
              <a:rPr lang="sv-SE"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flags;</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debugger = 0;</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pNode</a:t>
            </a:r>
            <a:r>
              <a:rPr lang="en-GB" dirty="0">
                <a:solidFill>
                  <a:srgbClr val="000000"/>
                </a:solidFill>
                <a:highlight>
                  <a:srgbClr val="FFFFFF"/>
                </a:highlight>
                <a:latin typeface="Consolas" panose="020B0609020204030204" pitchFamily="49" charset="0"/>
              </a:rPr>
              <a:t>-&gt;Attribute(</a:t>
            </a:r>
            <a:r>
              <a:rPr lang="en-GB" dirty="0">
                <a:solidFill>
                  <a:srgbClr val="A31515"/>
                </a:solidFill>
                <a:highlight>
                  <a:srgbClr val="FFFFFF"/>
                </a:highlight>
                <a:latin typeface="Consolas" panose="020B0609020204030204" pitchFamily="49" charset="0"/>
              </a:rPr>
              <a:t>"</a:t>
            </a:r>
            <a:r>
              <a:rPr lang="en-GB" dirty="0" err="1">
                <a:solidFill>
                  <a:srgbClr val="A31515"/>
                </a:solidFill>
                <a:highlight>
                  <a:srgbClr val="FFFFFF"/>
                </a:highlight>
                <a:latin typeface="Consolas" panose="020B0609020204030204" pitchFamily="49" charset="0"/>
              </a:rPr>
              <a:t>write_to_console</a:t>
            </a:r>
            <a:r>
              <a:rPr lang="en-GB" dirty="0">
                <a:solidFill>
                  <a:srgbClr val="A31515"/>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&amp;debugger);</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(debugger)</a:t>
            </a:r>
          </a:p>
          <a:p>
            <a:r>
              <a:rPr lang="en-US" dirty="0">
                <a:solidFill>
                  <a:srgbClr val="000000"/>
                </a:solidFill>
                <a:highlight>
                  <a:srgbClr val="FFFFFF"/>
                </a:highlight>
                <a:latin typeface="Consolas" panose="020B0609020204030204" pitchFamily="49" charset="0"/>
              </a:rPr>
              <a:t>        flags |= 1 &lt;&lt; 0; </a:t>
            </a:r>
          </a:p>
          <a:p>
            <a:r>
              <a:rPr lang="en-US" dirty="0">
                <a:solidFill>
                  <a:srgbClr val="000000"/>
                </a:solidFill>
                <a:highlight>
                  <a:srgbClr val="FFFFFF"/>
                </a:highlight>
                <a:latin typeface="Consolas" panose="020B0609020204030204" pitchFamily="49" charset="0"/>
              </a:rPr>
              <a:t>   </a:t>
            </a:r>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 0;</a:t>
            </a: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pNode</a:t>
            </a:r>
            <a:r>
              <a:rPr lang="en-GB" dirty="0">
                <a:solidFill>
                  <a:srgbClr val="000000"/>
                </a:solidFill>
                <a:highlight>
                  <a:srgbClr val="FFFFFF"/>
                </a:highlight>
                <a:latin typeface="Consolas" panose="020B0609020204030204" pitchFamily="49" charset="0"/>
              </a:rPr>
              <a:t>-&gt;Attribute(</a:t>
            </a:r>
            <a:r>
              <a:rPr lang="en-GB" dirty="0">
                <a:solidFill>
                  <a:srgbClr val="A31515"/>
                </a:solidFill>
                <a:highlight>
                  <a:srgbClr val="FFFFFF"/>
                </a:highlight>
                <a:latin typeface="Consolas" panose="020B0609020204030204" pitchFamily="49" charset="0"/>
              </a:rPr>
              <a:t>"</a:t>
            </a:r>
            <a:r>
              <a:rPr lang="en-GB" dirty="0" err="1">
                <a:solidFill>
                  <a:srgbClr val="A31515"/>
                </a:solidFill>
                <a:highlight>
                  <a:srgbClr val="FFFFFF"/>
                </a:highlight>
                <a:latin typeface="Consolas" panose="020B0609020204030204" pitchFamily="49" charset="0"/>
              </a:rPr>
              <a:t>write_to_file</a:t>
            </a:r>
            <a:r>
              <a:rPr lang="en-GB" dirty="0">
                <a:solidFill>
                  <a:srgbClr val="A31515"/>
                </a:solidFill>
                <a:highlight>
                  <a:srgbClr val="FFFFFF"/>
                </a:highlight>
                <a:latin typeface="Consolas" panose="020B0609020204030204" pitchFamily="49" charset="0"/>
              </a:rPr>
              <a:t>"</a:t>
            </a:r>
            <a:r>
              <a:rPr lang="en-GB" dirty="0">
                <a:solidFill>
                  <a:srgbClr val="000000"/>
                </a:solidFill>
                <a:highlight>
                  <a:srgbClr val="FFFFFF"/>
                </a:highlight>
                <a:latin typeface="Consolas" panose="020B0609020204030204" pitchFamily="49" charset="0"/>
              </a:rPr>
              <a:t>, &amp;</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flags |= 1 &lt;&lt; 1; </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SetDisplayFlags</a:t>
            </a:r>
            <a:r>
              <a:rPr lang="en-GB" dirty="0">
                <a:solidFill>
                  <a:srgbClr val="000000"/>
                </a:solidFill>
                <a:highlight>
                  <a:srgbClr val="FFFFFF"/>
                </a:highlight>
                <a:latin typeface="Consolas" panose="020B0609020204030204" pitchFamily="49" charset="0"/>
              </a:rPr>
              <a:t>(tag, flags);</a:t>
            </a:r>
          </a:p>
          <a:p>
            <a:r>
              <a:rPr lang="en-GB" dirty="0">
                <a:solidFill>
                  <a:srgbClr val="000000"/>
                </a:solidFill>
                <a:highlight>
                  <a:srgbClr val="FFFFFF"/>
                </a:highlight>
                <a:latin typeface="Consolas" panose="020B0609020204030204" pitchFamily="49" charset="0"/>
              </a:rPr>
              <a:t>}</a:t>
            </a:r>
            <a:endParaRPr lang="en-GB" dirty="0"/>
          </a:p>
        </p:txBody>
      </p:sp>
      <p:sp>
        <p:nvSpPr>
          <p:cNvPr id="7" name="Rounded Rectangle 6"/>
          <p:cNvSpPr/>
          <p:nvPr/>
        </p:nvSpPr>
        <p:spPr>
          <a:xfrm>
            <a:off x="2603156" y="125214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All the file loading code goes here</a:t>
            </a:r>
          </a:p>
        </p:txBody>
      </p:sp>
      <p:sp>
        <p:nvSpPr>
          <p:cNvPr id="9" name="Rounded Rectangle 8"/>
          <p:cNvSpPr/>
          <p:nvPr/>
        </p:nvSpPr>
        <p:spPr>
          <a:xfrm>
            <a:off x="5399448" y="1257427"/>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Pull the category / tag name</a:t>
            </a:r>
          </a:p>
        </p:txBody>
      </p:sp>
      <p:sp>
        <p:nvSpPr>
          <p:cNvPr id="10" name="Rounded Rectangle 9"/>
          <p:cNvSpPr/>
          <p:nvPr/>
        </p:nvSpPr>
        <p:spPr>
          <a:xfrm>
            <a:off x="5756704" y="3450588"/>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 bit shifting to set the first bit in flags</a:t>
            </a:r>
          </a:p>
        </p:txBody>
      </p:sp>
      <p:sp>
        <p:nvSpPr>
          <p:cNvPr id="11" name="Rounded Rectangle 10"/>
          <p:cNvSpPr/>
          <p:nvPr/>
        </p:nvSpPr>
        <p:spPr>
          <a:xfrm>
            <a:off x="5756704" y="4867394"/>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 the second bit in flags</a:t>
            </a:r>
          </a:p>
        </p:txBody>
      </p:sp>
      <p:sp>
        <p:nvSpPr>
          <p:cNvPr id="12" name="Rounded Rectangle 11"/>
          <p:cNvSpPr/>
          <p:nvPr/>
        </p:nvSpPr>
        <p:spPr>
          <a:xfrm>
            <a:off x="2678842" y="4874398"/>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SetDisplayName</a:t>
            </a:r>
            <a:r>
              <a:rPr lang="en-GB" dirty="0"/>
              <a:t> updates the map with the new tags.</a:t>
            </a:r>
          </a:p>
        </p:txBody>
      </p:sp>
    </p:spTree>
    <p:extLst>
      <p:ext uri="{BB962C8B-B14F-4D97-AF65-F5344CB8AC3E}">
        <p14:creationId xmlns:p14="http://schemas.microsoft.com/office/powerpoint/2010/main" val="23876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3" grpId="0" animBg="1"/>
      <p:bldP spid="7" grpId="0" animBg="1"/>
      <p:bldP spid="7" grpId="1" animBg="1"/>
      <p:bldP spid="9" grpId="0" animBg="1"/>
      <p:bldP spid="9" grpId="1" animBg="1"/>
      <p:bldP spid="10" grpId="0" animBg="1"/>
      <p:bldP spid="10" grpId="1"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old computer tape drive"/>
          <p:cNvPicPr>
            <a:picLocks noChangeAspect="1" noChangeArrowheads="1"/>
          </p:cNvPicPr>
          <p:nvPr/>
        </p:nvPicPr>
        <p:blipFill rotWithShape="1">
          <a:blip r:embed="rId3">
            <a:extLst>
              <a:ext uri="{28A0092B-C50C-407E-A947-70E740481C1C}">
                <a14:useLocalDpi xmlns:a14="http://schemas.microsoft.com/office/drawing/2010/main" val="0"/>
              </a:ext>
            </a:extLst>
          </a:blip>
          <a:srcRect b="28323"/>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39081" y="1582340"/>
            <a:ext cx="6713838"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void</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WriteToFile</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std</a:t>
            </a:r>
            <a:r>
              <a:rPr lang="en-GB" dirty="0">
                <a:solidFill>
                  <a:srgbClr val="000000"/>
                </a:solidFill>
                <a:highlight>
                  <a:srgbClr val="FFFFFF"/>
                </a:highlight>
                <a:latin typeface="Consolas" panose="020B0609020204030204" pitchFamily="49" charset="0"/>
              </a:rPr>
              <a:t>::</a:t>
            </a:r>
            <a:r>
              <a:rPr lang="en-GB" dirty="0">
                <a:solidFill>
                  <a:srgbClr val="2B91AF"/>
                </a:solidFill>
                <a:highlight>
                  <a:srgbClr val="FFFFFF"/>
                </a:highlight>
                <a:latin typeface="Consolas" panose="020B0609020204030204" pitchFamily="49" charset="0"/>
              </a:rPr>
              <a:t>string</a:t>
            </a:r>
            <a:r>
              <a:rPr lang="en-GB" dirty="0">
                <a:solidFill>
                  <a:srgbClr val="000000"/>
                </a:solidFill>
                <a:highlight>
                  <a:srgbClr val="FFFFFF"/>
                </a:highlight>
                <a:latin typeface="Consolas" panose="020B0609020204030204" pitchFamily="49" charset="0"/>
              </a:rPr>
              <a:t> &amp;</a:t>
            </a:r>
            <a:r>
              <a:rPr lang="en-GB" dirty="0">
                <a:solidFill>
                  <a:srgbClr val="808080"/>
                </a:solidFill>
                <a:highlight>
                  <a:srgbClr val="FFFFFF"/>
                </a:highlight>
                <a:latin typeface="Consolas" panose="020B0609020204030204" pitchFamily="49" charset="0"/>
              </a:rPr>
              <a:t>buffer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p>
          <a:p>
            <a:r>
              <a:rPr lang="en-GB" dirty="0">
                <a:solidFill>
                  <a:srgbClr val="2B91AF"/>
                </a:solidFill>
                <a:highlight>
                  <a:srgbClr val="FFFFFF"/>
                </a:highlight>
                <a:latin typeface="Consolas" panose="020B0609020204030204" pitchFamily="49" charset="0"/>
              </a:rPr>
              <a:t>    FILE</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 </a:t>
            </a:r>
            <a:r>
              <a:rPr lang="en-GB" dirty="0">
                <a:solidFill>
                  <a:srgbClr val="6F008A"/>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fopen_s</a:t>
            </a:r>
            <a:r>
              <a:rPr lang="en-GB" dirty="0">
                <a:solidFill>
                  <a:srgbClr val="000000"/>
                </a:solidFill>
                <a:highlight>
                  <a:srgbClr val="FFFFFF"/>
                </a:highlight>
                <a:latin typeface="Consolas" panose="020B0609020204030204" pitchFamily="49" charset="0"/>
              </a:rPr>
              <a:t>(&amp;</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"error.log"</a:t>
            </a:r>
            <a:r>
              <a:rPr lang="en-GB" dirty="0">
                <a:solidFill>
                  <a:srgbClr val="000000"/>
                </a:solidFill>
                <a:highlight>
                  <a:srgbClr val="FFFFFF"/>
                </a:highlight>
                <a:latin typeface="Consolas" panose="020B0609020204030204" pitchFamily="49" charset="0"/>
              </a:rPr>
              <a:t>, </a:t>
            </a:r>
            <a:r>
              <a:rPr lang="en-GB" dirty="0">
                <a:solidFill>
                  <a:srgbClr val="A31515"/>
                </a:solidFill>
                <a:highlight>
                  <a:srgbClr val="FFFFFF"/>
                </a:highlight>
                <a:latin typeface="Consolas" panose="020B0609020204030204" pitchFamily="49" charset="0"/>
              </a:rPr>
              <a:t>"a+"</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fprintf_s</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 </a:t>
            </a:r>
            <a:r>
              <a:rPr lang="en-GB" dirty="0" err="1">
                <a:solidFill>
                  <a:srgbClr val="808080"/>
                </a:solidFill>
                <a:highlight>
                  <a:srgbClr val="FFFFFF"/>
                </a:highlight>
                <a:latin typeface="Consolas" panose="020B0609020204030204" pitchFamily="49" charset="0"/>
              </a:rPr>
              <a:t>buffer</a:t>
            </a:r>
            <a:r>
              <a:rPr lang="en-GB" dirty="0" err="1">
                <a:solidFill>
                  <a:srgbClr val="000000"/>
                </a:solidFill>
                <a:highlight>
                  <a:srgbClr val="FFFFFF"/>
                </a:highlight>
                <a:latin typeface="Consolas" panose="020B0609020204030204" pitchFamily="49" charset="0"/>
              </a:rPr>
              <a:t>.c_str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fclose</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logFile</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3994395" y="92194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WriteToFile</a:t>
            </a:r>
            <a:r>
              <a:rPr lang="en-GB" dirty="0"/>
              <a:t> accepts the finalised debug string</a:t>
            </a:r>
          </a:p>
        </p:txBody>
      </p:sp>
      <p:sp>
        <p:nvSpPr>
          <p:cNvPr id="5" name="Rounded Rectangle 4"/>
          <p:cNvSpPr/>
          <p:nvPr/>
        </p:nvSpPr>
        <p:spPr>
          <a:xfrm>
            <a:off x="6096000" y="204331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Setup a file pointer</a:t>
            </a:r>
          </a:p>
        </p:txBody>
      </p:sp>
      <p:sp>
        <p:nvSpPr>
          <p:cNvPr id="6" name="Rounded Rectangle 5"/>
          <p:cNvSpPr/>
          <p:nvPr/>
        </p:nvSpPr>
        <p:spPr>
          <a:xfrm>
            <a:off x="5195009" y="309879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Attempt to open it with the append flag.</a:t>
            </a:r>
          </a:p>
        </p:txBody>
      </p:sp>
      <p:sp>
        <p:nvSpPr>
          <p:cNvPr id="7" name="Rounded Rectangle 6"/>
          <p:cNvSpPr/>
          <p:nvPr/>
        </p:nvSpPr>
        <p:spPr>
          <a:xfrm>
            <a:off x="5499345" y="4482604"/>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it exists, write to it and close it</a:t>
            </a:r>
          </a:p>
        </p:txBody>
      </p:sp>
      <p:sp>
        <p:nvSpPr>
          <p:cNvPr id="2" name="Rectangle 1"/>
          <p:cNvSpPr/>
          <p:nvPr/>
        </p:nvSpPr>
        <p:spPr>
          <a:xfrm>
            <a:off x="6831716" y="620834"/>
            <a:ext cx="4548367"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::_instance = </a:t>
            </a:r>
            <a:r>
              <a:rPr lang="en-GB" dirty="0">
                <a:solidFill>
                  <a:srgbClr val="6F008A"/>
                </a:solidFill>
                <a:highlight>
                  <a:srgbClr val="FFFFFF"/>
                </a:highlight>
                <a:latin typeface="Consolas" panose="020B0609020204030204" pitchFamily="49" charset="0"/>
              </a:rPr>
              <a:t>NULL</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::instance()</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(!_instance)</a:t>
            </a:r>
          </a:p>
          <a:p>
            <a:r>
              <a:rPr lang="en-GB"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        _instance = </a:t>
            </a:r>
            <a:r>
              <a:rPr lang="en-GB" dirty="0">
                <a:solidFill>
                  <a:srgbClr val="008080"/>
                </a:solidFill>
                <a:highlight>
                  <a:srgbClr val="FFFFFF"/>
                </a:highlight>
                <a:latin typeface="Consolas" panose="020B0609020204030204" pitchFamily="49" charset="0"/>
              </a:rPr>
              <a:t>new</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_instance-&gt;</a:t>
            </a:r>
            <a:r>
              <a:rPr lang="en-GB" dirty="0" err="1">
                <a:solidFill>
                  <a:srgbClr val="000000"/>
                </a:solidFill>
                <a:highlight>
                  <a:srgbClr val="FFFFFF"/>
                </a:highlight>
                <a:latin typeface="Consolas" panose="020B0609020204030204" pitchFamily="49" charset="0"/>
              </a:rPr>
              <a:t>Init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_instance;</a:t>
            </a:r>
          </a:p>
          <a:p>
            <a:r>
              <a:rPr lang="en-GB" dirty="0">
                <a:solidFill>
                  <a:srgbClr val="000000"/>
                </a:solidFill>
                <a:highlight>
                  <a:srgbClr val="FFFFFF"/>
                </a:highlight>
                <a:latin typeface="Consolas" panose="020B0609020204030204" pitchFamily="49" charset="0"/>
              </a:rPr>
              <a:t>}</a:t>
            </a:r>
            <a:endParaRPr lang="en-GB" dirty="0"/>
          </a:p>
        </p:txBody>
      </p:sp>
      <p:sp>
        <p:nvSpPr>
          <p:cNvPr id="8" name="Rectangle 7"/>
          <p:cNvSpPr/>
          <p:nvPr/>
        </p:nvSpPr>
        <p:spPr>
          <a:xfrm>
            <a:off x="744765" y="921940"/>
            <a:ext cx="3974756"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private</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static</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*_instance;</a:t>
            </a:r>
          </a:p>
          <a:p>
            <a:r>
              <a:rPr lang="en-GB" dirty="0">
                <a:solidFill>
                  <a:srgbClr val="0000FF"/>
                </a:solidFill>
                <a:highlight>
                  <a:srgbClr val="FFFFFF"/>
                </a:highlight>
                <a:latin typeface="Consolas" panose="020B0609020204030204" pitchFamily="49" charset="0"/>
              </a:rPr>
              <a:t>public</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static</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Logger</a:t>
            </a:r>
            <a:r>
              <a:rPr lang="en-GB" dirty="0">
                <a:solidFill>
                  <a:srgbClr val="000000"/>
                </a:solidFill>
                <a:highlight>
                  <a:srgbClr val="FFFFFF"/>
                </a:highlight>
                <a:latin typeface="Consolas" panose="020B0609020204030204" pitchFamily="49" charset="0"/>
              </a:rPr>
              <a:t> *instance();</a:t>
            </a:r>
            <a:endParaRPr lang="en-GB" dirty="0"/>
          </a:p>
        </p:txBody>
      </p:sp>
      <p:sp>
        <p:nvSpPr>
          <p:cNvPr id="9" name="Rectangle 8"/>
          <p:cNvSpPr/>
          <p:nvPr/>
        </p:nvSpPr>
        <p:spPr>
          <a:xfrm>
            <a:off x="2739081" y="4893579"/>
            <a:ext cx="677633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2B91AF"/>
                </a:solidFill>
                <a:highlight>
                  <a:srgbClr val="FFFFFF"/>
                </a:highlight>
                <a:latin typeface="Consolas" panose="020B0609020204030204" pitchFamily="49" charset="0"/>
              </a:rPr>
              <a:t>Logger</a:t>
            </a:r>
            <a:r>
              <a:rPr lang="en-US" dirty="0">
                <a:solidFill>
                  <a:srgbClr val="000000"/>
                </a:solidFill>
                <a:highlight>
                  <a:srgbClr val="FFFFFF"/>
                </a:highlight>
                <a:latin typeface="Consolas" panose="020B0609020204030204" pitchFamily="49" charset="0"/>
              </a:rPr>
              <a:t>::instance()-&gt;</a:t>
            </a:r>
            <a:r>
              <a:rPr lang="en-US" dirty="0" err="1">
                <a:solidFill>
                  <a:srgbClr val="000000"/>
                </a:solidFill>
                <a:highlight>
                  <a:srgbClr val="FFFFFF"/>
                </a:highlight>
                <a:latin typeface="Consolas" panose="020B0609020204030204" pitchFamily="49" charset="0"/>
              </a:rPr>
              <a:t>WriteToFile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"testing message!"</a:t>
            </a:r>
            <a:r>
              <a:rPr lang="en-US" dirty="0">
                <a:solidFill>
                  <a:srgbClr val="000000"/>
                </a:solidFill>
                <a:highlight>
                  <a:srgbClr val="FFFFFF"/>
                </a:highlight>
                <a:latin typeface="Consolas" panose="020B0609020204030204" pitchFamily="49" charset="0"/>
              </a:rPr>
              <a:t>);</a:t>
            </a:r>
            <a:endParaRPr lang="en-GB" dirty="0"/>
          </a:p>
        </p:txBody>
      </p:sp>
    </p:spTree>
    <p:extLst>
      <p:ext uri="{BB962C8B-B14F-4D97-AF65-F5344CB8AC3E}">
        <p14:creationId xmlns:p14="http://schemas.microsoft.com/office/powerpoint/2010/main" val="67205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P spid="6" grpId="1" animBg="1"/>
      <p:bldP spid="7" grpId="0" animBg="1"/>
      <p:bldP spid="7" grpId="1" animBg="1"/>
      <p:bldP spid="2"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g z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63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g z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54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ug z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65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mage result for 80s computer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t="15625"/>
          <a:stretch/>
        </p:blipFill>
        <p:spPr bwMode="auto">
          <a:xfrm>
            <a:off x="-19079" y="0"/>
            <a:ext cx="1221107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6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ron legacy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14475" y="1859339"/>
            <a:ext cx="916305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VDebugPrintF</a:t>
            </a:r>
            <a:r>
              <a:rPr lang="fr-FR" dirty="0">
                <a:solidFill>
                  <a:srgbClr val="000000"/>
                </a:solidFill>
                <a:highlight>
                  <a:srgbClr val="FFFFFF"/>
                </a:highlight>
                <a:latin typeface="Consolas" panose="020B0609020204030204" pitchFamily="49" charset="0"/>
              </a:rPr>
              <a:t>(</a:t>
            </a:r>
            <a:r>
              <a:rPr lang="fr-FR" dirty="0" err="1">
                <a:solidFill>
                  <a:srgbClr val="0000FF"/>
                </a:solidFill>
                <a:highlight>
                  <a:srgbClr val="FFFFFF"/>
                </a:highlight>
                <a:latin typeface="Consolas" panose="020B0609020204030204" pitchFamily="49" charset="0"/>
              </a:rPr>
              <a:t>const</a:t>
            </a: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char</a:t>
            </a:r>
            <a:r>
              <a:rPr lang="fr-FR" dirty="0">
                <a:solidFill>
                  <a:srgbClr val="000000"/>
                </a:solidFill>
                <a:highlight>
                  <a:srgbClr val="FFFFFF"/>
                </a:highlight>
                <a:latin typeface="Consolas" panose="020B0609020204030204" pitchFamily="49" charset="0"/>
              </a:rPr>
              <a:t>* </a:t>
            </a:r>
            <a:r>
              <a:rPr lang="fr-FR" dirty="0">
                <a:solidFill>
                  <a:srgbClr val="808080"/>
                </a:solidFill>
                <a:highlight>
                  <a:srgbClr val="FFFFFF"/>
                </a:highlight>
                <a:latin typeface="Consolas" panose="020B0609020204030204" pitchFamily="49" charset="0"/>
              </a:rPr>
              <a:t>format</a:t>
            </a:r>
            <a:r>
              <a:rPr lang="fr-FR" dirty="0">
                <a:solidFill>
                  <a:srgbClr val="000000"/>
                </a:solidFill>
                <a:highlight>
                  <a:srgbClr val="FFFFFF"/>
                </a:highlight>
                <a:latin typeface="Consolas" panose="020B0609020204030204" pitchFamily="49" charset="0"/>
              </a:rPr>
              <a:t>, </a:t>
            </a:r>
            <a:r>
              <a:rPr lang="fr-FR" dirty="0" err="1">
                <a:solidFill>
                  <a:srgbClr val="2B91AF"/>
                </a:solidFill>
                <a:highlight>
                  <a:srgbClr val="FFFFFF"/>
                </a:highlight>
                <a:latin typeface="Consolas" panose="020B0609020204030204" pitchFamily="49" charset="0"/>
              </a:rPr>
              <a:t>va_list</a:t>
            </a:r>
            <a:r>
              <a:rPr lang="fr-FR" dirty="0">
                <a:solidFill>
                  <a:srgbClr val="000000"/>
                </a:solidFill>
                <a:highlight>
                  <a:srgbClr val="FFFFFF"/>
                </a:highlight>
                <a:latin typeface="Consolas" panose="020B0609020204030204" pitchFamily="49" charset="0"/>
              </a:rPr>
              <a:t> </a:t>
            </a:r>
            <a:r>
              <a:rPr lang="fr-FR" dirty="0" err="1">
                <a:solidFill>
                  <a:srgbClr val="808080"/>
                </a:solidFill>
                <a:highlight>
                  <a:srgbClr val="FFFFFF"/>
                </a:highlight>
                <a:latin typeface="Consolas" panose="020B0609020204030204" pitchFamily="49" charset="0"/>
              </a:rPr>
              <a:t>argList</a:t>
            </a:r>
            <a:r>
              <a:rPr lang="fr-FR" dirty="0">
                <a:solidFill>
                  <a:srgbClr val="000000"/>
                </a:solidFill>
                <a:highlight>
                  <a:srgbClr val="FFFFFF"/>
                </a:highlight>
                <a:latin typeface="Consolas" panose="020B0609020204030204" pitchFamily="49" charset="0"/>
              </a:rPr>
              <a:t>) </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unsigned</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MAX_CHARS = 1024;</a:t>
            </a:r>
          </a:p>
          <a:p>
            <a:r>
              <a:rPr lang="en-GB" dirty="0">
                <a:solidFill>
                  <a:srgbClr val="0000FF"/>
                </a:solidFill>
                <a:highlight>
                  <a:srgbClr val="FFFFFF"/>
                </a:highlight>
                <a:latin typeface="Consolas" panose="020B0609020204030204" pitchFamily="49" charset="0"/>
              </a:rPr>
              <a:t>    static</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s_buffer</a:t>
            </a:r>
            <a:r>
              <a:rPr lang="en-GB" dirty="0">
                <a:solidFill>
                  <a:srgbClr val="000000"/>
                </a:solidFill>
                <a:highlight>
                  <a:srgbClr val="FFFFFF"/>
                </a:highlight>
                <a:latin typeface="Consolas" panose="020B0609020204030204" pitchFamily="49" charset="0"/>
              </a:rPr>
              <a:t>[MAX_CHARS];</a:t>
            </a:r>
          </a:p>
          <a:p>
            <a:endParaRPr lang="en-GB"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    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charsWritten</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vsnprintf</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s_buffer</a:t>
            </a:r>
            <a:r>
              <a:rPr lang="en-US" dirty="0">
                <a:solidFill>
                  <a:srgbClr val="000000"/>
                </a:solidFill>
                <a:highlight>
                  <a:srgbClr val="FFFFFF"/>
                </a:highlight>
                <a:latin typeface="Consolas" panose="020B0609020204030204" pitchFamily="49" charset="0"/>
              </a:rPr>
              <a:t>, MAX_CHARS, </a:t>
            </a:r>
            <a:r>
              <a:rPr lang="en-US" dirty="0">
                <a:solidFill>
                  <a:srgbClr val="808080"/>
                </a:solidFill>
                <a:highlight>
                  <a:srgbClr val="FFFFFF"/>
                </a:highlight>
                <a:latin typeface="Consolas" panose="020B0609020204030204" pitchFamily="49" charset="0"/>
              </a:rPr>
              <a:t>format</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argList</a:t>
            </a:r>
            <a:r>
              <a:rPr lang="en-US"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OutputDebugStringA</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s_buffer</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4" name="Rounded Rectangle 3"/>
          <p:cNvSpPr/>
          <p:nvPr/>
        </p:nvSpPr>
        <p:spPr>
          <a:xfrm>
            <a:off x="5784850" y="124717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va_list</a:t>
            </a:r>
            <a:r>
              <a:rPr lang="en-GB" dirty="0"/>
              <a:t> represents a variable argument list.</a:t>
            </a:r>
          </a:p>
        </p:txBody>
      </p:sp>
      <p:sp>
        <p:nvSpPr>
          <p:cNvPr id="6" name="Rounded Rectangle 5"/>
          <p:cNvSpPr/>
          <p:nvPr/>
        </p:nvSpPr>
        <p:spPr>
          <a:xfrm>
            <a:off x="2644775" y="180218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Declare a buffer of </a:t>
            </a:r>
            <a:r>
              <a:rPr lang="en-GB" dirty="0" err="1"/>
              <a:t>max_char</a:t>
            </a:r>
            <a:r>
              <a:rPr lang="en-GB" dirty="0"/>
              <a:t> size.</a:t>
            </a:r>
          </a:p>
        </p:txBody>
      </p:sp>
      <p:sp>
        <p:nvSpPr>
          <p:cNvPr id="7" name="Rounded Rectangle 6"/>
          <p:cNvSpPr/>
          <p:nvPr/>
        </p:nvSpPr>
        <p:spPr>
          <a:xfrm>
            <a:off x="6448425" y="262255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Store the formatted string in the char buffer</a:t>
            </a:r>
          </a:p>
        </p:txBody>
      </p:sp>
      <p:sp>
        <p:nvSpPr>
          <p:cNvPr id="8" name="Rounded Rectangle 7"/>
          <p:cNvSpPr/>
          <p:nvPr/>
        </p:nvSpPr>
        <p:spPr>
          <a:xfrm>
            <a:off x="2476500" y="317756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Send the buffer to the output console</a:t>
            </a:r>
          </a:p>
        </p:txBody>
      </p:sp>
      <p:sp>
        <p:nvSpPr>
          <p:cNvPr id="9" name="Rounded Rectangle 8"/>
          <p:cNvSpPr/>
          <p:nvPr/>
        </p:nvSpPr>
        <p:spPr>
          <a:xfrm>
            <a:off x="2644775" y="472561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Return the number of characters written.</a:t>
            </a:r>
          </a:p>
        </p:txBody>
      </p:sp>
    </p:spTree>
    <p:extLst>
      <p:ext uri="{BB962C8B-B14F-4D97-AF65-F5344CB8AC3E}">
        <p14:creationId xmlns:p14="http://schemas.microsoft.com/office/powerpoint/2010/main" val="230583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4"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ron legacy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24075" y="1859339"/>
            <a:ext cx="7943850"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DebugPrintF</a:t>
            </a:r>
            <a:r>
              <a:rPr lang="en-GB" dirty="0">
                <a:solidFill>
                  <a:srgbClr val="000000"/>
                </a:solidFill>
                <a:highlight>
                  <a:srgbClr val="FFFFFF"/>
                </a:highlight>
                <a:latin typeface="Consolas" panose="020B0609020204030204" pitchFamily="49" charset="0"/>
              </a:rPr>
              <a:t>(</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 </a:t>
            </a:r>
          </a:p>
          <a:p>
            <a:r>
              <a:rPr lang="en-GB" dirty="0">
                <a:solidFill>
                  <a:srgbClr val="000000"/>
                </a:solidFill>
                <a:highlight>
                  <a:srgbClr val="FFFFFF"/>
                </a:highlight>
                <a:latin typeface="Consolas" panose="020B0609020204030204" pitchFamily="49" charset="0"/>
              </a:rPr>
              <a:t>{</a:t>
            </a:r>
          </a:p>
          <a:p>
            <a:r>
              <a:rPr lang="en-GB" dirty="0">
                <a:solidFill>
                  <a:srgbClr val="2B91AF"/>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va_list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va_start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VDebugPrintF</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va_end</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6" name="Rounded Rectangle 5"/>
          <p:cNvSpPr/>
          <p:nvPr/>
        </p:nvSpPr>
        <p:spPr>
          <a:xfrm>
            <a:off x="5784850" y="124717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ellipses (…) represent our </a:t>
            </a:r>
            <a:r>
              <a:rPr lang="en-GB" dirty="0" err="1"/>
              <a:t>variadic</a:t>
            </a:r>
            <a:r>
              <a:rPr lang="en-GB" dirty="0"/>
              <a:t> arguments</a:t>
            </a:r>
          </a:p>
        </p:txBody>
      </p:sp>
      <p:sp>
        <p:nvSpPr>
          <p:cNvPr id="7" name="Rounded Rectangle 6"/>
          <p:cNvSpPr/>
          <p:nvPr/>
        </p:nvSpPr>
        <p:spPr>
          <a:xfrm>
            <a:off x="2644775" y="180218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Create a variable argument list</a:t>
            </a:r>
          </a:p>
        </p:txBody>
      </p:sp>
      <p:sp>
        <p:nvSpPr>
          <p:cNvPr id="8" name="Rounded Rectangle 7"/>
          <p:cNvSpPr/>
          <p:nvPr/>
        </p:nvSpPr>
        <p:spPr>
          <a:xfrm>
            <a:off x="5784850" y="2601078"/>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Call our original debug print, passing in our argument list.</a:t>
            </a:r>
          </a:p>
        </p:txBody>
      </p:sp>
      <p:sp>
        <p:nvSpPr>
          <p:cNvPr id="10" name="Rectangle 9"/>
          <p:cNvSpPr/>
          <p:nvPr/>
        </p:nvSpPr>
        <p:spPr>
          <a:xfrm>
            <a:off x="1962150" y="5544085"/>
            <a:ext cx="82677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00"/>
                </a:solidFill>
                <a:highlight>
                  <a:srgbClr val="FFFFFF"/>
                </a:highlight>
                <a:latin typeface="Consolas" panose="020B0609020204030204" pitchFamily="49" charset="0"/>
              </a:rPr>
              <a:t>DebugPrintF</a:t>
            </a:r>
            <a:r>
              <a:rPr lang="en-GB" dirty="0">
                <a:solidFill>
                  <a:srgbClr val="000000"/>
                </a:solidFill>
                <a:highlight>
                  <a:srgbClr val="FFFFFF"/>
                </a:highlight>
                <a:latin typeface="Consolas" panose="020B0609020204030204" pitchFamily="49" charset="0"/>
              </a:rPr>
              <a:t>(</a:t>
            </a:r>
            <a:r>
              <a:rPr lang="en-GB" dirty="0">
                <a:solidFill>
                  <a:srgbClr val="A31515"/>
                </a:solidFill>
                <a:highlight>
                  <a:srgbClr val="FFFFFF"/>
                </a:highlight>
                <a:latin typeface="Consolas" panose="020B0609020204030204" pitchFamily="49" charset="0"/>
              </a:rPr>
              <a:t>"System::Initialize, %d, %d, %f\n"</a:t>
            </a:r>
            <a:r>
              <a:rPr lang="en-GB" dirty="0">
                <a:solidFill>
                  <a:srgbClr val="000000"/>
                </a:solidFill>
                <a:highlight>
                  <a:srgbClr val="FFFFFF"/>
                </a:highlight>
                <a:latin typeface="Consolas" panose="020B0609020204030204" pitchFamily="49" charset="0"/>
              </a:rPr>
              <a:t>, 10, 15, 52.3f);</a:t>
            </a:r>
            <a:endParaRPr lang="en-GB" dirty="0"/>
          </a:p>
        </p:txBody>
      </p:sp>
      <p:sp>
        <p:nvSpPr>
          <p:cNvPr id="11" name="Rounded Rectangle 10"/>
          <p:cNvSpPr/>
          <p:nvPr/>
        </p:nvSpPr>
        <p:spPr>
          <a:xfrm>
            <a:off x="7058025" y="4864824"/>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Passing a string and list of arguments to the function.</a:t>
            </a:r>
          </a:p>
        </p:txBody>
      </p:sp>
    </p:spTree>
    <p:extLst>
      <p:ext uri="{BB962C8B-B14F-4D97-AF65-F5344CB8AC3E}">
        <p14:creationId xmlns:p14="http://schemas.microsoft.com/office/powerpoint/2010/main" val="269465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ircular air filter"/>
          <p:cNvPicPr>
            <a:picLocks noChangeAspect="1" noChangeArrowheads="1"/>
          </p:cNvPicPr>
          <p:nvPr/>
        </p:nvPicPr>
        <p:blipFill rotWithShape="1">
          <a:blip r:embed="rId3">
            <a:extLst>
              <a:ext uri="{28A0092B-C50C-407E-A947-70E740481C1C}">
                <a14:useLocalDpi xmlns:a14="http://schemas.microsoft.com/office/drawing/2010/main" val="0"/>
              </a:ext>
            </a:extLst>
          </a:blip>
          <a:srcRect b="296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981306" y="1947746"/>
            <a:ext cx="2408666" cy="899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Info</a:t>
            </a:r>
          </a:p>
        </p:txBody>
      </p:sp>
      <p:sp>
        <p:nvSpPr>
          <p:cNvPr id="4" name="Rounded Rectangle 3"/>
          <p:cNvSpPr/>
          <p:nvPr/>
        </p:nvSpPr>
        <p:spPr>
          <a:xfrm>
            <a:off x="981306" y="3259873"/>
            <a:ext cx="2408666" cy="899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Warning</a:t>
            </a:r>
          </a:p>
        </p:txBody>
      </p:sp>
      <p:sp>
        <p:nvSpPr>
          <p:cNvPr id="5" name="Rounded Rectangle 4"/>
          <p:cNvSpPr/>
          <p:nvPr/>
        </p:nvSpPr>
        <p:spPr>
          <a:xfrm>
            <a:off x="981305" y="4572000"/>
            <a:ext cx="2408666" cy="8995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Error</a:t>
            </a:r>
          </a:p>
        </p:txBody>
      </p:sp>
      <p:sp>
        <p:nvSpPr>
          <p:cNvPr id="6" name="Rounded Rectangle 5"/>
          <p:cNvSpPr/>
          <p:nvPr/>
        </p:nvSpPr>
        <p:spPr>
          <a:xfrm>
            <a:off x="4371276" y="1947746"/>
            <a:ext cx="6426821" cy="899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Non-vital debugging messages that provide useful information about the state of our system.</a:t>
            </a:r>
          </a:p>
        </p:txBody>
      </p:sp>
      <p:sp>
        <p:nvSpPr>
          <p:cNvPr id="7" name="Rounded Rectangle 6"/>
          <p:cNvSpPr/>
          <p:nvPr/>
        </p:nvSpPr>
        <p:spPr>
          <a:xfrm>
            <a:off x="4371275" y="3259873"/>
            <a:ext cx="6426821" cy="8995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Issues that don’t impact the running of the system, but may need resolving to stop future issues.</a:t>
            </a:r>
          </a:p>
        </p:txBody>
      </p:sp>
      <p:sp>
        <p:nvSpPr>
          <p:cNvPr id="8" name="Rounded Rectangle 7"/>
          <p:cNvSpPr/>
          <p:nvPr/>
        </p:nvSpPr>
        <p:spPr>
          <a:xfrm>
            <a:off x="4371275" y="4609170"/>
            <a:ext cx="6426821" cy="8995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Catastrophic failures that need to be fixed immediately.</a:t>
            </a:r>
          </a:p>
        </p:txBody>
      </p:sp>
    </p:spTree>
    <p:extLst>
      <p:ext uri="{BB962C8B-B14F-4D97-AF65-F5344CB8AC3E}">
        <p14:creationId xmlns:p14="http://schemas.microsoft.com/office/powerpoint/2010/main" val="129780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circular air filter"/>
          <p:cNvPicPr>
            <a:picLocks noChangeAspect="1" noChangeArrowheads="1"/>
          </p:cNvPicPr>
          <p:nvPr/>
        </p:nvPicPr>
        <p:blipFill rotWithShape="1">
          <a:blip r:embed="rId3">
            <a:extLst>
              <a:ext uri="{28A0092B-C50C-407E-A947-70E740481C1C}">
                <a14:useLocalDpi xmlns:a14="http://schemas.microsoft.com/office/drawing/2010/main" val="0"/>
              </a:ext>
            </a:extLst>
          </a:blip>
          <a:srcRect b="296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42484" y="2274838"/>
            <a:ext cx="2267418"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00FF"/>
                </a:solidFill>
                <a:highlight>
                  <a:srgbClr val="FFFFFF"/>
                </a:highlight>
                <a:latin typeface="Consolas" panose="020B0609020204030204" pitchFamily="49" charset="0"/>
              </a:rPr>
              <a:t>enum</a:t>
            </a:r>
            <a:r>
              <a:rPr lang="en-GB" dirty="0">
                <a:solidFill>
                  <a:srgbClr val="000000"/>
                </a:solidFill>
                <a:highlight>
                  <a:srgbClr val="FFFFFF"/>
                </a:highlight>
                <a:latin typeface="Consolas" panose="020B0609020204030204" pitchFamily="49" charset="0"/>
              </a:rPr>
              <a:t> </a:t>
            </a:r>
            <a:r>
              <a:rPr lang="en-GB" dirty="0">
                <a:solidFill>
                  <a:srgbClr val="2B91AF"/>
                </a:solidFill>
                <a:highlight>
                  <a:srgbClr val="FFFFFF"/>
                </a:highlight>
                <a:latin typeface="Consolas" panose="020B0609020204030204" pitchFamily="49" charset="0"/>
              </a:rPr>
              <a:t>Verbosity</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None</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Error</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Warning</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Info</a:t>
            </a:r>
            <a:r>
              <a:rPr lang="en-GB" dirty="0">
                <a:solidFill>
                  <a:srgbClr val="000000"/>
                </a:solidFill>
                <a:highlight>
                  <a:srgbClr val="FFFFFF"/>
                </a:highlight>
                <a:latin typeface="Consolas" panose="020B0609020204030204" pitchFamily="49" charset="0"/>
              </a:rPr>
              <a:t>,</a:t>
            </a:r>
          </a:p>
          <a:p>
            <a:r>
              <a:rPr lang="en-GB" dirty="0">
                <a:solidFill>
                  <a:srgbClr val="2F4F4F"/>
                </a:solidFill>
                <a:highlight>
                  <a:srgbClr val="FFFFFF"/>
                </a:highlight>
                <a:latin typeface="Consolas" panose="020B0609020204030204" pitchFamily="49" charset="0"/>
              </a:rPr>
              <a:t>    All</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a:t>
            </a:r>
            <a:endParaRPr lang="en-GB" dirty="0"/>
          </a:p>
        </p:txBody>
      </p:sp>
      <p:sp>
        <p:nvSpPr>
          <p:cNvPr id="3" name="Rectangle 2"/>
          <p:cNvSpPr/>
          <p:nvPr/>
        </p:nvSpPr>
        <p:spPr>
          <a:xfrm>
            <a:off x="3752386" y="1443841"/>
            <a:ext cx="8006575"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VerboseDebugPrintF</a:t>
            </a:r>
            <a:r>
              <a:rPr lang="en-GB" dirty="0">
                <a:solidFill>
                  <a:srgbClr val="000000"/>
                </a:solidFill>
                <a:highlight>
                  <a:srgbClr val="FFFFFF"/>
                </a:highlight>
                <a:latin typeface="Consolas" panose="020B0609020204030204" pitchFamily="49" charset="0"/>
              </a:rPr>
              <a:t>(</a:t>
            </a:r>
            <a:r>
              <a:rPr lang="en-GB" dirty="0">
                <a:solidFill>
                  <a:srgbClr val="0000FF"/>
                </a:solidFill>
                <a:highlight>
                  <a:srgbClr val="FFFFFF"/>
                </a:highlight>
                <a:latin typeface="Consolas" panose="020B0609020204030204" pitchFamily="49" charset="0"/>
              </a:rPr>
              <a:t>int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verbosity</a:t>
            </a:r>
            <a:r>
              <a:rPr lang="en-GB" dirty="0">
                <a:solidFill>
                  <a:srgbClr val="000000"/>
                </a:solidFill>
                <a:highlight>
                  <a:srgbClr val="FFFFFF"/>
                </a:highlight>
                <a:latin typeface="Consolas" panose="020B0609020204030204" pitchFamily="49" charset="0"/>
              </a:rPr>
              <a:t>, </a:t>
            </a:r>
            <a:r>
              <a:rPr lang="en-GB" dirty="0" err="1">
                <a:solidFill>
                  <a:srgbClr val="0000FF"/>
                </a:solidFill>
                <a:highlight>
                  <a:srgbClr val="FFFFFF"/>
                </a:highlight>
                <a:latin typeface="Consolas" panose="020B0609020204030204" pitchFamily="49" charset="0"/>
              </a:rPr>
              <a:t>const</a:t>
            </a:r>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char</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 </a:t>
            </a:r>
          </a:p>
          <a:p>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if</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g_verbosity</a:t>
            </a:r>
            <a:r>
              <a:rPr lang="en-GB" dirty="0">
                <a:solidFill>
                  <a:srgbClr val="000000"/>
                </a:solidFill>
                <a:highlight>
                  <a:srgbClr val="FFFFFF"/>
                </a:highlight>
                <a:latin typeface="Consolas" panose="020B0609020204030204" pitchFamily="49" charset="0"/>
              </a:rPr>
              <a:t> &lt; </a:t>
            </a:r>
            <a:r>
              <a:rPr lang="en-GB" dirty="0">
                <a:solidFill>
                  <a:srgbClr val="808080"/>
                </a:solidFill>
                <a:highlight>
                  <a:srgbClr val="FFFFFF"/>
                </a:highlight>
                <a:latin typeface="Consolas" panose="020B0609020204030204" pitchFamily="49" charset="0"/>
              </a:rPr>
              <a:t>verbosity</a:t>
            </a:r>
            <a:r>
              <a:rPr lang="en-GB" dirty="0">
                <a:solidFill>
                  <a:srgbClr val="000000"/>
                </a:solidFill>
                <a:highlight>
                  <a:srgbClr val="FFFFFF"/>
                </a:highlight>
                <a:latin typeface="Consolas" panose="020B0609020204030204" pitchFamily="49" charset="0"/>
              </a:rPr>
              <a:t>)</a:t>
            </a: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0;</a:t>
            </a:r>
          </a:p>
          <a:p>
            <a:endParaRPr lang="en-GB" dirty="0">
              <a:solidFill>
                <a:srgbClr val="000000"/>
              </a:solidFill>
              <a:highlight>
                <a:srgbClr val="FFFFFF"/>
              </a:highlight>
              <a:latin typeface="Consolas" panose="020B0609020204030204" pitchFamily="49" charset="0"/>
            </a:endParaRPr>
          </a:p>
          <a:p>
            <a:r>
              <a:rPr lang="en-GB" dirty="0">
                <a:solidFill>
                  <a:srgbClr val="2B91AF"/>
                </a:solidFill>
                <a:highlight>
                  <a:srgbClr val="FFFFFF"/>
                </a:highlight>
                <a:latin typeface="Consolas" panose="020B0609020204030204" pitchFamily="49" charset="0"/>
              </a:rPr>
              <a:t>    </a:t>
            </a:r>
            <a:r>
              <a:rPr lang="en-GB" dirty="0" err="1">
                <a:solidFill>
                  <a:srgbClr val="2B91AF"/>
                </a:solidFill>
                <a:highlight>
                  <a:srgbClr val="FFFFFF"/>
                </a:highlight>
                <a:latin typeface="Consolas" panose="020B0609020204030204" pitchFamily="49" charset="0"/>
              </a:rPr>
              <a:t>va_list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va_start</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 </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int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VDebugPrintF</a:t>
            </a:r>
            <a:r>
              <a:rPr lang="en-GB" dirty="0">
                <a:solidFill>
                  <a:srgbClr val="000000"/>
                </a:solidFill>
                <a:highlight>
                  <a:srgbClr val="FFFFFF"/>
                </a:highlight>
                <a:latin typeface="Consolas" panose="020B0609020204030204" pitchFamily="49" charset="0"/>
              </a:rPr>
              <a:t>(</a:t>
            </a:r>
            <a:r>
              <a:rPr lang="en-GB" dirty="0">
                <a:solidFill>
                  <a:srgbClr val="808080"/>
                </a:solidFill>
                <a:highlight>
                  <a:srgbClr val="FFFFFF"/>
                </a:highlight>
                <a:latin typeface="Consolas" panose="020B0609020204030204" pitchFamily="49" charset="0"/>
              </a:rPr>
              <a:t>format</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p>
          <a:p>
            <a:r>
              <a:rPr lang="en-GB" dirty="0">
                <a:solidFill>
                  <a:srgbClr val="6F008A"/>
                </a:solidFill>
                <a:highlight>
                  <a:srgbClr val="FFFFFF"/>
                </a:highlight>
                <a:latin typeface="Consolas" panose="020B0609020204030204" pitchFamily="49" charset="0"/>
              </a:rPr>
              <a:t>    </a:t>
            </a:r>
            <a:r>
              <a:rPr lang="en-GB" dirty="0" err="1">
                <a:solidFill>
                  <a:srgbClr val="6F008A"/>
                </a:solidFill>
                <a:highlight>
                  <a:srgbClr val="FFFFFF"/>
                </a:highlight>
                <a:latin typeface="Consolas" panose="020B0609020204030204" pitchFamily="49" charset="0"/>
              </a:rPr>
              <a:t>va_end</a:t>
            </a:r>
            <a:r>
              <a:rPr lang="en-GB" dirty="0">
                <a:solidFill>
                  <a:srgbClr val="000000"/>
                </a:solidFill>
                <a:highlight>
                  <a:srgbClr val="FFFFFF"/>
                </a:highlight>
                <a:latin typeface="Consolas" panose="020B0609020204030204" pitchFamily="49" charset="0"/>
              </a:rPr>
              <a:t>(</a:t>
            </a:r>
            <a:r>
              <a:rPr lang="en-GB" dirty="0" err="1">
                <a:solidFill>
                  <a:srgbClr val="000000"/>
                </a:solidFill>
                <a:highlight>
                  <a:srgbClr val="FFFFFF"/>
                </a:highlight>
                <a:latin typeface="Consolas" panose="020B0609020204030204" pitchFamily="49" charset="0"/>
              </a:rPr>
              <a:t>argList</a:t>
            </a:r>
            <a:r>
              <a:rPr lang="en-GB" dirty="0">
                <a:solidFill>
                  <a:srgbClr val="000000"/>
                </a:solidFill>
                <a:highlight>
                  <a:srgbClr val="FFFFFF"/>
                </a:highlight>
                <a:latin typeface="Consolas" panose="020B0609020204030204" pitchFamily="49" charset="0"/>
              </a:rPr>
              <a: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    return</a:t>
            </a: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charsWritten</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a:t>
            </a:r>
            <a:endParaRPr lang="en-GB" dirty="0"/>
          </a:p>
        </p:txBody>
      </p:sp>
      <p:sp>
        <p:nvSpPr>
          <p:cNvPr id="11" name="Rounded Rectangle 10"/>
          <p:cNvSpPr/>
          <p:nvPr/>
        </p:nvSpPr>
        <p:spPr>
          <a:xfrm>
            <a:off x="371243" y="1443841"/>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list all our verbosity levels</a:t>
            </a:r>
          </a:p>
        </p:txBody>
      </p:sp>
      <p:sp>
        <p:nvSpPr>
          <p:cNvPr id="12" name="Rounded Rectangle 11"/>
          <p:cNvSpPr/>
          <p:nvPr/>
        </p:nvSpPr>
        <p:spPr>
          <a:xfrm>
            <a:off x="6250723" y="680027"/>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pass in the verbosity of the log message</a:t>
            </a:r>
          </a:p>
        </p:txBody>
      </p:sp>
      <p:sp>
        <p:nvSpPr>
          <p:cNvPr id="13" name="Rounded Rectangle 12"/>
          <p:cNvSpPr/>
          <p:nvPr/>
        </p:nvSpPr>
        <p:spPr>
          <a:xfrm>
            <a:off x="4591050" y="2768600"/>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drop the log if the verbosity is too high.</a:t>
            </a:r>
          </a:p>
        </p:txBody>
      </p:sp>
      <p:sp>
        <p:nvSpPr>
          <p:cNvPr id="14" name="Rounded Rectangle 13"/>
          <p:cNvSpPr/>
          <p:nvPr/>
        </p:nvSpPr>
        <p:spPr>
          <a:xfrm>
            <a:off x="6933738" y="4091379"/>
            <a:ext cx="3009900" cy="66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Otherwise, we log as normal.</a:t>
            </a:r>
          </a:p>
        </p:txBody>
      </p:sp>
    </p:spTree>
    <p:extLst>
      <p:ext uri="{BB962C8B-B14F-4D97-AF65-F5344CB8AC3E}">
        <p14:creationId xmlns:p14="http://schemas.microsoft.com/office/powerpoint/2010/main" val="47808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3"/>
                                        </p:tgtEl>
                                      </p:cBhvr>
                                    </p:animEffect>
                                    <p:set>
                                      <p:cBhvr>
                                        <p:cTn id="38" dur="1" fill="hold">
                                          <p:stCondLst>
                                            <p:cond delay="499"/>
                                          </p:stCondLst>
                                        </p:cTn>
                                        <p:tgtEl>
                                          <p:spTgt spid="13"/>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1" grpId="0" animBg="1"/>
      <p:bldP spid="11" grpId="1" animBg="1"/>
      <p:bldP spid="12" grpId="0" animBg="1"/>
      <p:bldP spid="12" grpId="1" animBg="1"/>
      <p:bldP spid="13" grpId="0" animBg="1"/>
      <p:bldP spid="13" grpId="1" animBg="1"/>
      <p:bldP spid="14"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8730</TotalTime>
  <Words>1872</Words>
  <Application>Microsoft Office PowerPoint</Application>
  <PresentationFormat>Widescreen</PresentationFormat>
  <Paragraphs>214</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Gill Sans MT</vt:lpstr>
      <vt:lpstr>Parcel</vt:lpstr>
      <vt:lpstr>Debugging and Logging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Management</dc:title>
  <dc:creator>Chris Janes</dc:creator>
  <cp:lastModifiedBy>Chris Janes</cp:lastModifiedBy>
  <cp:revision>66</cp:revision>
  <dcterms:created xsi:type="dcterms:W3CDTF">2016-10-12T14:36:42Z</dcterms:created>
  <dcterms:modified xsi:type="dcterms:W3CDTF">2016-10-25T07:55:57Z</dcterms:modified>
</cp:coreProperties>
</file>