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3" autoAdjust="0"/>
    <p:restoredTop sz="70070" autoAdjust="0"/>
  </p:normalViewPr>
  <p:slideViewPr>
    <p:cSldViewPr snapToGrid="0">
      <p:cViewPr>
        <p:scale>
          <a:sx n="66" d="100"/>
          <a:sy n="66" d="100"/>
        </p:scale>
        <p:origin x="516" y="378"/>
      </p:cViewPr>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D8255-76CA-4098-9593-AEFC31F802F6}" type="datetimeFigureOut">
              <a:rPr lang="en-GB" smtClean="0"/>
              <a:t>08/11/2016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2C20A-1B9F-4BB2-B0DD-EF24296628F3}" type="slidenum">
              <a:rPr lang="en-GB" smtClean="0"/>
              <a:t>‹#›</a:t>
            </a:fld>
            <a:endParaRPr lang="en-GB"/>
          </a:p>
        </p:txBody>
      </p:sp>
    </p:spTree>
    <p:extLst>
      <p:ext uri="{BB962C8B-B14F-4D97-AF65-F5344CB8AC3E}">
        <p14:creationId xmlns:p14="http://schemas.microsoft.com/office/powerpoint/2010/main" val="1405966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A02C20A-1B9F-4BB2-B0DD-EF24296628F3}" type="slidenum">
              <a:rPr lang="en-GB" smtClean="0"/>
              <a:t>1</a:t>
            </a:fld>
            <a:endParaRPr lang="en-GB"/>
          </a:p>
        </p:txBody>
      </p:sp>
    </p:spTree>
    <p:extLst>
      <p:ext uri="{BB962C8B-B14F-4D97-AF65-F5344CB8AC3E}">
        <p14:creationId xmlns:p14="http://schemas.microsoft.com/office/powerpoint/2010/main" val="1853829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Time</a:t>
            </a:r>
            <a:r>
              <a:rPr lang="en-GB" baseline="0" dirty="0"/>
              <a:t> keeping: There are several different forms of “time” that we can track in a game engine (via our scene manager). So it’s helpful to think in terms of abstract timelines – where a timeline is a continuous, one-dimensional axis whose origin can lie at any arbitrary location relative to other timelines in the systems. This can be as simple as a simple variable that stores absolute time values.</a:t>
            </a:r>
          </a:p>
          <a:p>
            <a:endParaRPr lang="en-GB" baseline="0" dirty="0"/>
          </a:p>
          <a:p>
            <a:r>
              <a:rPr lang="en-GB" baseline="0" dirty="0"/>
              <a:t>One of the most important timelines to consider is the “Real” timeline – based on the CPU’s high resolution timer. The origin of this timeline is set to when the CPU was last powered on or reset (as that’s when the CPUs timer will have reset too), it measures time in CPU cycles, which we can translate into units of seconds by multiplying them by the frequency of the high-resolution timer on the current CPU.</a:t>
            </a:r>
          </a:p>
          <a:p>
            <a:endParaRPr lang="en-GB" baseline="0" dirty="0"/>
          </a:p>
        </p:txBody>
      </p:sp>
      <p:sp>
        <p:nvSpPr>
          <p:cNvPr id="4" name="Slide Number Placeholder 3"/>
          <p:cNvSpPr>
            <a:spLocks noGrp="1"/>
          </p:cNvSpPr>
          <p:nvPr>
            <p:ph type="sldNum" sz="quarter" idx="10"/>
          </p:nvPr>
        </p:nvSpPr>
        <p:spPr/>
        <p:txBody>
          <a:bodyPr/>
          <a:lstStyle/>
          <a:p>
            <a:fld id="{0A02C20A-1B9F-4BB2-B0DD-EF24296628F3}" type="slidenum">
              <a:rPr lang="en-GB" smtClean="0"/>
              <a:t>10</a:t>
            </a:fld>
            <a:endParaRPr lang="en-GB"/>
          </a:p>
        </p:txBody>
      </p:sp>
    </p:spTree>
    <p:extLst>
      <p:ext uri="{BB962C8B-B14F-4D97-AF65-F5344CB8AC3E}">
        <p14:creationId xmlns:p14="http://schemas.microsoft.com/office/powerpoint/2010/main" val="54133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Another timeline is “Game time” – that is independent of the real timeline, allowing us to easily handle things like pausing the game (we can’t pause the CPU after all, so if we rely on real time for everything, we struggle to find a nice approach to this) or implementing something like slow motion – which we can achieve by updating the game clock slower than the real-time clock. </a:t>
            </a:r>
          </a:p>
          <a:p>
            <a:endParaRPr lang="en-GB" baseline="0" dirty="0"/>
          </a:p>
          <a:p>
            <a:r>
              <a:rPr lang="en-GB" baseline="0" dirty="0"/>
              <a:t>We can also define local timelines, audio or animation clips might have a local timeline that has an origin that coincides with the beginning of the clip, this local timeline measures how time progressed when the clip was originally authored, when it’s played back in game, we don’t need to play it at the original rate – we might want to speed it up or slow it down. </a:t>
            </a:r>
          </a:p>
        </p:txBody>
      </p:sp>
      <p:sp>
        <p:nvSpPr>
          <p:cNvPr id="4" name="Slide Number Placeholder 3"/>
          <p:cNvSpPr>
            <a:spLocks noGrp="1"/>
          </p:cNvSpPr>
          <p:nvPr>
            <p:ph type="sldNum" sz="quarter" idx="10"/>
          </p:nvPr>
        </p:nvSpPr>
        <p:spPr/>
        <p:txBody>
          <a:bodyPr/>
          <a:lstStyle/>
          <a:p>
            <a:fld id="{0A02C20A-1B9F-4BB2-B0DD-EF24296628F3}" type="slidenum">
              <a:rPr lang="en-GB" smtClean="0"/>
              <a:t>11</a:t>
            </a:fld>
            <a:endParaRPr lang="en-GB"/>
          </a:p>
        </p:txBody>
      </p:sp>
    </p:spTree>
    <p:extLst>
      <p:ext uri="{BB962C8B-B14F-4D97-AF65-F5344CB8AC3E}">
        <p14:creationId xmlns:p14="http://schemas.microsoft.com/office/powerpoint/2010/main" val="983575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 visualise these effects as a mapping between the local timeline and the global timeline (either game or real). To play an animation clip back at its originally authored speed, we map the start of the animations local timeline onto the desired start time along the global timeline. To play it back at a different speed, we simple track a time scale factor (or playback rate) in addition to the clips global start time.</a:t>
            </a:r>
          </a:p>
          <a:p>
            <a:endParaRPr lang="en-GB" baseline="0" dirty="0"/>
          </a:p>
          <a:p>
            <a:r>
              <a:rPr lang="en-GB" baseline="0" dirty="0"/>
              <a:t>So here our R value is 2, scaling t by 1/R gives us 0.5 – so it’s playing twice as fast.</a:t>
            </a:r>
          </a:p>
          <a:p>
            <a:endParaRPr lang="en-GB" baseline="0" dirty="0"/>
          </a:p>
          <a:p>
            <a:r>
              <a:rPr lang="en-GB" baseline="0" dirty="0"/>
              <a:t>If we set R to -1, then we reverse the clip completely.</a:t>
            </a:r>
          </a:p>
        </p:txBody>
      </p:sp>
      <p:sp>
        <p:nvSpPr>
          <p:cNvPr id="4" name="Slide Number Placeholder 3"/>
          <p:cNvSpPr>
            <a:spLocks noGrp="1"/>
          </p:cNvSpPr>
          <p:nvPr>
            <p:ph type="sldNum" sz="quarter" idx="10"/>
          </p:nvPr>
        </p:nvSpPr>
        <p:spPr/>
        <p:txBody>
          <a:bodyPr/>
          <a:lstStyle/>
          <a:p>
            <a:fld id="{0A02C20A-1B9F-4BB2-B0DD-EF24296628F3}" type="slidenum">
              <a:rPr lang="en-GB" smtClean="0"/>
              <a:t>12</a:t>
            </a:fld>
            <a:endParaRPr lang="en-GB"/>
          </a:p>
        </p:txBody>
      </p:sp>
    </p:spTree>
    <p:extLst>
      <p:ext uri="{BB962C8B-B14F-4D97-AF65-F5344CB8AC3E}">
        <p14:creationId xmlns:p14="http://schemas.microsoft.com/office/powerpoint/2010/main" val="87722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Scene management is a strange beast</a:t>
            </a:r>
            <a:r>
              <a:rPr lang="en-GB" baseline="0" dirty="0"/>
              <a:t> – a scene varies from game to game, from developer to developer and sometimes even from scene to scene! But we can start by thinking of them as something that refers to a substantial section of a game, featuring sound, graphics and logic. It could be a complete level for a platformer, including platforms, physics, background objects, the player character, NPCs, sounds and music or it could be a track for a racing game; with audience, track features, weather effects, cars and all the rest.</a:t>
            </a:r>
          </a:p>
          <a:p>
            <a:endParaRPr lang="en-GB" baseline="0" dirty="0"/>
          </a:p>
          <a:p>
            <a:r>
              <a:rPr lang="en-GB" baseline="0" dirty="0"/>
              <a:t>The essential property of a scene is that it is completely self-contained, in that it contains all the assets necessary to present a coherent and playable scenario. As such, the scene not only determines the assets that must be loaded and unloaded but must also ensure that they are consolidated into a playable whole.</a:t>
            </a:r>
          </a:p>
          <a:p>
            <a:endParaRPr lang="en-GB" baseline="0" dirty="0"/>
          </a:p>
          <a:p>
            <a:r>
              <a:rPr lang="en-GB" baseline="0" dirty="0"/>
              <a:t>The scene manager is the sub-system (component or class) that encapsulates this behaviour.	</a:t>
            </a:r>
          </a:p>
        </p:txBody>
      </p:sp>
      <p:sp>
        <p:nvSpPr>
          <p:cNvPr id="4" name="Slide Number Placeholder 3"/>
          <p:cNvSpPr>
            <a:spLocks noGrp="1"/>
          </p:cNvSpPr>
          <p:nvPr>
            <p:ph type="sldNum" sz="quarter" idx="10"/>
          </p:nvPr>
        </p:nvSpPr>
        <p:spPr/>
        <p:txBody>
          <a:bodyPr/>
          <a:lstStyle/>
          <a:p>
            <a:fld id="{0A02C20A-1B9F-4BB2-B0DD-EF24296628F3}" type="slidenum">
              <a:rPr lang="en-GB" smtClean="0"/>
              <a:t>2</a:t>
            </a:fld>
            <a:endParaRPr lang="en-GB"/>
          </a:p>
        </p:txBody>
      </p:sp>
    </p:spTree>
    <p:extLst>
      <p:ext uri="{BB962C8B-B14F-4D97-AF65-F5344CB8AC3E}">
        <p14:creationId xmlns:p14="http://schemas.microsoft.com/office/powerpoint/2010/main" val="179082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lot of the functionality that drives a scene</a:t>
            </a:r>
            <a:r>
              <a:rPr lang="en-GB" baseline="0" dirty="0"/>
              <a:t> manager is game dependant – it’s up to you as developers to decide what your scene manager should or should not do. However, there are a few core things we can consider for a 2D scene manager:</a:t>
            </a:r>
          </a:p>
          <a:p>
            <a:endParaRPr lang="en-GB" baseline="0" dirty="0"/>
          </a:p>
          <a:p>
            <a:r>
              <a:rPr lang="en-GB" baseline="0" dirty="0"/>
              <a:t>Scene graph for expressing object positions and relations</a:t>
            </a:r>
          </a:p>
          <a:p>
            <a:r>
              <a:rPr lang="en-GB" baseline="0" dirty="0"/>
              <a:t>Depth Sorting to determine occlusion of scene objects and to emphasize their distance from the camera</a:t>
            </a:r>
          </a:p>
          <a:p>
            <a:r>
              <a:rPr lang="en-GB" baseline="0" dirty="0"/>
              <a:t>Time Keeping – that is, the ability to maintain a </a:t>
            </a:r>
            <a:r>
              <a:rPr lang="en-GB" baseline="0" dirty="0" err="1"/>
              <a:t>scenewide</a:t>
            </a:r>
            <a:r>
              <a:rPr lang="en-GB" baseline="0" dirty="0"/>
              <a:t> concept of time</a:t>
            </a:r>
          </a:p>
          <a:p>
            <a:endParaRPr lang="en-GB" baseline="0" dirty="0"/>
          </a:p>
          <a:p>
            <a:r>
              <a:rPr lang="en-GB" baseline="0" dirty="0"/>
              <a:t>Note that a lot of what we’ll cover in this session applies to a 3D scene manager, but we won’t go into the exact differences – I’ll leave that up to you as a research exercise!</a:t>
            </a:r>
            <a:endParaRPr lang="en-GB" dirty="0"/>
          </a:p>
        </p:txBody>
      </p:sp>
      <p:sp>
        <p:nvSpPr>
          <p:cNvPr id="4" name="Slide Number Placeholder 3"/>
          <p:cNvSpPr>
            <a:spLocks noGrp="1"/>
          </p:cNvSpPr>
          <p:nvPr>
            <p:ph type="sldNum" sz="quarter" idx="10"/>
          </p:nvPr>
        </p:nvSpPr>
        <p:spPr/>
        <p:txBody>
          <a:bodyPr/>
          <a:lstStyle/>
          <a:p>
            <a:fld id="{0A02C20A-1B9F-4BB2-B0DD-EF24296628F3}" type="slidenum">
              <a:rPr lang="en-GB" smtClean="0"/>
              <a:t>3</a:t>
            </a:fld>
            <a:endParaRPr lang="en-GB"/>
          </a:p>
        </p:txBody>
      </p:sp>
    </p:spTree>
    <p:extLst>
      <p:ext uri="{BB962C8B-B14F-4D97-AF65-F5344CB8AC3E}">
        <p14:creationId xmlns:p14="http://schemas.microsoft.com/office/powerpoint/2010/main" val="407769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a:t>
            </a:r>
            <a:r>
              <a:rPr lang="en-GB" baseline="0" dirty="0"/>
              <a:t> our rendering system allows a developer to draw any loaded graphical item at any valid position on the screen – which at first touch seems like a more than powerful enough system to allow us to produce any number of game scenes without having to perform any further management, so it can be tempting to consider proper scene management to be as a luxury, or worse – completely unnecessary! It’s not hard to see why; each graphical entity can already be positioned where required and objects in motion are simply items whose position changes at a specified speed – but that’s a simplification of the hidden complexities.</a:t>
            </a:r>
          </a:p>
          <a:p>
            <a:endParaRPr lang="en-GB" baseline="0" dirty="0"/>
          </a:p>
          <a:p>
            <a:r>
              <a:rPr lang="en-GB" baseline="0" dirty="0"/>
              <a:t>These complexities usually start to emerge when we realise that objects in a scene do not exist in isolation, but in a relationship – each in relation to every other. While every entity has its own position, scale and orientation, these values are not entirely independent of the other objects in the scene. Which means that the movement of one object may nor may not directly affect the position of another.</a:t>
            </a:r>
          </a:p>
          <a:p>
            <a:endParaRPr lang="en-GB" baseline="0" dirty="0"/>
          </a:p>
        </p:txBody>
      </p:sp>
      <p:sp>
        <p:nvSpPr>
          <p:cNvPr id="4" name="Slide Number Placeholder 3"/>
          <p:cNvSpPr>
            <a:spLocks noGrp="1"/>
          </p:cNvSpPr>
          <p:nvPr>
            <p:ph type="sldNum" sz="quarter" idx="10"/>
          </p:nvPr>
        </p:nvSpPr>
        <p:spPr/>
        <p:txBody>
          <a:bodyPr/>
          <a:lstStyle/>
          <a:p>
            <a:fld id="{0A02C20A-1B9F-4BB2-B0DD-EF24296628F3}" type="slidenum">
              <a:rPr lang="en-GB" smtClean="0"/>
              <a:t>4</a:t>
            </a:fld>
            <a:endParaRPr lang="en-GB"/>
          </a:p>
        </p:txBody>
      </p:sp>
    </p:spTree>
    <p:extLst>
      <p:ext uri="{BB962C8B-B14F-4D97-AF65-F5344CB8AC3E}">
        <p14:creationId xmlns:p14="http://schemas.microsoft.com/office/powerpoint/2010/main" val="263032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Consider a game with a scene that features a road, on that road is a car and inside the car is a driver and a passenger. All these entities exist in a relationship in terms of their position in the scene and these relationships involve a certain degree of dependency and interdependency. </a:t>
            </a:r>
            <a:r>
              <a:rPr lang="en-GB" dirty="0"/>
              <a:t>As the car</a:t>
            </a:r>
            <a:r>
              <a:rPr lang="en-GB" baseline="0" dirty="0"/>
              <a:t> moves along the road, the passengers inside are expected to follow, not to remain motionless as the car moves away without them. This is because the position of the passengers and their position inside the car is, to some extent, dependent on the position of the car. The passengers can move around inside the car without affecting the position of the car, but the movement of the car along the road affects the position of the passengers in the scene.</a:t>
            </a:r>
          </a:p>
          <a:p>
            <a:endParaRPr lang="en-GB" baseline="0" dirty="0"/>
          </a:p>
          <a:p>
            <a:r>
              <a:rPr lang="en-GB" baseline="0" dirty="0"/>
              <a:t>A scene graph is a hierarchical expression of the transformations (position, rotation and scaling) of objects in the scene, with the transformations of high-order objects cascading down additively to lower-order objects. Or, each item in the graph can move independently if its parent, but the movement of the parent affects all child items.</a:t>
            </a:r>
            <a:endParaRPr lang="en-GB" dirty="0"/>
          </a:p>
        </p:txBody>
      </p:sp>
      <p:sp>
        <p:nvSpPr>
          <p:cNvPr id="4" name="Slide Number Placeholder 3"/>
          <p:cNvSpPr>
            <a:spLocks noGrp="1"/>
          </p:cNvSpPr>
          <p:nvPr>
            <p:ph type="sldNum" sz="quarter" idx="10"/>
          </p:nvPr>
        </p:nvSpPr>
        <p:spPr/>
        <p:txBody>
          <a:bodyPr/>
          <a:lstStyle/>
          <a:p>
            <a:fld id="{0A02C20A-1B9F-4BB2-B0DD-EF24296628F3}" type="slidenum">
              <a:rPr lang="en-GB" smtClean="0"/>
              <a:t>5</a:t>
            </a:fld>
            <a:endParaRPr lang="en-GB"/>
          </a:p>
        </p:txBody>
      </p:sp>
    </p:spTree>
    <p:extLst>
      <p:ext uri="{BB962C8B-B14F-4D97-AF65-F5344CB8AC3E}">
        <p14:creationId xmlns:p14="http://schemas.microsoft.com/office/powerpoint/2010/main" val="394879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So to represent a state graph we can have a base “Node” class (or interface) that we can inherit from to produce a range of Node types: transform and geometric are fairly common, but we might also include a camera node (that stores information specific to a camera) and a collision node for a physics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transformation node stores a representation of the objects position: it could be a matrix or a series of vectors representing 2D offsets from the parent node. When we want to render the node at its position, we can work through from the root node and concatenate together all the transformations until we get to the transformation node belonging to the leaf to be rendered – at which point we have it’s exact position in space in relation to the origin of the world or scene.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OGRE3D offers up a pretty good example of a scene graph node structure that’s also fairly well documented…</a:t>
            </a:r>
          </a:p>
        </p:txBody>
      </p:sp>
      <p:sp>
        <p:nvSpPr>
          <p:cNvPr id="4" name="Slide Number Placeholder 3"/>
          <p:cNvSpPr>
            <a:spLocks noGrp="1"/>
          </p:cNvSpPr>
          <p:nvPr>
            <p:ph type="sldNum" sz="quarter" idx="10"/>
          </p:nvPr>
        </p:nvSpPr>
        <p:spPr/>
        <p:txBody>
          <a:bodyPr/>
          <a:lstStyle/>
          <a:p>
            <a:fld id="{0A02C20A-1B9F-4BB2-B0DD-EF24296628F3}" type="slidenum">
              <a:rPr lang="en-GB" smtClean="0"/>
              <a:t>6</a:t>
            </a:fld>
            <a:endParaRPr lang="en-GB"/>
          </a:p>
        </p:txBody>
      </p:sp>
    </p:spTree>
    <p:extLst>
      <p:ext uri="{BB962C8B-B14F-4D97-AF65-F5344CB8AC3E}">
        <p14:creationId xmlns:p14="http://schemas.microsoft.com/office/powerpoint/2010/main" val="131363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For small scenes, we can store all the nodes in an array or linked list – displaying the nodes becomes a simple matter of iterating the nodes one by one. The concept of traversing the scene graph is the key to the power of applying operations to scene graphs; a traversal typically consists of starting at some arbitrary node (normally the root), applying the operation(s) and recursively moving down the tree to the child nodes until a leaf is reached.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Consider a render operation that takes transformations into account when travelling down the hierarchy, a pre-render operation is called – if the node is a transformation node, it adds its own transform to the current transformation matrix. Once the operation finishes traversing all the children of a node it calls the post-render operation and the transformation node undoes the transformations.</a:t>
            </a:r>
            <a:endParaRPr lang="en-GB" dirty="0"/>
          </a:p>
        </p:txBody>
      </p:sp>
      <p:sp>
        <p:nvSpPr>
          <p:cNvPr id="4" name="Slide Number Placeholder 3"/>
          <p:cNvSpPr>
            <a:spLocks noGrp="1"/>
          </p:cNvSpPr>
          <p:nvPr>
            <p:ph type="sldNum" sz="quarter" idx="10"/>
          </p:nvPr>
        </p:nvSpPr>
        <p:spPr/>
        <p:txBody>
          <a:bodyPr/>
          <a:lstStyle/>
          <a:p>
            <a:fld id="{0A02C20A-1B9F-4BB2-B0DD-EF24296628F3}" type="slidenum">
              <a:rPr lang="en-GB" smtClean="0"/>
              <a:t>7</a:t>
            </a:fld>
            <a:endParaRPr lang="en-GB"/>
          </a:p>
        </p:txBody>
      </p:sp>
    </p:spTree>
    <p:extLst>
      <p:ext uri="{BB962C8B-B14F-4D97-AF65-F5344CB8AC3E}">
        <p14:creationId xmlns:p14="http://schemas.microsoft.com/office/powerpoint/2010/main" val="1289983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2d, we would </a:t>
            </a:r>
            <a:r>
              <a:rPr lang="en-GB" baseline="0" dirty="0"/>
              <a:t>typically render starting at the root node and then recursively drawing the child nodes. The leaves represent the most foreground objects, since we’re proceeding in a back to front order, the close objects simply overwrite further ones. This is known as the painter’s algorithm. A 3D system generally uses a depth-tested approach: it’s more efficient to draw the closest objects first, since farther objects often only need to be depth-tested instead of actually rendered – because they are occluded by nearer objects. Even with our 2D approach, we can make use of depth sorting and layers to ensure our system can efficiently re-order the entities to be drawn. A layer is analogous to layers in </a:t>
            </a:r>
            <a:r>
              <a:rPr lang="en-GB" baseline="0" dirty="0" err="1"/>
              <a:t>photoshop</a:t>
            </a:r>
            <a:r>
              <a:rPr lang="en-GB" baseline="0" dirty="0"/>
              <a:t>; they’re groupings of objects that are drawn on the same “plane”. Though we will still want them to be ordered within those layers.</a:t>
            </a:r>
          </a:p>
          <a:p>
            <a:endParaRPr lang="en-GB" baseline="0" dirty="0"/>
          </a:p>
          <a:p>
            <a:r>
              <a:rPr lang="en-GB" baseline="0" dirty="0"/>
              <a:t>This can be achieved by sorting our render list based on a given value (typically the z-order), the scene manager should make this straight forward by allowing us to easily sort our entity list – depth sorts such as this are often undertaken using the radix sort algorithm (which is handy for sorting not only on depth, but also on render states).</a:t>
            </a:r>
            <a:endParaRPr lang="en-GB" dirty="0"/>
          </a:p>
        </p:txBody>
      </p:sp>
      <p:sp>
        <p:nvSpPr>
          <p:cNvPr id="4" name="Slide Number Placeholder 3"/>
          <p:cNvSpPr>
            <a:spLocks noGrp="1"/>
          </p:cNvSpPr>
          <p:nvPr>
            <p:ph type="sldNum" sz="quarter" idx="10"/>
          </p:nvPr>
        </p:nvSpPr>
        <p:spPr/>
        <p:txBody>
          <a:bodyPr/>
          <a:lstStyle/>
          <a:p>
            <a:fld id="{0A02C20A-1B9F-4BB2-B0DD-EF24296628F3}" type="slidenum">
              <a:rPr lang="en-GB" smtClean="0"/>
              <a:t>8</a:t>
            </a:fld>
            <a:endParaRPr lang="en-GB"/>
          </a:p>
        </p:txBody>
      </p:sp>
    </p:spTree>
    <p:extLst>
      <p:ext uri="{BB962C8B-B14F-4D97-AF65-F5344CB8AC3E}">
        <p14:creationId xmlns:p14="http://schemas.microsoft.com/office/powerpoint/2010/main" val="969169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Radix sort:</a:t>
            </a:r>
          </a:p>
          <a:p>
            <a:endParaRPr lang="en-GB" dirty="0"/>
          </a:p>
          <a:p>
            <a:r>
              <a:rPr lang="en-GB" dirty="0"/>
              <a:t>A</a:t>
            </a:r>
            <a:r>
              <a:rPr lang="en-GB" baseline="0" dirty="0"/>
              <a:t> radix sort, unlike say bubble sort or merge sort, does not do direct comparisons between values, instead it uses “buckets” of values (the buckets represent values between 0 and 9). The algorithm goes through the following steps: (Step 2 is usually done using bucket or counting sorts.)</a:t>
            </a:r>
          </a:p>
          <a:p>
            <a:pPr marL="0" indent="0">
              <a:buNone/>
            </a:pPr>
            <a:endParaRPr lang="en-GB" baseline="0" dirty="0"/>
          </a:p>
          <a:p>
            <a:pPr marL="0" indent="0">
              <a:buNone/>
            </a:pPr>
            <a:r>
              <a:rPr lang="en-GB" baseline="0" dirty="0"/>
              <a:t>We can do this fairly straight forwardly using queues – we have 10 queues, and into each we push the values based on the current significant bit. The queues are then dequeued back into an array of integers, in increasing order. We repeat this process for every bit (we can find the largest bit value by iterating our array and finding the largest value).</a:t>
            </a:r>
          </a:p>
          <a:p>
            <a:pPr marL="0" indent="0">
              <a:buNone/>
            </a:pPr>
            <a:endParaRPr lang="en-GB" baseline="0" dirty="0"/>
          </a:p>
          <a:p>
            <a:pPr marL="0" indent="0">
              <a:buNone/>
            </a:pPr>
            <a:r>
              <a:rPr lang="en-GB" baseline="0" dirty="0"/>
              <a:t>170, 45, 75, 90, 802, 2, 24, 66</a:t>
            </a:r>
          </a:p>
        </p:txBody>
      </p:sp>
      <p:sp>
        <p:nvSpPr>
          <p:cNvPr id="4" name="Slide Number Placeholder 3"/>
          <p:cNvSpPr>
            <a:spLocks noGrp="1"/>
          </p:cNvSpPr>
          <p:nvPr>
            <p:ph type="sldNum" sz="quarter" idx="10"/>
          </p:nvPr>
        </p:nvSpPr>
        <p:spPr/>
        <p:txBody>
          <a:bodyPr/>
          <a:lstStyle/>
          <a:p>
            <a:fld id="{0A02C20A-1B9F-4BB2-B0DD-EF24296628F3}" type="slidenum">
              <a:rPr lang="en-GB" smtClean="0"/>
              <a:t>9</a:t>
            </a:fld>
            <a:endParaRPr lang="en-GB"/>
          </a:p>
        </p:txBody>
      </p:sp>
    </p:spTree>
    <p:extLst>
      <p:ext uri="{BB962C8B-B14F-4D97-AF65-F5344CB8AC3E}">
        <p14:creationId xmlns:p14="http://schemas.microsoft.com/office/powerpoint/2010/main" val="250703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11/8/2016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11/8/2016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11/8/2016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11/8/2016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Scene Management</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3119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descr="http://www.kevinmuldoon.com/wp-content/uploads/2013/05/primer-timeline-3.png"/>
          <p:cNvPicPr>
            <a:picLocks noChangeAspect="1" noChangeArrowheads="1"/>
          </p:cNvPicPr>
          <p:nvPr/>
        </p:nvPicPr>
        <p:blipFill rotWithShape="1">
          <a:blip r:embed="rId3">
            <a:extLst>
              <a:ext uri="{28A0092B-C50C-407E-A947-70E740481C1C}">
                <a14:useLocalDpi xmlns:a14="http://schemas.microsoft.com/office/drawing/2010/main" val="0"/>
              </a:ext>
            </a:extLst>
          </a:blip>
          <a:srcRect b="10317"/>
          <a:stretch/>
        </p:blipFill>
        <p:spPr bwMode="auto">
          <a:xfrm>
            <a:off x="0" y="0"/>
            <a:ext cx="1228908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4323001" y="1349828"/>
            <a:ext cx="3643085"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Real Time</a:t>
            </a:r>
          </a:p>
        </p:txBody>
      </p:sp>
    </p:spTree>
    <p:extLst>
      <p:ext uri="{BB962C8B-B14F-4D97-AF65-F5344CB8AC3E}">
        <p14:creationId xmlns:p14="http://schemas.microsoft.com/office/powerpoint/2010/main" val="209789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descr="http://www.kevinmuldoon.com/wp-content/uploads/2013/05/primer-timeline-3.png"/>
          <p:cNvPicPr>
            <a:picLocks noChangeAspect="1" noChangeArrowheads="1"/>
          </p:cNvPicPr>
          <p:nvPr/>
        </p:nvPicPr>
        <p:blipFill rotWithShape="1">
          <a:blip r:embed="rId3">
            <a:extLst>
              <a:ext uri="{28A0092B-C50C-407E-A947-70E740481C1C}">
                <a14:useLocalDpi xmlns:a14="http://schemas.microsoft.com/office/drawing/2010/main" val="0"/>
              </a:ext>
            </a:extLst>
          </a:blip>
          <a:srcRect b="10317"/>
          <a:stretch/>
        </p:blipFill>
        <p:spPr bwMode="auto">
          <a:xfrm>
            <a:off x="0" y="0"/>
            <a:ext cx="122890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323001" y="1349828"/>
            <a:ext cx="3643085"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Real Time</a:t>
            </a:r>
          </a:p>
        </p:txBody>
      </p:sp>
      <p:sp>
        <p:nvSpPr>
          <p:cNvPr id="4" name="Rounded Rectangle 3"/>
          <p:cNvSpPr/>
          <p:nvPr/>
        </p:nvSpPr>
        <p:spPr>
          <a:xfrm>
            <a:off x="4323000" y="2993571"/>
            <a:ext cx="3643085"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Game Time</a:t>
            </a:r>
          </a:p>
        </p:txBody>
      </p:sp>
      <p:sp>
        <p:nvSpPr>
          <p:cNvPr id="5" name="Rounded Rectangle 4"/>
          <p:cNvSpPr/>
          <p:nvPr/>
        </p:nvSpPr>
        <p:spPr>
          <a:xfrm>
            <a:off x="4322999" y="4637314"/>
            <a:ext cx="3643085"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Local  Time</a:t>
            </a:r>
          </a:p>
        </p:txBody>
      </p:sp>
    </p:spTree>
    <p:extLst>
      <p:ext uri="{BB962C8B-B14F-4D97-AF65-F5344CB8AC3E}">
        <p14:creationId xmlns:p14="http://schemas.microsoft.com/office/powerpoint/2010/main" val="352334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descr="http://www.kevinmuldoon.com/wp-content/uploads/2013/05/primer-timeline-3.png"/>
          <p:cNvPicPr>
            <a:picLocks noChangeAspect="1" noChangeArrowheads="1"/>
          </p:cNvPicPr>
          <p:nvPr/>
        </p:nvPicPr>
        <p:blipFill rotWithShape="1">
          <a:blip r:embed="rId4">
            <a:extLst>
              <a:ext uri="{28A0092B-C50C-407E-A947-70E740481C1C}">
                <a14:useLocalDpi xmlns:a14="http://schemas.microsoft.com/office/drawing/2010/main" val="0"/>
              </a:ext>
            </a:extLst>
          </a:blip>
          <a:srcRect b="10317"/>
          <a:stretch/>
        </p:blipFill>
        <p:spPr bwMode="auto">
          <a:xfrm>
            <a:off x="0" y="0"/>
            <a:ext cx="122890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323001" y="1349828"/>
            <a:ext cx="3643085"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Real Time</a:t>
            </a:r>
          </a:p>
        </p:txBody>
      </p:sp>
      <p:sp>
        <p:nvSpPr>
          <p:cNvPr id="4" name="Rounded Rectangle 3"/>
          <p:cNvSpPr/>
          <p:nvPr/>
        </p:nvSpPr>
        <p:spPr>
          <a:xfrm>
            <a:off x="4323000" y="2993571"/>
            <a:ext cx="3643085"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Game Time</a:t>
            </a:r>
          </a:p>
        </p:txBody>
      </p:sp>
      <p:sp>
        <p:nvSpPr>
          <p:cNvPr id="5" name="Rounded Rectangle 4"/>
          <p:cNvSpPr/>
          <p:nvPr/>
        </p:nvSpPr>
        <p:spPr>
          <a:xfrm>
            <a:off x="4322999" y="4637314"/>
            <a:ext cx="3643085"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Local  Time</a:t>
            </a:r>
          </a:p>
        </p:txBody>
      </p:sp>
      <p:graphicFrame>
        <p:nvGraphicFramePr>
          <p:cNvPr id="2" name="Object 1"/>
          <p:cNvGraphicFramePr>
            <a:graphicFrameLocks noChangeAspect="1"/>
          </p:cNvGraphicFramePr>
          <p:nvPr>
            <p:extLst>
              <p:ext uri="{D42A27DB-BD31-4B8C-83A1-F6EECF244321}">
                <p14:modId xmlns:p14="http://schemas.microsoft.com/office/powerpoint/2010/main" val="872898707"/>
              </p:ext>
            </p:extLst>
          </p:nvPr>
        </p:nvGraphicFramePr>
        <p:xfrm>
          <a:off x="3135434" y="1716313"/>
          <a:ext cx="6018213" cy="3416300"/>
        </p:xfrm>
        <a:graphic>
          <a:graphicData uri="http://schemas.openxmlformats.org/presentationml/2006/ole">
            <mc:AlternateContent xmlns:mc="http://schemas.openxmlformats.org/markup-compatibility/2006">
              <mc:Choice xmlns:v="urn:schemas-microsoft-com:vml" Requires="v">
                <p:oleObj spid="_x0000_s1032" name="Image" r:id="rId5" imgW="6018840" imgH="3415680" progId="Photoshop.Image.16">
                  <p:embed/>
                </p:oleObj>
              </mc:Choice>
              <mc:Fallback>
                <p:oleObj name="Image" r:id="rId5" imgW="6018840" imgH="3415680" progId="Photoshop.Image.16">
                  <p:embed/>
                  <p:pic>
                    <p:nvPicPr>
                      <p:cNvPr id="0" name=""/>
                      <p:cNvPicPr/>
                      <p:nvPr/>
                    </p:nvPicPr>
                    <p:blipFill>
                      <a:blip r:embed="rId6"/>
                      <a:stretch>
                        <a:fillRect/>
                      </a:stretch>
                    </p:blipFill>
                    <p:spPr>
                      <a:xfrm>
                        <a:off x="3135434" y="1716313"/>
                        <a:ext cx="6018213" cy="3416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9105096"/>
              </p:ext>
            </p:extLst>
          </p:nvPr>
        </p:nvGraphicFramePr>
        <p:xfrm>
          <a:off x="1827334" y="1646463"/>
          <a:ext cx="8634412" cy="3556000"/>
        </p:xfrm>
        <a:graphic>
          <a:graphicData uri="http://schemas.openxmlformats.org/presentationml/2006/ole">
            <mc:AlternateContent xmlns:mc="http://schemas.openxmlformats.org/markup-compatibility/2006">
              <mc:Choice xmlns:v="urn:schemas-microsoft-com:vml" Requires="v">
                <p:oleObj spid="_x0000_s1033" name="Image" r:id="rId7" imgW="8634600" imgH="3555360" progId="Photoshop.Image.16">
                  <p:embed/>
                </p:oleObj>
              </mc:Choice>
              <mc:Fallback>
                <p:oleObj name="Image" r:id="rId7" imgW="8634600" imgH="3555360" progId="Photoshop.Image.16">
                  <p:embed/>
                  <p:pic>
                    <p:nvPicPr>
                      <p:cNvPr id="0" name=""/>
                      <p:cNvPicPr/>
                      <p:nvPr/>
                    </p:nvPicPr>
                    <p:blipFill>
                      <a:blip r:embed="rId8"/>
                      <a:stretch>
                        <a:fillRect/>
                      </a:stretch>
                    </p:blipFill>
                    <p:spPr>
                      <a:xfrm>
                        <a:off x="1827334" y="1646463"/>
                        <a:ext cx="8634412" cy="3556000"/>
                      </a:xfrm>
                      <a:prstGeom prst="rect">
                        <a:avLst/>
                      </a:prstGeom>
                    </p:spPr>
                  </p:pic>
                </p:oleObj>
              </mc:Fallback>
            </mc:AlternateContent>
          </a:graphicData>
        </a:graphic>
      </p:graphicFrame>
    </p:spTree>
    <p:extLst>
      <p:ext uri="{BB962C8B-B14F-4D97-AF65-F5344CB8AC3E}">
        <p14:creationId xmlns:p14="http://schemas.microsoft.com/office/powerpoint/2010/main" val="410359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cene of crime"/>
          <p:cNvPicPr>
            <a:picLocks noChangeAspect="1" noChangeArrowheads="1"/>
          </p:cNvPicPr>
          <p:nvPr/>
        </p:nvPicPr>
        <p:blipFill rotWithShape="1">
          <a:blip r:embed="rId3">
            <a:extLst>
              <a:ext uri="{28A0092B-C50C-407E-A947-70E740481C1C}">
                <a14:useLocalDpi xmlns:a14="http://schemas.microsoft.com/office/drawing/2010/main" val="0"/>
              </a:ext>
            </a:extLst>
          </a:blip>
          <a:srcRect l="535" r="10576"/>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4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ce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p:cNvSpPr/>
          <p:nvPr/>
        </p:nvSpPr>
        <p:spPr>
          <a:xfrm>
            <a:off x="3890682" y="1004047"/>
            <a:ext cx="4410635" cy="1111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Scene Graph</a:t>
            </a:r>
          </a:p>
        </p:txBody>
      </p:sp>
      <p:sp>
        <p:nvSpPr>
          <p:cNvPr id="4" name="Rectangle: Rounded Corners 3"/>
          <p:cNvSpPr/>
          <p:nvPr/>
        </p:nvSpPr>
        <p:spPr>
          <a:xfrm>
            <a:off x="3890681" y="2934821"/>
            <a:ext cx="4410635" cy="1111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Depth Sorting</a:t>
            </a:r>
          </a:p>
        </p:txBody>
      </p:sp>
      <p:sp>
        <p:nvSpPr>
          <p:cNvPr id="5" name="Rectangle: Rounded Corners 4"/>
          <p:cNvSpPr/>
          <p:nvPr/>
        </p:nvSpPr>
        <p:spPr>
          <a:xfrm>
            <a:off x="3890681" y="4865594"/>
            <a:ext cx="4410635" cy="1111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Time Keeping</a:t>
            </a:r>
          </a:p>
        </p:txBody>
      </p:sp>
    </p:spTree>
    <p:extLst>
      <p:ext uri="{BB962C8B-B14F-4D97-AF65-F5344CB8AC3E}">
        <p14:creationId xmlns:p14="http://schemas.microsoft.com/office/powerpoint/2010/main" val="1927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outr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60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outr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4607617" y="1000530"/>
            <a:ext cx="2947737" cy="10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Road</a:t>
            </a:r>
          </a:p>
          <a:p>
            <a:pPr algn="ctr"/>
            <a:r>
              <a:rPr lang="en-GB" dirty="0" err="1"/>
              <a:t>Pos</a:t>
            </a:r>
            <a:r>
              <a:rPr lang="en-GB" dirty="0"/>
              <a:t>(x, y)</a:t>
            </a:r>
          </a:p>
        </p:txBody>
      </p:sp>
      <p:sp>
        <p:nvSpPr>
          <p:cNvPr id="4" name="Rounded Rectangle 3"/>
          <p:cNvSpPr/>
          <p:nvPr/>
        </p:nvSpPr>
        <p:spPr>
          <a:xfrm>
            <a:off x="4607617" y="2945632"/>
            <a:ext cx="2947737" cy="10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Car</a:t>
            </a:r>
          </a:p>
          <a:p>
            <a:pPr algn="ctr"/>
            <a:r>
              <a:rPr lang="en-GB" dirty="0" err="1"/>
              <a:t>Pos</a:t>
            </a:r>
            <a:r>
              <a:rPr lang="en-GB" dirty="0"/>
              <a:t> = </a:t>
            </a:r>
            <a:r>
              <a:rPr lang="en-GB" dirty="0" err="1"/>
              <a:t>ParentPos</a:t>
            </a:r>
            <a:r>
              <a:rPr lang="en-GB" dirty="0"/>
              <a:t> + </a:t>
            </a:r>
            <a:r>
              <a:rPr lang="en-GB" dirty="0" err="1"/>
              <a:t>LocalPos</a:t>
            </a:r>
            <a:endParaRPr lang="en-GB" dirty="0"/>
          </a:p>
        </p:txBody>
      </p:sp>
      <p:sp>
        <p:nvSpPr>
          <p:cNvPr id="5" name="Rounded Rectangle 4"/>
          <p:cNvSpPr/>
          <p:nvPr/>
        </p:nvSpPr>
        <p:spPr>
          <a:xfrm>
            <a:off x="2113070" y="4750371"/>
            <a:ext cx="2947737" cy="10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Passenger 1</a:t>
            </a:r>
          </a:p>
          <a:p>
            <a:pPr algn="ctr"/>
            <a:r>
              <a:rPr lang="en-GB" dirty="0" err="1"/>
              <a:t>Pos</a:t>
            </a:r>
            <a:r>
              <a:rPr lang="en-GB" dirty="0"/>
              <a:t> = </a:t>
            </a:r>
            <a:r>
              <a:rPr lang="en-GB" dirty="0" err="1"/>
              <a:t>ParentPos</a:t>
            </a:r>
            <a:r>
              <a:rPr lang="en-GB" dirty="0"/>
              <a:t> + </a:t>
            </a:r>
            <a:r>
              <a:rPr lang="en-GB" dirty="0" err="1"/>
              <a:t>LocalPos</a:t>
            </a:r>
            <a:endParaRPr lang="en-GB" dirty="0"/>
          </a:p>
        </p:txBody>
      </p:sp>
      <p:sp>
        <p:nvSpPr>
          <p:cNvPr id="6" name="Rounded Rectangle 5"/>
          <p:cNvSpPr/>
          <p:nvPr/>
        </p:nvSpPr>
        <p:spPr>
          <a:xfrm>
            <a:off x="7145278" y="4750370"/>
            <a:ext cx="2947737" cy="10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Passenger 2</a:t>
            </a:r>
          </a:p>
          <a:p>
            <a:pPr algn="ctr"/>
            <a:r>
              <a:rPr lang="en-GB" dirty="0" err="1"/>
              <a:t>Pos</a:t>
            </a:r>
            <a:r>
              <a:rPr lang="en-GB" dirty="0"/>
              <a:t> = </a:t>
            </a:r>
            <a:r>
              <a:rPr lang="en-GB" dirty="0" err="1"/>
              <a:t>ParentPos</a:t>
            </a:r>
            <a:r>
              <a:rPr lang="en-GB" dirty="0"/>
              <a:t> + </a:t>
            </a:r>
            <a:r>
              <a:rPr lang="en-GB" dirty="0" err="1"/>
              <a:t>LocalPos</a:t>
            </a:r>
            <a:endParaRPr lang="en-GB" dirty="0"/>
          </a:p>
        </p:txBody>
      </p:sp>
      <p:cxnSp>
        <p:nvCxnSpPr>
          <p:cNvPr id="7" name="Straight Arrow Connector 6"/>
          <p:cNvCxnSpPr>
            <a:stCxn id="2" idx="2"/>
            <a:endCxn id="4" idx="0"/>
          </p:cNvCxnSpPr>
          <p:nvPr/>
        </p:nvCxnSpPr>
        <p:spPr>
          <a:xfrm>
            <a:off x="6081486" y="2059309"/>
            <a:ext cx="0" cy="886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2"/>
            <a:endCxn id="5" idx="0"/>
          </p:cNvCxnSpPr>
          <p:nvPr/>
        </p:nvCxnSpPr>
        <p:spPr>
          <a:xfrm rot="5400000">
            <a:off x="4461233" y="3130118"/>
            <a:ext cx="745960" cy="2494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2"/>
            <a:endCxn id="6" idx="0"/>
          </p:cNvCxnSpPr>
          <p:nvPr/>
        </p:nvCxnSpPr>
        <p:spPr>
          <a:xfrm rot="16200000" flipH="1">
            <a:off x="6977337" y="3108559"/>
            <a:ext cx="745959" cy="2537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8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asteroi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71485" y="1443841"/>
            <a:ext cx="7649029"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class</a:t>
            </a:r>
            <a:r>
              <a:rPr lang="en-GB" dirty="0">
                <a:solidFill>
                  <a:srgbClr val="000000"/>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INode</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public</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virtual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setParent</a:t>
            </a:r>
            <a:r>
              <a:rPr lang="en-GB" dirty="0">
                <a:solidFill>
                  <a:srgbClr val="000000"/>
                </a:solidFill>
                <a:highlight>
                  <a:srgbClr val="FFFFFF"/>
                </a:highlight>
                <a:latin typeface="Consolas" panose="020B0609020204030204" pitchFamily="49" charset="0"/>
              </a:rPr>
              <a:t>() = 0;</a:t>
            </a:r>
          </a:p>
          <a:p>
            <a:r>
              <a:rPr lang="en-GB" dirty="0">
                <a:solidFill>
                  <a:srgbClr val="0000FF"/>
                </a:solidFill>
                <a:highlight>
                  <a:srgbClr val="FFFFFF"/>
                </a:highlight>
                <a:latin typeface="Consolas" panose="020B0609020204030204" pitchFamily="49" charset="0"/>
              </a:rPr>
              <a:t>        virtual</a:t>
            </a:r>
            <a:r>
              <a:rPr lang="en-GB" dirty="0">
                <a:solidFill>
                  <a:srgbClr val="000000"/>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INode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getParent</a:t>
            </a:r>
            <a:r>
              <a:rPr lang="en-GB" dirty="0">
                <a:solidFill>
                  <a:srgbClr val="000000"/>
                </a:solidFill>
                <a:highlight>
                  <a:srgbClr val="FFFFFF"/>
                </a:highlight>
                <a:latin typeface="Consolas" panose="020B0609020204030204" pitchFamily="49" charset="0"/>
              </a:rPr>
              <a:t>() = 0;</a:t>
            </a:r>
          </a:p>
          <a:p>
            <a:r>
              <a:rPr lang="en-GB" dirty="0">
                <a:solidFill>
                  <a:srgbClr val="0000FF"/>
                </a:solidFill>
                <a:highlight>
                  <a:srgbClr val="FFFFFF"/>
                </a:highlight>
                <a:latin typeface="Consolas" panose="020B0609020204030204" pitchFamily="49" charset="0"/>
              </a:rPr>
              <a:t>        virtual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setTransform</a:t>
            </a:r>
            <a:r>
              <a:rPr lang="en-GB" dirty="0">
                <a:solidFill>
                  <a:srgbClr val="000000"/>
                </a:solidFill>
                <a:highlight>
                  <a:srgbClr val="FFFFFF"/>
                </a:highlight>
                <a:latin typeface="Consolas" panose="020B0609020204030204" pitchFamily="49" charset="0"/>
              </a:rPr>
              <a:t>(Transform* </a:t>
            </a:r>
            <a:r>
              <a:rPr lang="en-GB" dirty="0" err="1">
                <a:solidFill>
                  <a:srgbClr val="000000"/>
                </a:solidFill>
                <a:highlight>
                  <a:srgbClr val="FFFFFF"/>
                </a:highlight>
                <a:latin typeface="Consolas" panose="020B0609020204030204" pitchFamily="49" charset="0"/>
              </a:rPr>
              <a:t>newTrans</a:t>
            </a:r>
            <a:r>
              <a:rPr lang="en-GB" dirty="0">
                <a:solidFill>
                  <a:srgbClr val="000000"/>
                </a:solidFill>
                <a:highlight>
                  <a:srgbClr val="FFFFFF"/>
                </a:highlight>
                <a:latin typeface="Consolas" panose="020B0609020204030204" pitchFamily="49" charset="0"/>
              </a:rPr>
              <a:t>) = 0;</a:t>
            </a:r>
          </a:p>
          <a:p>
            <a:r>
              <a:rPr lang="en-GB" dirty="0">
                <a:solidFill>
                  <a:srgbClr val="0000FF"/>
                </a:solidFill>
                <a:highlight>
                  <a:srgbClr val="FFFFFF"/>
                </a:highlight>
                <a:latin typeface="Consolas" panose="020B0609020204030204" pitchFamily="49" charset="0"/>
              </a:rPr>
              <a:t>        virtual</a:t>
            </a:r>
            <a:r>
              <a:rPr lang="en-GB" dirty="0">
                <a:solidFill>
                  <a:srgbClr val="000000"/>
                </a:solidFill>
                <a:highlight>
                  <a:srgbClr val="FFFFFF"/>
                </a:highlight>
                <a:latin typeface="Consolas" panose="020B0609020204030204" pitchFamily="49" charset="0"/>
              </a:rPr>
              <a:t> Transform *</a:t>
            </a:r>
            <a:r>
              <a:rPr lang="en-GB" dirty="0" err="1">
                <a:solidFill>
                  <a:srgbClr val="000000"/>
                </a:solidFill>
                <a:highlight>
                  <a:srgbClr val="FFFFFF"/>
                </a:highlight>
                <a:latin typeface="Consolas" panose="020B0609020204030204" pitchFamily="49" charset="0"/>
              </a:rPr>
              <a:t>getTransform</a:t>
            </a:r>
            <a:r>
              <a:rPr lang="en-GB" dirty="0">
                <a:solidFill>
                  <a:srgbClr val="000000"/>
                </a:solidFill>
                <a:highlight>
                  <a:srgbClr val="FFFFFF"/>
                </a:highlight>
                <a:latin typeface="Consolas" panose="020B0609020204030204" pitchFamily="49" charset="0"/>
              </a:rPr>
              <a:t>() = 0;</a:t>
            </a:r>
          </a:p>
          <a:p>
            <a:r>
              <a:rPr lang="en-US" dirty="0">
                <a:solidFill>
                  <a:srgbClr val="0000FF"/>
                </a:solidFill>
                <a:highlight>
                  <a:srgbClr val="FFFFFF"/>
                </a:highlight>
                <a:latin typeface="Consolas" panose="020B0609020204030204" pitchFamily="49" charset="0"/>
              </a:rPr>
              <a:t>        virtual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AddChild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INode</a:t>
            </a:r>
            <a:r>
              <a:rPr lang="en-US" dirty="0">
                <a:solidFill>
                  <a:srgbClr val="000000"/>
                </a:solidFill>
                <a:highlight>
                  <a:srgbClr val="FFFFFF"/>
                </a:highlight>
                <a:latin typeface="Consolas" panose="020B0609020204030204" pitchFamily="49" charset="0"/>
              </a:rPr>
              <a:t> *child) = 0;</a:t>
            </a:r>
          </a:p>
          <a:p>
            <a:r>
              <a:rPr lang="en-US" dirty="0">
                <a:solidFill>
                  <a:srgbClr val="0000FF"/>
                </a:solidFill>
                <a:highlight>
                  <a:srgbClr val="FFFFFF"/>
                </a:highlight>
                <a:latin typeface="Consolas" panose="020B0609020204030204" pitchFamily="49" charset="0"/>
              </a:rPr>
              <a:t>        virtual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RemoveChild</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0;</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virtual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PreRender</a:t>
            </a:r>
            <a:r>
              <a:rPr lang="en-GB" dirty="0">
                <a:solidFill>
                  <a:srgbClr val="000000"/>
                </a:solidFill>
                <a:highlight>
                  <a:srgbClr val="FFFFFF"/>
                </a:highlight>
                <a:latin typeface="Consolas" panose="020B0609020204030204" pitchFamily="49" charset="0"/>
              </a:rPr>
              <a:t>() = 0;</a:t>
            </a:r>
          </a:p>
          <a:p>
            <a:r>
              <a:rPr lang="en-GB" dirty="0">
                <a:solidFill>
                  <a:srgbClr val="0000FF"/>
                </a:solidFill>
                <a:highlight>
                  <a:srgbClr val="FFFFFF"/>
                </a:highlight>
                <a:latin typeface="Consolas" panose="020B0609020204030204" pitchFamily="49" charset="0"/>
              </a:rPr>
              <a:t>        virtual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Render() = 0;</a:t>
            </a:r>
          </a:p>
          <a:p>
            <a:r>
              <a:rPr lang="en-GB" dirty="0">
                <a:solidFill>
                  <a:srgbClr val="0000FF"/>
                </a:solidFill>
                <a:highlight>
                  <a:srgbClr val="FFFFFF"/>
                </a:highlight>
                <a:latin typeface="Consolas" panose="020B0609020204030204" pitchFamily="49" charset="0"/>
              </a:rPr>
              <a:t>        virtual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PostRender</a:t>
            </a:r>
            <a:r>
              <a:rPr lang="en-GB" dirty="0">
                <a:solidFill>
                  <a:srgbClr val="000000"/>
                </a:solidFill>
                <a:highlight>
                  <a:srgbClr val="FFFFFF"/>
                </a:highlight>
                <a:latin typeface="Consolas" panose="020B0609020204030204" pitchFamily="49" charset="0"/>
              </a:rPr>
              <a:t>() = 0;</a:t>
            </a:r>
          </a:p>
          <a:p>
            <a:r>
              <a:rPr lang="en-GB" dirty="0">
                <a:solidFill>
                  <a:srgbClr val="000000"/>
                </a:solidFill>
                <a:highlight>
                  <a:srgbClr val="FFFFFF"/>
                </a:highlight>
                <a:latin typeface="Consolas" panose="020B0609020204030204" pitchFamily="49" charset="0"/>
              </a:rPr>
              <a:t>};</a:t>
            </a:r>
            <a:endParaRPr lang="en-GB" dirty="0"/>
          </a:p>
        </p:txBody>
      </p:sp>
    </p:spTree>
    <p:extLst>
      <p:ext uri="{BB962C8B-B14F-4D97-AF65-F5344CB8AC3E}">
        <p14:creationId xmlns:p14="http://schemas.microsoft.com/office/powerpoint/2010/main" val="106735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asteroi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226457" y="1190172"/>
            <a:ext cx="9739086" cy="899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Array or Linked List</a:t>
            </a:r>
          </a:p>
        </p:txBody>
      </p:sp>
      <p:sp>
        <p:nvSpPr>
          <p:cNvPr id="4" name="Rounded Rectangle 3"/>
          <p:cNvSpPr/>
          <p:nvPr/>
        </p:nvSpPr>
        <p:spPr>
          <a:xfrm>
            <a:off x="1226457" y="2921001"/>
            <a:ext cx="9739086" cy="899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Directed Acyclic Graph</a:t>
            </a:r>
          </a:p>
        </p:txBody>
      </p:sp>
      <p:sp>
        <p:nvSpPr>
          <p:cNvPr id="5" name="Rounded Rectangle 4"/>
          <p:cNvSpPr/>
          <p:nvPr/>
        </p:nvSpPr>
        <p:spPr>
          <a:xfrm>
            <a:off x="1226457" y="4651830"/>
            <a:ext cx="9739086" cy="899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Trees (Quad, Oct, BSP, </a:t>
            </a:r>
            <a:r>
              <a:rPr lang="en-GB" dirty="0" err="1"/>
              <a:t>kd</a:t>
            </a:r>
            <a:r>
              <a:rPr lang="en-GB" dirty="0"/>
              <a:t>)</a:t>
            </a:r>
          </a:p>
        </p:txBody>
      </p:sp>
    </p:spTree>
    <p:extLst>
      <p:ext uri="{BB962C8B-B14F-4D97-AF65-F5344CB8AC3E}">
        <p14:creationId xmlns:p14="http://schemas.microsoft.com/office/powerpoint/2010/main" val="18866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depth buffer"/>
          <p:cNvPicPr>
            <a:picLocks noChangeAspect="1" noChangeArrowheads="1"/>
          </p:cNvPicPr>
          <p:nvPr/>
        </p:nvPicPr>
        <p:blipFill rotWithShape="1">
          <a:blip r:embed="rId3">
            <a:extLst>
              <a:ext uri="{28A0092B-C50C-407E-A947-70E740481C1C}">
                <a14:useLocalDpi xmlns:a14="http://schemas.microsoft.com/office/drawing/2010/main" val="0"/>
              </a:ext>
            </a:extLst>
          </a:blip>
          <a:srcRect l="22280" r="272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02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depth buffer"/>
          <p:cNvPicPr>
            <a:picLocks noChangeAspect="1" noChangeArrowheads="1"/>
          </p:cNvPicPr>
          <p:nvPr/>
        </p:nvPicPr>
        <p:blipFill rotWithShape="1">
          <a:blip r:embed="rId3">
            <a:extLst>
              <a:ext uri="{28A0092B-C50C-407E-A947-70E740481C1C}">
                <a14:useLocalDpi xmlns:a14="http://schemas.microsoft.com/office/drawing/2010/main" val="0"/>
              </a:ext>
            </a:extLst>
          </a:blip>
          <a:srcRect l="22280" r="272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563257" y="507999"/>
            <a:ext cx="5065486" cy="783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Take the least significant bit of each key</a:t>
            </a:r>
          </a:p>
        </p:txBody>
      </p:sp>
      <p:sp>
        <p:nvSpPr>
          <p:cNvPr id="4" name="Rounded Rectangle 3"/>
          <p:cNvSpPr/>
          <p:nvPr/>
        </p:nvSpPr>
        <p:spPr>
          <a:xfrm>
            <a:off x="3563257" y="2124527"/>
            <a:ext cx="5065486" cy="783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Group the keys based on that bit, but keep the original order</a:t>
            </a:r>
          </a:p>
        </p:txBody>
      </p:sp>
      <p:sp>
        <p:nvSpPr>
          <p:cNvPr id="5" name="Rounded Rectangle 4"/>
          <p:cNvSpPr/>
          <p:nvPr/>
        </p:nvSpPr>
        <p:spPr>
          <a:xfrm>
            <a:off x="3563257" y="3741055"/>
            <a:ext cx="5065486" cy="783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Repeat the grouping process with each more significant bit</a:t>
            </a:r>
          </a:p>
        </p:txBody>
      </p:sp>
      <p:sp>
        <p:nvSpPr>
          <p:cNvPr id="6" name="Rounded Rectangle 5"/>
          <p:cNvSpPr/>
          <p:nvPr/>
        </p:nvSpPr>
        <p:spPr>
          <a:xfrm>
            <a:off x="3563257" y="5357583"/>
            <a:ext cx="5065486" cy="783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170, 45, 75, 90, 802, 2, 24, 66</a:t>
            </a:r>
          </a:p>
        </p:txBody>
      </p:sp>
    </p:spTree>
    <p:extLst>
      <p:ext uri="{BB962C8B-B14F-4D97-AF65-F5344CB8AC3E}">
        <p14:creationId xmlns:p14="http://schemas.microsoft.com/office/powerpoint/2010/main" val="105996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1047</TotalTime>
  <Words>2037</Words>
  <Application>Microsoft Office PowerPoint</Application>
  <PresentationFormat>Widescreen</PresentationFormat>
  <Paragraphs>99</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Consolas</vt:lpstr>
      <vt:lpstr>Gill Sans MT</vt:lpstr>
      <vt:lpstr>Parcel</vt:lpstr>
      <vt:lpstr>Adobe Photoshop Image</vt:lpstr>
      <vt:lpstr>Scene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vs. Objects</dc:title>
  <dc:creator>Chris Janes</dc:creator>
  <cp:lastModifiedBy>Chris Janes</cp:lastModifiedBy>
  <cp:revision>52</cp:revision>
  <dcterms:created xsi:type="dcterms:W3CDTF">2016-10-31T13:40:33Z</dcterms:created>
  <dcterms:modified xsi:type="dcterms:W3CDTF">2016-11-08T10:36:55Z</dcterms:modified>
</cp:coreProperties>
</file>