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71" r:id="rId5"/>
    <p:sldId id="272" r:id="rId6"/>
    <p:sldId id="273" r:id="rId7"/>
    <p:sldId id="266" r:id="rId8"/>
    <p:sldId id="275" r:id="rId9"/>
    <p:sldId id="276" r:id="rId10"/>
    <p:sldId id="269" r:id="rId11"/>
  </p:sldIdLst>
  <p:sldSz cx="18288000" cy="10287000"/>
  <p:notesSz cx="6858000" cy="9144000"/>
  <p:embeddedFontLst>
    <p:embeddedFont>
      <p:font typeface="Glock Grotesk" panose="020B0604020202020204" charset="0"/>
      <p:regular r:id="rId13"/>
    </p:embeddedFont>
    <p:embeddedFont>
      <p:font typeface="Work Sans" pitchFamily="2" charset="0"/>
      <p:regular r:id="rId14"/>
    </p:embeddedFont>
    <p:embeddedFont>
      <p:font typeface="Work Sans Bold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22" autoAdjust="0"/>
  </p:normalViewPr>
  <p:slideViewPr>
    <p:cSldViewPr>
      <p:cViewPr varScale="1">
        <p:scale>
          <a:sx n="70" d="100"/>
          <a:sy n="70" d="100"/>
        </p:scale>
        <p:origin x="90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6D0-FC95-4C53-B5BB-4A2202E9FDC3}" type="datetimeFigureOut">
              <a:rPr lang="en-GB" smtClean="0"/>
              <a:t>16/10/25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A9AC4-0DC0-4528-9F9E-AD2621C115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98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A9AC4-0DC0-4528-9F9E-AD2621C115C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10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33333">
              <a:srgbClr val="29464A">
                <a:alpha val="100000"/>
              </a:srgbClr>
            </a:gs>
            <a:gs pos="66667">
              <a:srgbClr val="6D8080">
                <a:alpha val="100000"/>
              </a:srgbClr>
            </a:gs>
            <a:gs pos="100000">
              <a:srgbClr val="BDCBBB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66413" y="-1073776"/>
            <a:ext cx="6641227" cy="6641227"/>
          </a:xfrm>
          <a:custGeom>
            <a:avLst/>
            <a:gdLst/>
            <a:ahLst/>
            <a:cxnLst/>
            <a:rect l="l" t="t" r="r" b="b"/>
            <a:pathLst>
              <a:path w="6641227" h="6641227">
                <a:moveTo>
                  <a:pt x="0" y="0"/>
                </a:moveTo>
                <a:lnTo>
                  <a:pt x="6641227" y="0"/>
                </a:lnTo>
                <a:lnTo>
                  <a:pt x="6641227" y="6641227"/>
                </a:lnTo>
                <a:lnTo>
                  <a:pt x="0" y="6641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1028700"/>
            <a:ext cx="879376" cy="722687"/>
          </a:xfrm>
          <a:custGeom>
            <a:avLst/>
            <a:gdLst/>
            <a:ahLst/>
            <a:cxnLst/>
            <a:rect l="l" t="t" r="r" b="b"/>
            <a:pathLst>
              <a:path w="879376" h="722687">
                <a:moveTo>
                  <a:pt x="0" y="0"/>
                </a:moveTo>
                <a:lnTo>
                  <a:pt x="879376" y="0"/>
                </a:lnTo>
                <a:lnTo>
                  <a:pt x="879376" y="722687"/>
                </a:lnTo>
                <a:lnTo>
                  <a:pt x="0" y="722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065877"/>
            <a:ext cx="12401495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70"/>
              </a:lnSpc>
            </a:pPr>
            <a:r>
              <a:rPr lang="en-US" sz="9500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Home IoT</a:t>
            </a:r>
          </a:p>
          <a:p>
            <a:pPr algn="l">
              <a:lnSpc>
                <a:spcPts val="11970"/>
              </a:lnSpc>
            </a:pPr>
            <a:r>
              <a:rPr lang="en-US" sz="9500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Guardian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2865612" y="8320934"/>
            <a:ext cx="4393688" cy="937366"/>
            <a:chOff x="0" y="0"/>
            <a:chExt cx="1157185" cy="2468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57185" cy="246878"/>
            </a:xfrm>
            <a:custGeom>
              <a:avLst/>
              <a:gdLst/>
              <a:ahLst/>
              <a:cxnLst/>
              <a:rect l="l" t="t" r="r" b="b"/>
              <a:pathLst>
                <a:path w="1157185" h="246878">
                  <a:moveTo>
                    <a:pt x="17621" y="0"/>
                  </a:moveTo>
                  <a:lnTo>
                    <a:pt x="1139565" y="0"/>
                  </a:lnTo>
                  <a:cubicBezTo>
                    <a:pt x="1144238" y="0"/>
                    <a:pt x="1148720" y="1856"/>
                    <a:pt x="1152024" y="5161"/>
                  </a:cubicBezTo>
                  <a:cubicBezTo>
                    <a:pt x="1155329" y="8465"/>
                    <a:pt x="1157185" y="12947"/>
                    <a:pt x="1157185" y="17621"/>
                  </a:cubicBezTo>
                  <a:lnTo>
                    <a:pt x="1157185" y="229258"/>
                  </a:lnTo>
                  <a:cubicBezTo>
                    <a:pt x="1157185" y="233931"/>
                    <a:pt x="1155329" y="238413"/>
                    <a:pt x="1152024" y="241717"/>
                  </a:cubicBezTo>
                  <a:cubicBezTo>
                    <a:pt x="1148720" y="245022"/>
                    <a:pt x="1144238" y="246878"/>
                    <a:pt x="1139565" y="246878"/>
                  </a:cubicBezTo>
                  <a:lnTo>
                    <a:pt x="17621" y="246878"/>
                  </a:lnTo>
                  <a:cubicBezTo>
                    <a:pt x="12947" y="246878"/>
                    <a:pt x="8465" y="245022"/>
                    <a:pt x="5161" y="241717"/>
                  </a:cubicBezTo>
                  <a:cubicBezTo>
                    <a:pt x="1856" y="238413"/>
                    <a:pt x="0" y="233931"/>
                    <a:pt x="0" y="229258"/>
                  </a:cubicBezTo>
                  <a:lnTo>
                    <a:pt x="0" y="17621"/>
                  </a:lnTo>
                  <a:cubicBezTo>
                    <a:pt x="0" y="12947"/>
                    <a:pt x="1856" y="8465"/>
                    <a:pt x="5161" y="5161"/>
                  </a:cubicBezTo>
                  <a:cubicBezTo>
                    <a:pt x="8465" y="1856"/>
                    <a:pt x="12947" y="0"/>
                    <a:pt x="17621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  <a:ln w="9525" cap="sq">
              <a:solidFill>
                <a:srgbClr val="9EB49F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157185" cy="323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8430525"/>
            <a:ext cx="11349482" cy="59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Reclaiming privacy in a connected world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82600" y="8590566"/>
            <a:ext cx="3645873" cy="515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4400" b="1" dirty="0">
                <a:latin typeface="Work Sans"/>
                <a:ea typeface="Work Sans"/>
                <a:cs typeface="Work Sans"/>
                <a:sym typeface="Work Sans"/>
              </a:rPr>
              <a:t>Vada </a:t>
            </a:r>
            <a:r>
              <a:rPr lang="en-US" sz="4400" b="1" dirty="0" err="1">
                <a:latin typeface="Work Sans"/>
                <a:ea typeface="Work Sans"/>
                <a:cs typeface="Work Sans"/>
                <a:sym typeface="Work Sans"/>
              </a:rPr>
              <a:t>Boyz</a:t>
            </a:r>
            <a:endParaRPr lang="en-US" sz="44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" name="Picture 11" descr="Home IoT guardian logo">
            <a:extLst>
              <a:ext uri="{FF2B5EF4-FFF2-40B4-BE49-F238E27FC236}">
                <a16:creationId xmlns:a16="http://schemas.microsoft.com/office/drawing/2014/main" id="{9AE5AD98-9C3A-5C23-5D69-9E924ECB31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54" y="342900"/>
            <a:ext cx="4212792" cy="42127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33333">
              <a:srgbClr val="29464A">
                <a:alpha val="100000"/>
              </a:srgbClr>
            </a:gs>
            <a:gs pos="66667">
              <a:srgbClr val="6D8080">
                <a:alpha val="100000"/>
              </a:srgbClr>
            </a:gs>
            <a:gs pos="100000">
              <a:srgbClr val="B9C8B6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3962400" y="4838700"/>
            <a:ext cx="10363200" cy="1317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100"/>
              </a:lnSpc>
              <a:spcBef>
                <a:spcPct val="0"/>
              </a:spcBef>
            </a:pPr>
            <a:r>
              <a:rPr lang="en-US" sz="11500" b="1" u="none" strike="noStrike" spc="-273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Thank You</a:t>
            </a:r>
          </a:p>
        </p:txBody>
      </p:sp>
      <p:sp>
        <p:nvSpPr>
          <p:cNvPr id="14" name="Freeform 14"/>
          <p:cNvSpPr/>
          <p:nvPr/>
        </p:nvSpPr>
        <p:spPr>
          <a:xfrm rot="2355229">
            <a:off x="-3090707" y="-3520204"/>
            <a:ext cx="7685357" cy="6315967"/>
          </a:xfrm>
          <a:custGeom>
            <a:avLst/>
            <a:gdLst/>
            <a:ahLst/>
            <a:cxnLst/>
            <a:rect l="l" t="t" r="r" b="b"/>
            <a:pathLst>
              <a:path w="7685357" h="6315967">
                <a:moveTo>
                  <a:pt x="0" y="0"/>
                </a:moveTo>
                <a:lnTo>
                  <a:pt x="7685357" y="0"/>
                </a:lnTo>
                <a:lnTo>
                  <a:pt x="7685357" y="6315967"/>
                </a:lnTo>
                <a:lnTo>
                  <a:pt x="0" y="6315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50000">
              <a:srgbClr val="29464A">
                <a:alpha val="100000"/>
              </a:srgbClr>
            </a:gs>
            <a:gs pos="100000">
              <a:srgbClr val="6D808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07696" y="2019300"/>
            <a:ext cx="7317104" cy="7681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Home networks vulnerable</a:t>
            </a:r>
            <a:r>
              <a:rPr lang="en-US" sz="2799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: 820K daily attacks from botnets like Eleven11 and Mirai.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Weak passwords &amp; firmware </a:t>
            </a:r>
            <a:r>
              <a:rPr lang="en-US" sz="2799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expose cameras, thermostats to spying &amp; DDoS.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75% devices at risk</a:t>
            </a:r>
            <a:r>
              <a:rPr lang="en-US" sz="2799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; cyber costs hit $10.5T annually.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Families face </a:t>
            </a:r>
            <a:r>
              <a:rPr lang="en-US" sz="2799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privacy invasions</a:t>
            </a:r>
            <a:r>
              <a:rPr lang="en-US" sz="2799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—e.g., unauthorized surveillance.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2025 surge: </a:t>
            </a:r>
            <a:r>
              <a:rPr lang="en-US" sz="2799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Botnets compromised 86K+ devices for 5.6 </a:t>
            </a:r>
            <a:r>
              <a:rPr lang="en-US" sz="2799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Tbps</a:t>
            </a:r>
            <a:r>
              <a:rPr lang="en-US" sz="2799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attacks.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4800" y="800100"/>
            <a:ext cx="199644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7800"/>
              </a:lnSpc>
              <a:spcBef>
                <a:spcPct val="0"/>
              </a:spcBef>
            </a:pPr>
            <a:r>
              <a:rPr lang="en-US" sz="6000" b="1" u="none" strike="noStrike" spc="-273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The Problem – Rising IoT Threats</a:t>
            </a:r>
          </a:p>
        </p:txBody>
      </p:sp>
      <p:sp>
        <p:nvSpPr>
          <p:cNvPr id="2" name="Freeform 2"/>
          <p:cNvSpPr/>
          <p:nvPr/>
        </p:nvSpPr>
        <p:spPr>
          <a:xfrm rot="5400000">
            <a:off x="10860551" y="4732669"/>
            <a:ext cx="7744260" cy="7110638"/>
          </a:xfrm>
          <a:custGeom>
            <a:avLst/>
            <a:gdLst/>
            <a:ahLst/>
            <a:cxnLst/>
            <a:rect l="l" t="t" r="r" b="b"/>
            <a:pathLst>
              <a:path w="7744260" h="7110638">
                <a:moveTo>
                  <a:pt x="0" y="0"/>
                </a:moveTo>
                <a:lnTo>
                  <a:pt x="7744260" y="0"/>
                </a:lnTo>
                <a:lnTo>
                  <a:pt x="7744260" y="7110638"/>
                </a:lnTo>
                <a:lnTo>
                  <a:pt x="0" y="7110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031" name="Picture 7" descr="Smart Home: Threats and Countermeasures - Rambus">
            <a:extLst>
              <a:ext uri="{FF2B5EF4-FFF2-40B4-BE49-F238E27FC236}">
                <a16:creationId xmlns:a16="http://schemas.microsoft.com/office/drawing/2014/main" id="{51ABB3B9-FA18-3E9C-6B09-FC3D2F271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47900"/>
            <a:ext cx="9997237" cy="562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50000">
              <a:srgbClr val="29464A">
                <a:alpha val="100000"/>
              </a:srgbClr>
            </a:gs>
            <a:gs pos="100000">
              <a:srgbClr val="6D808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89588" y="709720"/>
            <a:ext cx="4045623" cy="404562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  <a:ln w="9525" cap="sq">
              <a:solidFill>
                <a:srgbClr val="9EB49F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044811" y="1636062"/>
            <a:ext cx="3507438" cy="350743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  <a:ln w="9525" cap="sq">
              <a:solidFill>
                <a:srgbClr val="9EB49F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04887" y="5431454"/>
            <a:ext cx="2930324" cy="293032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  <a:ln w="9525" cap="sq">
              <a:solidFill>
                <a:srgbClr val="9EB49F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3320975" y="5643654"/>
            <a:ext cx="3938325" cy="393832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29804"/>
              </a:srgbClr>
            </a:solidFill>
            <a:ln w="9525" cap="sq">
              <a:solidFill>
                <a:srgbClr val="9EB49F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>
            <a:spLocks/>
          </p:cNvSpPr>
          <p:nvPr/>
        </p:nvSpPr>
        <p:spPr>
          <a:xfrm>
            <a:off x="-4671534" y="5431454"/>
            <a:ext cx="11072333" cy="9257256"/>
          </a:xfrm>
          <a:custGeom>
            <a:avLst/>
            <a:gdLst/>
            <a:ahLst/>
            <a:cxnLst/>
            <a:rect l="l" t="t" r="r" b="b"/>
            <a:pathLst>
              <a:path w="11400466" h="9348382">
                <a:moveTo>
                  <a:pt x="0" y="0"/>
                </a:moveTo>
                <a:lnTo>
                  <a:pt x="11400466" y="0"/>
                </a:lnTo>
                <a:lnTo>
                  <a:pt x="11400466" y="9348382"/>
                </a:lnTo>
                <a:lnTo>
                  <a:pt x="0" y="9348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693996" y="875108"/>
            <a:ext cx="7746046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9100"/>
              </a:lnSpc>
              <a:spcBef>
                <a:spcPct val="0"/>
              </a:spcBef>
            </a:pPr>
            <a:r>
              <a:rPr lang="en-US" sz="6500" b="1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The Problem - Scale of the Crisis</a:t>
            </a:r>
            <a:endParaRPr lang="en-US" sz="6500" b="1" u="none" strike="noStrike" dirty="0">
              <a:solidFill>
                <a:srgbClr val="FFFFFF"/>
              </a:solidFill>
              <a:latin typeface="Glock Grotesk"/>
              <a:ea typeface="Glock Grotesk"/>
              <a:cs typeface="Glock Grotesk"/>
              <a:sym typeface="Glock Grotesk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732678" y="2197485"/>
            <a:ext cx="3359441" cy="138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9"/>
              </a:lnSpc>
              <a:spcBef>
                <a:spcPct val="0"/>
              </a:spcBef>
            </a:pPr>
            <a:r>
              <a:rPr lang="en-US" sz="2628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Global IoT devices</a:t>
            </a:r>
            <a:r>
              <a:rPr lang="en-US" sz="2628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: 18B in 2025, up 50% YoY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52479" y="2542893"/>
            <a:ext cx="2683155" cy="2021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9"/>
              </a:lnSpc>
              <a:spcBef>
                <a:spcPct val="0"/>
              </a:spcBef>
            </a:pPr>
            <a:r>
              <a:rPr lang="en-US" sz="2278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High-impact breaches</a:t>
            </a:r>
            <a:r>
              <a:rPr lang="en-US" sz="2278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: NVRs and IP cams most vulnerable per reports.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938478" y="6155625"/>
            <a:ext cx="2113453" cy="1705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5"/>
              </a:lnSpc>
              <a:spcBef>
                <a:spcPct val="0"/>
              </a:spcBef>
            </a:pPr>
            <a:r>
              <a:rPr lang="en-US" sz="1903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Economic toll</a:t>
            </a:r>
            <a:r>
              <a:rPr lang="en-US" sz="1903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: Billions in losses from privacy &amp; infrastructure attacks.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869908" y="6532265"/>
            <a:ext cx="2840459" cy="2274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1"/>
              </a:lnSpc>
              <a:spcBef>
                <a:spcPct val="0"/>
              </a:spcBef>
            </a:pPr>
            <a:r>
              <a:rPr lang="en-US" sz="2558" b="1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Underserved market</a:t>
            </a:r>
            <a:r>
              <a:rPr lang="en-US" sz="2558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: Homes lag behind enterprise security.</a:t>
            </a:r>
          </a:p>
        </p:txBody>
      </p:sp>
      <p:pic>
        <p:nvPicPr>
          <p:cNvPr id="2050" name="Picture 2" descr="State-of-the-Art Review on IoT Threats and Attacks: Taxonomy, Challenges  and Solutions">
            <a:extLst>
              <a:ext uri="{FF2B5EF4-FFF2-40B4-BE49-F238E27FC236}">
                <a16:creationId xmlns:a16="http://schemas.microsoft.com/office/drawing/2014/main" id="{9B4B147C-D883-AD79-7341-68640F43E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40" y="4503353"/>
            <a:ext cx="6898248" cy="530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50000">
              <a:srgbClr val="29464A">
                <a:alpha val="100000"/>
              </a:srgbClr>
            </a:gs>
            <a:gs pos="100000">
              <a:srgbClr val="6D808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4E73A0-CC97-2BAD-DFA3-0F1EC8638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27B99C6-CD45-4210-2399-E3E857D607DD}"/>
              </a:ext>
            </a:extLst>
          </p:cNvPr>
          <p:cNvGrpSpPr/>
          <p:nvPr/>
        </p:nvGrpSpPr>
        <p:grpSpPr>
          <a:xfrm>
            <a:off x="9914952" y="1028700"/>
            <a:ext cx="7344348" cy="1725089"/>
            <a:chOff x="0" y="0"/>
            <a:chExt cx="1956974" cy="4596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5F9FD12-5264-273D-341F-5932D6114B75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11765"/>
              </a:srgbClr>
            </a:solidFill>
            <a:ln w="9525" cap="sq">
              <a:solidFill>
                <a:srgbClr val="9EB49F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196FFFD-9184-2F14-8F4A-46A7E176E614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6252DD8-14E3-6817-8770-71A30BE339B2}"/>
              </a:ext>
            </a:extLst>
          </p:cNvPr>
          <p:cNvGrpSpPr/>
          <p:nvPr/>
        </p:nvGrpSpPr>
        <p:grpSpPr>
          <a:xfrm>
            <a:off x="9914952" y="3197165"/>
            <a:ext cx="7344348" cy="1725089"/>
            <a:chOff x="0" y="0"/>
            <a:chExt cx="1956974" cy="45966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A492813-A0C3-B459-3081-CB2BCC89587F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  <a:ln w="9525" cap="sq">
              <a:solidFill>
                <a:srgbClr val="9EB49F">
                  <a:alpha val="21961"/>
                </a:srgbClr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20344E8-94F5-2910-368A-D66401144B9B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156C108-419D-82D8-AC46-30E5537B6B34}"/>
              </a:ext>
            </a:extLst>
          </p:cNvPr>
          <p:cNvGrpSpPr/>
          <p:nvPr/>
        </p:nvGrpSpPr>
        <p:grpSpPr>
          <a:xfrm>
            <a:off x="9914952" y="5364746"/>
            <a:ext cx="7344348" cy="1725089"/>
            <a:chOff x="0" y="0"/>
            <a:chExt cx="1956974" cy="45966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7212174-2F23-D2EB-1C92-0DE3B8985BB9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  <a:ln w="9525" cap="sq">
              <a:solidFill>
                <a:srgbClr val="9EB49F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5959509-73FE-8563-1F2E-61A26E75A0D7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6D2731AD-ECC6-3AA3-1802-51430293FD6E}"/>
              </a:ext>
            </a:extLst>
          </p:cNvPr>
          <p:cNvGrpSpPr/>
          <p:nvPr/>
        </p:nvGrpSpPr>
        <p:grpSpPr>
          <a:xfrm>
            <a:off x="9914952" y="7533211"/>
            <a:ext cx="7344348" cy="1725089"/>
            <a:chOff x="0" y="0"/>
            <a:chExt cx="1956974" cy="459667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7AAB643-E891-BE65-189B-2F76F302EAE7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46667"/>
              </a:srgbClr>
            </a:solidFill>
            <a:ln w="9525" cap="sq">
              <a:solidFill>
                <a:srgbClr val="9EB49F">
                  <a:alpha val="46667"/>
                </a:srgbClr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15F1180-E200-3276-9FA5-4986F8FF2198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29CB5241-7067-0E33-97A0-43E354F6A23E}"/>
              </a:ext>
            </a:extLst>
          </p:cNvPr>
          <p:cNvSpPr/>
          <p:nvPr/>
        </p:nvSpPr>
        <p:spPr>
          <a:xfrm rot="-7436091">
            <a:off x="-3303733" y="4475852"/>
            <a:ext cx="8279515" cy="10920223"/>
          </a:xfrm>
          <a:custGeom>
            <a:avLst/>
            <a:gdLst/>
            <a:ahLst/>
            <a:cxnLst/>
            <a:rect l="l" t="t" r="r" b="b"/>
            <a:pathLst>
              <a:path w="8279515" h="10920223">
                <a:moveTo>
                  <a:pt x="0" y="0"/>
                </a:moveTo>
                <a:lnTo>
                  <a:pt x="8279515" y="0"/>
                </a:lnTo>
                <a:lnTo>
                  <a:pt x="8279515" y="10920224"/>
                </a:lnTo>
                <a:lnTo>
                  <a:pt x="0" y="1092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D5F3FD0B-8F25-D89B-39B3-74843F374E5E}"/>
              </a:ext>
            </a:extLst>
          </p:cNvPr>
          <p:cNvSpPr txBox="1"/>
          <p:nvPr/>
        </p:nvSpPr>
        <p:spPr>
          <a:xfrm>
            <a:off x="1028700" y="415552"/>
            <a:ext cx="12153900" cy="1059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100"/>
              </a:lnSpc>
              <a:spcBef>
                <a:spcPct val="0"/>
              </a:spcBef>
            </a:pPr>
            <a:r>
              <a:rPr lang="en-US" sz="4800" b="1" spc="-273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Home IoT Guardian</a:t>
            </a:r>
            <a:endParaRPr lang="en-US" sz="4800" b="1" u="none" strike="noStrike" spc="-273" dirty="0">
              <a:solidFill>
                <a:srgbClr val="FFFFFF"/>
              </a:solidFill>
              <a:latin typeface="Glock Grotesk"/>
              <a:ea typeface="Glock Grotesk"/>
              <a:cs typeface="Glock Grotesk"/>
              <a:sym typeface="Glock Grotesk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A490538C-D818-6E15-068F-EDF9F180A733}"/>
              </a:ext>
            </a:extLst>
          </p:cNvPr>
          <p:cNvGrpSpPr/>
          <p:nvPr/>
        </p:nvGrpSpPr>
        <p:grpSpPr>
          <a:xfrm>
            <a:off x="10399022" y="1113263"/>
            <a:ext cx="6369280" cy="1551420"/>
            <a:chOff x="-9236" y="-228647"/>
            <a:chExt cx="8492373" cy="2068561"/>
          </a:xfrm>
        </p:grpSpPr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3ADFC764-AD18-59F1-0BE8-5851DDE7A8FE}"/>
                </a:ext>
              </a:extLst>
            </p:cNvPr>
            <p:cNvSpPr txBox="1"/>
            <p:nvPr/>
          </p:nvSpPr>
          <p:spPr>
            <a:xfrm>
              <a:off x="-9236" y="-228647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AI-Powered Threat Detection</a:t>
              </a: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103CF16F-9571-B8E5-54BB-87067694C981}"/>
                </a:ext>
              </a:extLst>
            </p:cNvPr>
            <p:cNvSpPr txBox="1"/>
            <p:nvPr/>
          </p:nvSpPr>
          <p:spPr>
            <a:xfrm>
              <a:off x="0" y="439359"/>
              <a:ext cx="8483137" cy="1400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7"/>
                </a:lnSpc>
                <a:spcBef>
                  <a:spcPct val="0"/>
                </a:spcBef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AI-driven web dashboard for anomaly detection in network traffic. Uses LSTM ML to spot threats (e.g., data spikes) with 85%+ accuracy.</a:t>
              </a:r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8FBB48C1-4364-31E9-3857-CA6A1E53EE4C}"/>
              </a:ext>
            </a:extLst>
          </p:cNvPr>
          <p:cNvGrpSpPr/>
          <p:nvPr/>
        </p:nvGrpSpPr>
        <p:grpSpPr>
          <a:xfrm>
            <a:off x="10405949" y="3453213"/>
            <a:ext cx="6362353" cy="1212993"/>
            <a:chOff x="0" y="0"/>
            <a:chExt cx="8483137" cy="1617325"/>
          </a:xfrm>
        </p:grpSpPr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DE0FDB1F-EFAC-B532-0303-7CD4C292FEE8}"/>
                </a:ext>
              </a:extLst>
            </p:cNvPr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Real-Time Alerts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3AC908FD-D656-22E0-CB8E-E9CADE383B85}"/>
                </a:ext>
              </a:extLst>
            </p:cNvPr>
            <p:cNvSpPr txBox="1"/>
            <p:nvPr/>
          </p:nvSpPr>
          <p:spPr>
            <a:xfrm>
              <a:off x="0" y="707731"/>
              <a:ext cx="8483137" cy="9095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67"/>
                </a:lnSpc>
                <a:spcBef>
                  <a:spcPct val="0"/>
                </a:spcBef>
              </a:pPr>
              <a:r>
                <a:rPr lang="en-US" sz="1976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Phishing, ransomware, and social engineering are tactics used to steal or damage data.</a:t>
              </a: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77D42C8B-1281-6F82-F45B-0D1E69F848FF}"/>
              </a:ext>
            </a:extLst>
          </p:cNvPr>
          <p:cNvGrpSpPr/>
          <p:nvPr/>
        </p:nvGrpSpPr>
        <p:grpSpPr>
          <a:xfrm>
            <a:off x="10405949" y="5570788"/>
            <a:ext cx="6362353" cy="1272147"/>
            <a:chOff x="0" y="-66675"/>
            <a:chExt cx="8483137" cy="1696197"/>
          </a:xfrm>
        </p:grpSpPr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F2A4A90-C24C-95C8-0CAD-86D741D2FC0B}"/>
                </a:ext>
              </a:extLst>
            </p:cNvPr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Freemium model</a:t>
              </a: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6FD7B48C-4C37-5105-FE92-5FA6A49EDA56}"/>
                </a:ext>
              </a:extLst>
            </p:cNvPr>
            <p:cNvSpPr txBox="1"/>
            <p:nvPr/>
          </p:nvSpPr>
          <p:spPr>
            <a:xfrm>
              <a:off x="0" y="707731"/>
              <a:ext cx="8483137" cy="921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67"/>
                </a:lnSpc>
                <a:spcBef>
                  <a:spcPct val="0"/>
                </a:spcBef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Free scans, Rs. 399/month premium for edge integration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5892A6F0-9463-C476-3775-C03A3A7E9CFF}"/>
              </a:ext>
            </a:extLst>
          </p:cNvPr>
          <p:cNvGrpSpPr/>
          <p:nvPr/>
        </p:nvGrpSpPr>
        <p:grpSpPr>
          <a:xfrm>
            <a:off x="10405949" y="7739253"/>
            <a:ext cx="6362353" cy="1272147"/>
            <a:chOff x="0" y="-66675"/>
            <a:chExt cx="8483137" cy="1696197"/>
          </a:xfrm>
        </p:grpSpPr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9D04CBCC-F606-49F4-1445-8CF666D67FF0}"/>
                </a:ext>
              </a:extLst>
            </p:cNvPr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Scalability and Privacy</a:t>
              </a: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DCAF0CE2-D464-DA09-2038-992EC2A46C1E}"/>
                </a:ext>
              </a:extLst>
            </p:cNvPr>
            <p:cNvSpPr txBox="1"/>
            <p:nvPr/>
          </p:nvSpPr>
          <p:spPr>
            <a:xfrm>
              <a:off x="0" y="707731"/>
              <a:ext cx="8483137" cy="921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7"/>
                </a:lnSpc>
                <a:spcBef>
                  <a:spcPct val="0"/>
                </a:spcBef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Scales to routers with federated learning for privacy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D255432-C6B3-8BE7-8D41-30C36EE0F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409" y="1496189"/>
            <a:ext cx="4695252" cy="84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535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33333">
              <a:srgbClr val="6D8080">
                <a:alpha val="100000"/>
              </a:srgbClr>
            </a:gs>
            <a:gs pos="66667">
              <a:srgbClr val="29464A">
                <a:alpha val="100000"/>
              </a:srgbClr>
            </a:gs>
            <a:gs pos="100000">
              <a:srgbClr val="BDCBBB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F91D6-5DD5-7B32-F7A1-BD1C6AB0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142D94C-296D-7A46-98C7-82513E3FD4FD}"/>
              </a:ext>
            </a:extLst>
          </p:cNvPr>
          <p:cNvSpPr txBox="1"/>
          <p:nvPr/>
        </p:nvSpPr>
        <p:spPr>
          <a:xfrm>
            <a:off x="1028699" y="2341263"/>
            <a:ext cx="16972053" cy="416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799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Tech stack: Python/Flask, scikit-learn/</a:t>
            </a:r>
            <a:r>
              <a:rPr lang="en-US" sz="2799" dirty="0" err="1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Keras</a:t>
            </a:r>
            <a:r>
              <a:rPr lang="en-US" sz="2799" dirty="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 (200K params model), Postgres (SQLite for demo)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37A61CC-676F-B318-6966-5E6827D6E481}"/>
              </a:ext>
            </a:extLst>
          </p:cNvPr>
          <p:cNvSpPr txBox="1"/>
          <p:nvPr/>
        </p:nvSpPr>
        <p:spPr>
          <a:xfrm>
            <a:off x="1028699" y="904875"/>
            <a:ext cx="16573491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100"/>
              </a:lnSpc>
              <a:spcBef>
                <a:spcPct val="0"/>
              </a:spcBef>
            </a:pPr>
            <a:r>
              <a:rPr lang="en-US" sz="5400" b="1" u="none" strike="noStrike" spc="-273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How it works – core technology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B537AE-45D3-F70E-9B6E-680F67A88622}"/>
              </a:ext>
            </a:extLst>
          </p:cNvPr>
          <p:cNvGrpSpPr/>
          <p:nvPr/>
        </p:nvGrpSpPr>
        <p:grpSpPr>
          <a:xfrm>
            <a:off x="857254" y="4076700"/>
            <a:ext cx="16573491" cy="2819400"/>
            <a:chOff x="769282" y="3322462"/>
            <a:chExt cx="16257786" cy="2550035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76F71B2-A125-10F2-B509-EB70B572DA20}"/>
                </a:ext>
              </a:extLst>
            </p:cNvPr>
            <p:cNvSpPr txBox="1"/>
            <p:nvPr/>
          </p:nvSpPr>
          <p:spPr>
            <a:xfrm>
              <a:off x="1130246" y="4794162"/>
              <a:ext cx="2722513" cy="692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Upload/ingest traffic data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4AB293DB-6A13-ABDD-C7CD-8038D494923E}"/>
                </a:ext>
              </a:extLst>
            </p:cNvPr>
            <p:cNvSpPr txBox="1"/>
            <p:nvPr/>
          </p:nvSpPr>
          <p:spPr>
            <a:xfrm>
              <a:off x="5246074" y="4794162"/>
              <a:ext cx="3239121" cy="1051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Preprocess &amp; sequence (timesteps=10, features like bytes/pkts)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CFA0FEE-922B-B035-323E-B1C9E42E1F86}"/>
                </a:ext>
              </a:extLst>
            </p:cNvPr>
            <p:cNvSpPr txBox="1"/>
            <p:nvPr/>
          </p:nvSpPr>
          <p:spPr>
            <a:xfrm>
              <a:off x="9500744" y="4821312"/>
              <a:ext cx="3239121" cy="1051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LSTM autoencoder reconstructs; flags MSE &gt; threshold as anomaly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AE2AAA8-4AD7-021C-0A16-0B302AA40D40}"/>
                </a:ext>
              </a:extLst>
            </p:cNvPr>
            <p:cNvSpPr/>
            <p:nvPr/>
          </p:nvSpPr>
          <p:spPr>
            <a:xfrm>
              <a:off x="4226478" y="4217553"/>
              <a:ext cx="1019596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68F401CE-4C03-677F-5CD9-2B9620FF7AAD}"/>
                </a:ext>
              </a:extLst>
            </p:cNvPr>
            <p:cNvSpPr/>
            <p:nvPr/>
          </p:nvSpPr>
          <p:spPr>
            <a:xfrm>
              <a:off x="8690516" y="4217553"/>
              <a:ext cx="695542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AC8770FE-06DF-FB9E-00E9-4C4B53555CE0}"/>
                </a:ext>
              </a:extLst>
            </p:cNvPr>
            <p:cNvGrpSpPr/>
            <p:nvPr/>
          </p:nvGrpSpPr>
          <p:grpSpPr>
            <a:xfrm>
              <a:off x="769282" y="3611784"/>
              <a:ext cx="3444441" cy="1155700"/>
              <a:chOff x="0" y="0"/>
              <a:chExt cx="4592588" cy="1540933"/>
            </a:xfrm>
          </p:grpSpPr>
          <p:grpSp>
            <p:nvGrpSpPr>
              <p:cNvPr id="17" name="Group 17">
                <a:extLst>
                  <a:ext uri="{FF2B5EF4-FFF2-40B4-BE49-F238E27FC236}">
                    <a16:creationId xmlns:a16="http://schemas.microsoft.com/office/drawing/2014/main" id="{C9044E57-D892-465F-E1DD-ECC31C332262}"/>
                  </a:ext>
                </a:extLst>
              </p:cNvPr>
              <p:cNvGrpSpPr/>
              <p:nvPr/>
            </p:nvGrpSpPr>
            <p:grpSpPr>
              <a:xfrm>
                <a:off x="0" y="0"/>
                <a:ext cx="4592588" cy="1540933"/>
                <a:chOff x="0" y="0"/>
                <a:chExt cx="907178" cy="304382"/>
              </a:xfrm>
            </p:grpSpPr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9B56A048-D4EB-65E1-EDE2-35627AAD655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7178" cy="30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8" h="304382">
                      <a:moveTo>
                        <a:pt x="22477" y="0"/>
                      </a:moveTo>
                      <a:lnTo>
                        <a:pt x="884701" y="0"/>
                      </a:lnTo>
                      <a:cubicBezTo>
                        <a:pt x="890662" y="0"/>
                        <a:pt x="896379" y="2368"/>
                        <a:pt x="900595" y="6583"/>
                      </a:cubicBezTo>
                      <a:cubicBezTo>
                        <a:pt x="904810" y="10798"/>
                        <a:pt x="907178" y="16515"/>
                        <a:pt x="907178" y="22477"/>
                      </a:cubicBezTo>
                      <a:lnTo>
                        <a:pt x="907178" y="281905"/>
                      </a:lnTo>
                      <a:cubicBezTo>
                        <a:pt x="907178" y="287866"/>
                        <a:pt x="904810" y="293583"/>
                        <a:pt x="900595" y="297799"/>
                      </a:cubicBezTo>
                      <a:cubicBezTo>
                        <a:pt x="896379" y="302014"/>
                        <a:pt x="890662" y="304382"/>
                        <a:pt x="884701" y="304382"/>
                      </a:cubicBezTo>
                      <a:lnTo>
                        <a:pt x="22477" y="304382"/>
                      </a:lnTo>
                      <a:cubicBezTo>
                        <a:pt x="16515" y="304382"/>
                        <a:pt x="10798" y="302014"/>
                        <a:pt x="6583" y="297799"/>
                      </a:cubicBezTo>
                      <a:cubicBezTo>
                        <a:pt x="2368" y="293583"/>
                        <a:pt x="0" y="287866"/>
                        <a:pt x="0" y="281905"/>
                      </a:cubicBezTo>
                      <a:lnTo>
                        <a:pt x="0" y="22477"/>
                      </a:lnTo>
                      <a:cubicBezTo>
                        <a:pt x="0" y="16515"/>
                        <a:pt x="2368" y="10798"/>
                        <a:pt x="6583" y="6583"/>
                      </a:cubicBezTo>
                      <a:cubicBezTo>
                        <a:pt x="10798" y="2368"/>
                        <a:pt x="16515" y="0"/>
                        <a:pt x="224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804"/>
                  </a:srgbClr>
                </a:solidFill>
                <a:ln w="9525" cap="sq">
                  <a:solidFill>
                    <a:srgbClr val="9EB49F">
                      <a:alpha val="29804"/>
                    </a:srgbClr>
                  </a:solidFill>
                  <a:prstDash val="solid"/>
                  <a:miter/>
                </a:ln>
              </p:spPr>
            </p:sp>
            <p:sp>
              <p:nvSpPr>
                <p:cNvPr id="19" name="TextBox 19">
                  <a:extLst>
                    <a:ext uri="{FF2B5EF4-FFF2-40B4-BE49-F238E27FC236}">
                      <a16:creationId xmlns:a16="http://schemas.microsoft.com/office/drawing/2014/main" id="{DCA10A25-AFCE-ACD3-70B6-8B529E7F2416}"/>
                    </a:ext>
                  </a:extLst>
                </p:cNvPr>
                <p:cNvSpPr txBox="1"/>
                <p:nvPr/>
              </p:nvSpPr>
              <p:spPr>
                <a:xfrm>
                  <a:off x="0" y="-76200"/>
                  <a:ext cx="907178" cy="38058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447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9AAEE0FD-2B44-DF44-E5E9-8E26D15B47F6}"/>
                  </a:ext>
                </a:extLst>
              </p:cNvPr>
              <p:cNvSpPr txBox="1"/>
              <p:nvPr/>
            </p:nvSpPr>
            <p:spPr>
              <a:xfrm>
                <a:off x="352512" y="474557"/>
                <a:ext cx="3887564" cy="53467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400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Step 1</a:t>
                </a:r>
              </a:p>
            </p:txBody>
          </p:sp>
        </p:grpSp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6E9DBC94-3CD6-F6F6-9F46-61AB844D3F35}"/>
                </a:ext>
              </a:extLst>
            </p:cNvPr>
            <p:cNvGrpSpPr/>
            <p:nvPr/>
          </p:nvGrpSpPr>
          <p:grpSpPr>
            <a:xfrm>
              <a:off x="9398085" y="3612553"/>
              <a:ext cx="3444441" cy="1155700"/>
              <a:chOff x="0" y="0"/>
              <a:chExt cx="4592588" cy="1540933"/>
            </a:xfrm>
          </p:grpSpPr>
          <p:grpSp>
            <p:nvGrpSpPr>
              <p:cNvPr id="22" name="Group 22">
                <a:extLst>
                  <a:ext uri="{FF2B5EF4-FFF2-40B4-BE49-F238E27FC236}">
                    <a16:creationId xmlns:a16="http://schemas.microsoft.com/office/drawing/2014/main" id="{5FA4BCFF-2C29-0F21-A785-ED49353405B4}"/>
                  </a:ext>
                </a:extLst>
              </p:cNvPr>
              <p:cNvGrpSpPr/>
              <p:nvPr/>
            </p:nvGrpSpPr>
            <p:grpSpPr>
              <a:xfrm>
                <a:off x="0" y="0"/>
                <a:ext cx="4592588" cy="1540933"/>
                <a:chOff x="0" y="0"/>
                <a:chExt cx="907178" cy="304382"/>
              </a:xfrm>
            </p:grpSpPr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28CDDE7E-BA33-0721-084D-BC8A3018920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7178" cy="30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8" h="304382">
                      <a:moveTo>
                        <a:pt x="22477" y="0"/>
                      </a:moveTo>
                      <a:lnTo>
                        <a:pt x="884701" y="0"/>
                      </a:lnTo>
                      <a:cubicBezTo>
                        <a:pt x="890662" y="0"/>
                        <a:pt x="896379" y="2368"/>
                        <a:pt x="900595" y="6583"/>
                      </a:cubicBezTo>
                      <a:cubicBezTo>
                        <a:pt x="904810" y="10798"/>
                        <a:pt x="907178" y="16515"/>
                        <a:pt x="907178" y="22477"/>
                      </a:cubicBezTo>
                      <a:lnTo>
                        <a:pt x="907178" y="281905"/>
                      </a:lnTo>
                      <a:cubicBezTo>
                        <a:pt x="907178" y="287866"/>
                        <a:pt x="904810" y="293583"/>
                        <a:pt x="900595" y="297799"/>
                      </a:cubicBezTo>
                      <a:cubicBezTo>
                        <a:pt x="896379" y="302014"/>
                        <a:pt x="890662" y="304382"/>
                        <a:pt x="884701" y="304382"/>
                      </a:cubicBezTo>
                      <a:lnTo>
                        <a:pt x="22477" y="304382"/>
                      </a:lnTo>
                      <a:cubicBezTo>
                        <a:pt x="16515" y="304382"/>
                        <a:pt x="10798" y="302014"/>
                        <a:pt x="6583" y="297799"/>
                      </a:cubicBezTo>
                      <a:cubicBezTo>
                        <a:pt x="2368" y="293583"/>
                        <a:pt x="0" y="287866"/>
                        <a:pt x="0" y="281905"/>
                      </a:cubicBezTo>
                      <a:lnTo>
                        <a:pt x="0" y="22477"/>
                      </a:lnTo>
                      <a:cubicBezTo>
                        <a:pt x="0" y="16515"/>
                        <a:pt x="2368" y="10798"/>
                        <a:pt x="6583" y="6583"/>
                      </a:cubicBezTo>
                      <a:cubicBezTo>
                        <a:pt x="10798" y="2368"/>
                        <a:pt x="16515" y="0"/>
                        <a:pt x="224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804"/>
                  </a:srgbClr>
                </a:solidFill>
                <a:ln w="9525" cap="sq">
                  <a:solidFill>
                    <a:srgbClr val="9EB49F">
                      <a:alpha val="29804"/>
                    </a:srgbClr>
                  </a:solidFill>
                  <a:prstDash val="solid"/>
                  <a:miter/>
                </a:ln>
              </p:spPr>
            </p:sp>
            <p:sp>
              <p:nvSpPr>
                <p:cNvPr id="24" name="TextBox 24">
                  <a:extLst>
                    <a:ext uri="{FF2B5EF4-FFF2-40B4-BE49-F238E27FC236}">
                      <a16:creationId xmlns:a16="http://schemas.microsoft.com/office/drawing/2014/main" id="{1C4746A5-0B55-37F4-BF76-3DD06C9CA359}"/>
                    </a:ext>
                  </a:extLst>
                </p:cNvPr>
                <p:cNvSpPr txBox="1"/>
                <p:nvPr/>
              </p:nvSpPr>
              <p:spPr>
                <a:xfrm>
                  <a:off x="0" y="-76200"/>
                  <a:ext cx="907178" cy="38058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447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25" name="TextBox 25">
                <a:extLst>
                  <a:ext uri="{FF2B5EF4-FFF2-40B4-BE49-F238E27FC236}">
                    <a16:creationId xmlns:a16="http://schemas.microsoft.com/office/drawing/2014/main" id="{A04DDCD2-56CF-1372-71BB-A34518E64BEB}"/>
                  </a:ext>
                </a:extLst>
              </p:cNvPr>
              <p:cNvSpPr txBox="1"/>
              <p:nvPr/>
            </p:nvSpPr>
            <p:spPr>
              <a:xfrm>
                <a:off x="361875" y="474557"/>
                <a:ext cx="3887564" cy="53467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400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Step 3</a:t>
                </a:r>
              </a:p>
            </p:txBody>
          </p:sp>
        </p:grpSp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F92C8101-1BA5-ECBA-469B-9EC2FDA11EC7}"/>
                </a:ext>
              </a:extLst>
            </p:cNvPr>
            <p:cNvGrpSpPr/>
            <p:nvPr/>
          </p:nvGrpSpPr>
          <p:grpSpPr>
            <a:xfrm>
              <a:off x="5246074" y="3322462"/>
              <a:ext cx="3444441" cy="1445021"/>
              <a:chOff x="0" y="-385762"/>
              <a:chExt cx="4592588" cy="1926695"/>
            </a:xfrm>
          </p:grpSpPr>
          <p:grpSp>
            <p:nvGrpSpPr>
              <p:cNvPr id="27" name="Group 27">
                <a:extLst>
                  <a:ext uri="{FF2B5EF4-FFF2-40B4-BE49-F238E27FC236}">
                    <a16:creationId xmlns:a16="http://schemas.microsoft.com/office/drawing/2014/main" id="{75F87A7D-1B58-6828-6209-5D73BDCB63E0}"/>
                  </a:ext>
                </a:extLst>
              </p:cNvPr>
              <p:cNvGrpSpPr/>
              <p:nvPr/>
            </p:nvGrpSpPr>
            <p:grpSpPr>
              <a:xfrm>
                <a:off x="0" y="-385762"/>
                <a:ext cx="4592588" cy="1926695"/>
                <a:chOff x="0" y="-76200"/>
                <a:chExt cx="907178" cy="380582"/>
              </a:xfrm>
            </p:grpSpPr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CCF01E1F-B096-A6A1-AF00-194CB822414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7178" cy="30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8" h="304382">
                      <a:moveTo>
                        <a:pt x="22477" y="0"/>
                      </a:moveTo>
                      <a:lnTo>
                        <a:pt x="884701" y="0"/>
                      </a:lnTo>
                      <a:cubicBezTo>
                        <a:pt x="890662" y="0"/>
                        <a:pt x="896379" y="2368"/>
                        <a:pt x="900595" y="6583"/>
                      </a:cubicBezTo>
                      <a:cubicBezTo>
                        <a:pt x="904810" y="10798"/>
                        <a:pt x="907178" y="16515"/>
                        <a:pt x="907178" y="22477"/>
                      </a:cubicBezTo>
                      <a:lnTo>
                        <a:pt x="907178" y="281905"/>
                      </a:lnTo>
                      <a:cubicBezTo>
                        <a:pt x="907178" y="287866"/>
                        <a:pt x="904810" y="293583"/>
                        <a:pt x="900595" y="297799"/>
                      </a:cubicBezTo>
                      <a:cubicBezTo>
                        <a:pt x="896379" y="302014"/>
                        <a:pt x="890662" y="304382"/>
                        <a:pt x="884701" y="304382"/>
                      </a:cubicBezTo>
                      <a:lnTo>
                        <a:pt x="22477" y="304382"/>
                      </a:lnTo>
                      <a:cubicBezTo>
                        <a:pt x="16515" y="304382"/>
                        <a:pt x="10798" y="302014"/>
                        <a:pt x="6583" y="297799"/>
                      </a:cubicBezTo>
                      <a:cubicBezTo>
                        <a:pt x="2368" y="293583"/>
                        <a:pt x="0" y="287866"/>
                        <a:pt x="0" y="281905"/>
                      </a:cubicBezTo>
                      <a:lnTo>
                        <a:pt x="0" y="22477"/>
                      </a:lnTo>
                      <a:cubicBezTo>
                        <a:pt x="0" y="16515"/>
                        <a:pt x="2368" y="10798"/>
                        <a:pt x="6583" y="6583"/>
                      </a:cubicBezTo>
                      <a:cubicBezTo>
                        <a:pt x="10798" y="2368"/>
                        <a:pt x="16515" y="0"/>
                        <a:pt x="224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804"/>
                  </a:srgbClr>
                </a:solidFill>
                <a:ln w="9525" cap="sq">
                  <a:solidFill>
                    <a:srgbClr val="9EB49F">
                      <a:alpha val="29804"/>
                    </a:srgbClr>
                  </a:solidFill>
                  <a:prstDash val="solid"/>
                  <a:miter/>
                </a:ln>
              </p:spPr>
            </p:sp>
            <p:sp>
              <p:nvSpPr>
                <p:cNvPr id="29" name="TextBox 29">
                  <a:extLst>
                    <a:ext uri="{FF2B5EF4-FFF2-40B4-BE49-F238E27FC236}">
                      <a16:creationId xmlns:a16="http://schemas.microsoft.com/office/drawing/2014/main" id="{1D3A4C60-C4FF-302A-F115-A2B9F1219597}"/>
                    </a:ext>
                  </a:extLst>
                </p:cNvPr>
                <p:cNvSpPr txBox="1"/>
                <p:nvPr/>
              </p:nvSpPr>
              <p:spPr>
                <a:xfrm>
                  <a:off x="0" y="-76200"/>
                  <a:ext cx="907178" cy="38058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447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30" name="TextBox 30">
                <a:extLst>
                  <a:ext uri="{FF2B5EF4-FFF2-40B4-BE49-F238E27FC236}">
                    <a16:creationId xmlns:a16="http://schemas.microsoft.com/office/drawing/2014/main" id="{6196E610-D003-D711-FE60-DBA347D0D593}"/>
                  </a:ext>
                </a:extLst>
              </p:cNvPr>
              <p:cNvSpPr txBox="1"/>
              <p:nvPr/>
            </p:nvSpPr>
            <p:spPr>
              <a:xfrm>
                <a:off x="282169" y="474558"/>
                <a:ext cx="3887564" cy="53801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400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Step 2</a:t>
                </a:r>
              </a:p>
            </p:txBody>
          </p:sp>
        </p:grpSp>
        <p:sp>
          <p:nvSpPr>
            <p:cNvPr id="46" name="TextBox 6">
              <a:extLst>
                <a:ext uri="{FF2B5EF4-FFF2-40B4-BE49-F238E27FC236}">
                  <a16:creationId xmlns:a16="http://schemas.microsoft.com/office/drawing/2014/main" id="{CE2A18AD-052C-DD0C-1E69-61ECFAAC1BA5}"/>
                </a:ext>
              </a:extLst>
            </p:cNvPr>
            <p:cNvSpPr txBox="1"/>
            <p:nvPr/>
          </p:nvSpPr>
          <p:spPr>
            <a:xfrm>
              <a:off x="13685286" y="4821312"/>
              <a:ext cx="3239121" cy="692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Store in database, send alerts if threats detected</a:t>
              </a:r>
            </a:p>
          </p:txBody>
        </p:sp>
        <p:sp>
          <p:nvSpPr>
            <p:cNvPr id="47" name="AutoShape 11">
              <a:extLst>
                <a:ext uri="{FF2B5EF4-FFF2-40B4-BE49-F238E27FC236}">
                  <a16:creationId xmlns:a16="http://schemas.microsoft.com/office/drawing/2014/main" id="{5A2B075E-D9A7-6546-A1EC-316125B44558}"/>
                </a:ext>
              </a:extLst>
            </p:cNvPr>
            <p:cNvSpPr/>
            <p:nvPr/>
          </p:nvSpPr>
          <p:spPr>
            <a:xfrm>
              <a:off x="12862957" y="4190403"/>
              <a:ext cx="695542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48" name="Group 21">
              <a:extLst>
                <a:ext uri="{FF2B5EF4-FFF2-40B4-BE49-F238E27FC236}">
                  <a16:creationId xmlns:a16="http://schemas.microsoft.com/office/drawing/2014/main" id="{CBDDAD8D-7F73-5862-E547-4B08422EF6B7}"/>
                </a:ext>
              </a:extLst>
            </p:cNvPr>
            <p:cNvGrpSpPr/>
            <p:nvPr/>
          </p:nvGrpSpPr>
          <p:grpSpPr>
            <a:xfrm>
              <a:off x="13582627" y="3612553"/>
              <a:ext cx="3444441" cy="1155700"/>
              <a:chOff x="0" y="0"/>
              <a:chExt cx="4592588" cy="1540933"/>
            </a:xfrm>
          </p:grpSpPr>
          <p:grpSp>
            <p:nvGrpSpPr>
              <p:cNvPr id="49" name="Group 22">
                <a:extLst>
                  <a:ext uri="{FF2B5EF4-FFF2-40B4-BE49-F238E27FC236}">
                    <a16:creationId xmlns:a16="http://schemas.microsoft.com/office/drawing/2014/main" id="{AAFFA091-4162-A5B2-C67C-2C6A45C9432F}"/>
                  </a:ext>
                </a:extLst>
              </p:cNvPr>
              <p:cNvGrpSpPr/>
              <p:nvPr/>
            </p:nvGrpSpPr>
            <p:grpSpPr>
              <a:xfrm>
                <a:off x="0" y="0"/>
                <a:ext cx="4592588" cy="1540933"/>
                <a:chOff x="0" y="0"/>
                <a:chExt cx="907178" cy="304382"/>
              </a:xfrm>
            </p:grpSpPr>
            <p:sp>
              <p:nvSpPr>
                <p:cNvPr id="51" name="Freeform 23">
                  <a:extLst>
                    <a:ext uri="{FF2B5EF4-FFF2-40B4-BE49-F238E27FC236}">
                      <a16:creationId xmlns:a16="http://schemas.microsoft.com/office/drawing/2014/main" id="{B35E2993-3AB9-6276-182C-7A222008AB5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7178" cy="30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8" h="304382">
                      <a:moveTo>
                        <a:pt x="22477" y="0"/>
                      </a:moveTo>
                      <a:lnTo>
                        <a:pt x="884701" y="0"/>
                      </a:lnTo>
                      <a:cubicBezTo>
                        <a:pt x="890662" y="0"/>
                        <a:pt x="896379" y="2368"/>
                        <a:pt x="900595" y="6583"/>
                      </a:cubicBezTo>
                      <a:cubicBezTo>
                        <a:pt x="904810" y="10798"/>
                        <a:pt x="907178" y="16515"/>
                        <a:pt x="907178" y="22477"/>
                      </a:cubicBezTo>
                      <a:lnTo>
                        <a:pt x="907178" y="281905"/>
                      </a:lnTo>
                      <a:cubicBezTo>
                        <a:pt x="907178" y="287866"/>
                        <a:pt x="904810" y="293583"/>
                        <a:pt x="900595" y="297799"/>
                      </a:cubicBezTo>
                      <a:cubicBezTo>
                        <a:pt x="896379" y="302014"/>
                        <a:pt x="890662" y="304382"/>
                        <a:pt x="884701" y="304382"/>
                      </a:cubicBezTo>
                      <a:lnTo>
                        <a:pt x="22477" y="304382"/>
                      </a:lnTo>
                      <a:cubicBezTo>
                        <a:pt x="16515" y="304382"/>
                        <a:pt x="10798" y="302014"/>
                        <a:pt x="6583" y="297799"/>
                      </a:cubicBezTo>
                      <a:cubicBezTo>
                        <a:pt x="2368" y="293583"/>
                        <a:pt x="0" y="287866"/>
                        <a:pt x="0" y="281905"/>
                      </a:cubicBezTo>
                      <a:lnTo>
                        <a:pt x="0" y="22477"/>
                      </a:lnTo>
                      <a:cubicBezTo>
                        <a:pt x="0" y="16515"/>
                        <a:pt x="2368" y="10798"/>
                        <a:pt x="6583" y="6583"/>
                      </a:cubicBezTo>
                      <a:cubicBezTo>
                        <a:pt x="10798" y="2368"/>
                        <a:pt x="16515" y="0"/>
                        <a:pt x="224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804"/>
                  </a:srgbClr>
                </a:solidFill>
                <a:ln w="9525" cap="sq">
                  <a:solidFill>
                    <a:srgbClr val="9EB49F">
                      <a:alpha val="29804"/>
                    </a:srgbClr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52" name="TextBox 24">
                  <a:extLst>
                    <a:ext uri="{FF2B5EF4-FFF2-40B4-BE49-F238E27FC236}">
                      <a16:creationId xmlns:a16="http://schemas.microsoft.com/office/drawing/2014/main" id="{4535372B-6213-4F70-934D-D40B44DD0ED6}"/>
                    </a:ext>
                  </a:extLst>
                </p:cNvPr>
                <p:cNvSpPr txBox="1"/>
                <p:nvPr/>
              </p:nvSpPr>
              <p:spPr>
                <a:xfrm>
                  <a:off x="0" y="-76200"/>
                  <a:ext cx="907178" cy="38058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447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50" name="TextBox 25">
                <a:extLst>
                  <a:ext uri="{FF2B5EF4-FFF2-40B4-BE49-F238E27FC236}">
                    <a16:creationId xmlns:a16="http://schemas.microsoft.com/office/drawing/2014/main" id="{F2A2A09D-9C9E-D84E-98E6-345765A681DD}"/>
                  </a:ext>
                </a:extLst>
              </p:cNvPr>
              <p:cNvSpPr txBox="1"/>
              <p:nvPr/>
            </p:nvSpPr>
            <p:spPr>
              <a:xfrm>
                <a:off x="361875" y="474557"/>
                <a:ext cx="3887564" cy="53467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400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Step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625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33333">
              <a:srgbClr val="6D8080">
                <a:alpha val="100000"/>
              </a:srgbClr>
            </a:gs>
            <a:gs pos="66667">
              <a:srgbClr val="29464A">
                <a:alpha val="100000"/>
              </a:srgbClr>
            </a:gs>
            <a:gs pos="100000">
              <a:srgbClr val="BDCBBB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D64A1A-7511-9C50-0D7A-2C41FF758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EA2401D-A3BE-BEB3-AA98-8ACB443B7323}"/>
              </a:ext>
            </a:extLst>
          </p:cNvPr>
          <p:cNvSpPr txBox="1"/>
          <p:nvPr/>
        </p:nvSpPr>
        <p:spPr>
          <a:xfrm>
            <a:off x="878864" y="378309"/>
            <a:ext cx="16573491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100"/>
              </a:lnSpc>
              <a:spcBef>
                <a:spcPct val="0"/>
              </a:spcBef>
            </a:pPr>
            <a:r>
              <a:rPr lang="en-US" sz="5400" b="1" u="none" strike="noStrike" spc="-273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How it works – </a:t>
            </a:r>
            <a:r>
              <a:rPr lang="en-US" sz="5400" b="1" spc="-273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User flow</a:t>
            </a:r>
            <a:endParaRPr lang="en-US" sz="5400" b="1" u="none" strike="noStrike" spc="-273" dirty="0">
              <a:solidFill>
                <a:srgbClr val="FFFFFF"/>
              </a:solidFill>
              <a:latin typeface="Glock Grotesk"/>
              <a:ea typeface="Glock Grotesk"/>
              <a:cs typeface="Glock Grotesk"/>
              <a:sym typeface="Glock Grotesk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C3A733-F04D-ABEC-E71D-B1E96D3CCF9D}"/>
              </a:ext>
            </a:extLst>
          </p:cNvPr>
          <p:cNvGrpSpPr/>
          <p:nvPr/>
        </p:nvGrpSpPr>
        <p:grpSpPr>
          <a:xfrm>
            <a:off x="835645" y="1409700"/>
            <a:ext cx="16573490" cy="2005473"/>
            <a:chOff x="769282" y="3322462"/>
            <a:chExt cx="16257786" cy="2422455"/>
          </a:xfrm>
        </p:grpSpPr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055858B-66E8-E385-4583-582DABE31EA6}"/>
                </a:ext>
              </a:extLst>
            </p:cNvPr>
            <p:cNvSpPr txBox="1"/>
            <p:nvPr/>
          </p:nvSpPr>
          <p:spPr>
            <a:xfrm>
              <a:off x="1130246" y="4794162"/>
              <a:ext cx="2722513" cy="625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User uploads traffic file via dashboard.</a:t>
              </a:r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4DA90F3-5CC6-DE85-F023-10CA3DEBE07D}"/>
                </a:ext>
              </a:extLst>
            </p:cNvPr>
            <p:cNvSpPr txBox="1"/>
            <p:nvPr/>
          </p:nvSpPr>
          <p:spPr>
            <a:xfrm>
              <a:off x="5246074" y="4794162"/>
              <a:ext cx="3239121" cy="9507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AI analyzes in &lt;4min, detects &gt;85% threats, &lt;10% false positives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BF3E7D3-C9C7-3F8F-F692-A1F6C477A841}"/>
                </a:ext>
              </a:extLst>
            </p:cNvPr>
            <p:cNvSpPr txBox="1"/>
            <p:nvPr/>
          </p:nvSpPr>
          <p:spPr>
            <a:xfrm>
              <a:off x="9500744" y="4821313"/>
              <a:ext cx="3239121" cy="625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View results/history; get email/SMS alerts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5E962E1A-ED1C-B39B-6468-46B2BB6AFB2C}"/>
                </a:ext>
              </a:extLst>
            </p:cNvPr>
            <p:cNvSpPr/>
            <p:nvPr/>
          </p:nvSpPr>
          <p:spPr>
            <a:xfrm>
              <a:off x="4226478" y="4217553"/>
              <a:ext cx="1019596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B5300753-3B56-D462-F5AA-FE0F4AB1ADBF}"/>
                </a:ext>
              </a:extLst>
            </p:cNvPr>
            <p:cNvSpPr/>
            <p:nvPr/>
          </p:nvSpPr>
          <p:spPr>
            <a:xfrm>
              <a:off x="8690516" y="4217553"/>
              <a:ext cx="695542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36FFD95A-1E0F-AF72-9546-7EAF2F9DAD13}"/>
                </a:ext>
              </a:extLst>
            </p:cNvPr>
            <p:cNvGrpSpPr/>
            <p:nvPr/>
          </p:nvGrpSpPr>
          <p:grpSpPr>
            <a:xfrm>
              <a:off x="769282" y="3611784"/>
              <a:ext cx="3444441" cy="1155700"/>
              <a:chOff x="0" y="0"/>
              <a:chExt cx="4592588" cy="1540933"/>
            </a:xfrm>
          </p:grpSpPr>
          <p:grpSp>
            <p:nvGrpSpPr>
              <p:cNvPr id="17" name="Group 17">
                <a:extLst>
                  <a:ext uri="{FF2B5EF4-FFF2-40B4-BE49-F238E27FC236}">
                    <a16:creationId xmlns:a16="http://schemas.microsoft.com/office/drawing/2014/main" id="{9CD40303-7461-DCBF-677E-B95981256AE9}"/>
                  </a:ext>
                </a:extLst>
              </p:cNvPr>
              <p:cNvGrpSpPr/>
              <p:nvPr/>
            </p:nvGrpSpPr>
            <p:grpSpPr>
              <a:xfrm>
                <a:off x="0" y="0"/>
                <a:ext cx="4592588" cy="1540933"/>
                <a:chOff x="0" y="0"/>
                <a:chExt cx="907178" cy="304382"/>
              </a:xfrm>
            </p:grpSpPr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21D4D24A-D1BE-DBC8-4C86-31C14FFF2A8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7178" cy="30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8" h="304382">
                      <a:moveTo>
                        <a:pt x="22477" y="0"/>
                      </a:moveTo>
                      <a:lnTo>
                        <a:pt x="884701" y="0"/>
                      </a:lnTo>
                      <a:cubicBezTo>
                        <a:pt x="890662" y="0"/>
                        <a:pt x="896379" y="2368"/>
                        <a:pt x="900595" y="6583"/>
                      </a:cubicBezTo>
                      <a:cubicBezTo>
                        <a:pt x="904810" y="10798"/>
                        <a:pt x="907178" y="16515"/>
                        <a:pt x="907178" y="22477"/>
                      </a:cubicBezTo>
                      <a:lnTo>
                        <a:pt x="907178" y="281905"/>
                      </a:lnTo>
                      <a:cubicBezTo>
                        <a:pt x="907178" y="287866"/>
                        <a:pt x="904810" y="293583"/>
                        <a:pt x="900595" y="297799"/>
                      </a:cubicBezTo>
                      <a:cubicBezTo>
                        <a:pt x="896379" y="302014"/>
                        <a:pt x="890662" y="304382"/>
                        <a:pt x="884701" y="304382"/>
                      </a:cubicBezTo>
                      <a:lnTo>
                        <a:pt x="22477" y="304382"/>
                      </a:lnTo>
                      <a:cubicBezTo>
                        <a:pt x="16515" y="304382"/>
                        <a:pt x="10798" y="302014"/>
                        <a:pt x="6583" y="297799"/>
                      </a:cubicBezTo>
                      <a:cubicBezTo>
                        <a:pt x="2368" y="293583"/>
                        <a:pt x="0" y="287866"/>
                        <a:pt x="0" y="281905"/>
                      </a:cubicBezTo>
                      <a:lnTo>
                        <a:pt x="0" y="22477"/>
                      </a:lnTo>
                      <a:cubicBezTo>
                        <a:pt x="0" y="16515"/>
                        <a:pt x="2368" y="10798"/>
                        <a:pt x="6583" y="6583"/>
                      </a:cubicBezTo>
                      <a:cubicBezTo>
                        <a:pt x="10798" y="2368"/>
                        <a:pt x="16515" y="0"/>
                        <a:pt x="224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804"/>
                  </a:srgbClr>
                </a:solidFill>
                <a:ln w="9525" cap="sq">
                  <a:solidFill>
                    <a:srgbClr val="9EB49F">
                      <a:alpha val="29804"/>
                    </a:srgbClr>
                  </a:solidFill>
                  <a:prstDash val="solid"/>
                  <a:miter/>
                </a:ln>
              </p:spPr>
            </p:sp>
            <p:sp>
              <p:nvSpPr>
                <p:cNvPr id="19" name="TextBox 19">
                  <a:extLst>
                    <a:ext uri="{FF2B5EF4-FFF2-40B4-BE49-F238E27FC236}">
                      <a16:creationId xmlns:a16="http://schemas.microsoft.com/office/drawing/2014/main" id="{A8B012E4-5BBB-00FA-2A89-C2AB8B0D4797}"/>
                    </a:ext>
                  </a:extLst>
                </p:cNvPr>
                <p:cNvSpPr txBox="1"/>
                <p:nvPr/>
              </p:nvSpPr>
              <p:spPr>
                <a:xfrm>
                  <a:off x="0" y="-76200"/>
                  <a:ext cx="907178" cy="38058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447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D6A66AB5-0561-AB58-583C-3114B5414C37}"/>
                  </a:ext>
                </a:extLst>
              </p:cNvPr>
              <p:cNvSpPr txBox="1"/>
              <p:nvPr/>
            </p:nvSpPr>
            <p:spPr>
              <a:xfrm>
                <a:off x="352512" y="474557"/>
                <a:ext cx="3887564" cy="4866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400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Upload</a:t>
                </a:r>
              </a:p>
            </p:txBody>
          </p:sp>
        </p:grpSp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3E077CF3-71DF-F018-53B4-D9DE8B256F8D}"/>
                </a:ext>
              </a:extLst>
            </p:cNvPr>
            <p:cNvGrpSpPr/>
            <p:nvPr/>
          </p:nvGrpSpPr>
          <p:grpSpPr>
            <a:xfrm>
              <a:off x="9398085" y="3612553"/>
              <a:ext cx="3444441" cy="1155700"/>
              <a:chOff x="0" y="0"/>
              <a:chExt cx="4592588" cy="1540933"/>
            </a:xfrm>
          </p:grpSpPr>
          <p:grpSp>
            <p:nvGrpSpPr>
              <p:cNvPr id="22" name="Group 22">
                <a:extLst>
                  <a:ext uri="{FF2B5EF4-FFF2-40B4-BE49-F238E27FC236}">
                    <a16:creationId xmlns:a16="http://schemas.microsoft.com/office/drawing/2014/main" id="{E752F413-070C-A9A2-471B-C17B2B0DC1CF}"/>
                  </a:ext>
                </a:extLst>
              </p:cNvPr>
              <p:cNvGrpSpPr/>
              <p:nvPr/>
            </p:nvGrpSpPr>
            <p:grpSpPr>
              <a:xfrm>
                <a:off x="0" y="0"/>
                <a:ext cx="4592588" cy="1540933"/>
                <a:chOff x="0" y="0"/>
                <a:chExt cx="907178" cy="304382"/>
              </a:xfrm>
            </p:grpSpPr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11A65C51-EF6F-42FD-683F-BE8A5F60441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7178" cy="30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8" h="304382">
                      <a:moveTo>
                        <a:pt x="22477" y="0"/>
                      </a:moveTo>
                      <a:lnTo>
                        <a:pt x="884701" y="0"/>
                      </a:lnTo>
                      <a:cubicBezTo>
                        <a:pt x="890662" y="0"/>
                        <a:pt x="896379" y="2368"/>
                        <a:pt x="900595" y="6583"/>
                      </a:cubicBezTo>
                      <a:cubicBezTo>
                        <a:pt x="904810" y="10798"/>
                        <a:pt x="907178" y="16515"/>
                        <a:pt x="907178" y="22477"/>
                      </a:cubicBezTo>
                      <a:lnTo>
                        <a:pt x="907178" y="281905"/>
                      </a:lnTo>
                      <a:cubicBezTo>
                        <a:pt x="907178" y="287866"/>
                        <a:pt x="904810" y="293583"/>
                        <a:pt x="900595" y="297799"/>
                      </a:cubicBezTo>
                      <a:cubicBezTo>
                        <a:pt x="896379" y="302014"/>
                        <a:pt x="890662" y="304382"/>
                        <a:pt x="884701" y="304382"/>
                      </a:cubicBezTo>
                      <a:lnTo>
                        <a:pt x="22477" y="304382"/>
                      </a:lnTo>
                      <a:cubicBezTo>
                        <a:pt x="16515" y="304382"/>
                        <a:pt x="10798" y="302014"/>
                        <a:pt x="6583" y="297799"/>
                      </a:cubicBezTo>
                      <a:cubicBezTo>
                        <a:pt x="2368" y="293583"/>
                        <a:pt x="0" y="287866"/>
                        <a:pt x="0" y="281905"/>
                      </a:cubicBezTo>
                      <a:lnTo>
                        <a:pt x="0" y="22477"/>
                      </a:lnTo>
                      <a:cubicBezTo>
                        <a:pt x="0" y="16515"/>
                        <a:pt x="2368" y="10798"/>
                        <a:pt x="6583" y="6583"/>
                      </a:cubicBezTo>
                      <a:cubicBezTo>
                        <a:pt x="10798" y="2368"/>
                        <a:pt x="16515" y="0"/>
                        <a:pt x="224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804"/>
                  </a:srgbClr>
                </a:solidFill>
                <a:ln w="9525" cap="sq">
                  <a:solidFill>
                    <a:srgbClr val="9EB49F">
                      <a:alpha val="29804"/>
                    </a:srgbClr>
                  </a:solidFill>
                  <a:prstDash val="solid"/>
                  <a:miter/>
                </a:ln>
              </p:spPr>
            </p:sp>
            <p:sp>
              <p:nvSpPr>
                <p:cNvPr id="24" name="TextBox 24">
                  <a:extLst>
                    <a:ext uri="{FF2B5EF4-FFF2-40B4-BE49-F238E27FC236}">
                      <a16:creationId xmlns:a16="http://schemas.microsoft.com/office/drawing/2014/main" id="{E23EF8B3-23BC-AD9B-BFD8-6F4FA173A23C}"/>
                    </a:ext>
                  </a:extLst>
                </p:cNvPr>
                <p:cNvSpPr txBox="1"/>
                <p:nvPr/>
              </p:nvSpPr>
              <p:spPr>
                <a:xfrm>
                  <a:off x="0" y="-76200"/>
                  <a:ext cx="907178" cy="38058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447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25" name="TextBox 25">
                <a:extLst>
                  <a:ext uri="{FF2B5EF4-FFF2-40B4-BE49-F238E27FC236}">
                    <a16:creationId xmlns:a16="http://schemas.microsoft.com/office/drawing/2014/main" id="{8890E581-8EB2-4224-15D1-960125032D77}"/>
                  </a:ext>
                </a:extLst>
              </p:cNvPr>
              <p:cNvSpPr txBox="1"/>
              <p:nvPr/>
            </p:nvSpPr>
            <p:spPr>
              <a:xfrm>
                <a:off x="361875" y="474557"/>
                <a:ext cx="3887564" cy="4866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400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Review</a:t>
                </a:r>
              </a:p>
            </p:txBody>
          </p:sp>
        </p:grpSp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5D272BDD-C33C-41CA-8780-BFE3BE30A723}"/>
                </a:ext>
              </a:extLst>
            </p:cNvPr>
            <p:cNvGrpSpPr/>
            <p:nvPr/>
          </p:nvGrpSpPr>
          <p:grpSpPr>
            <a:xfrm>
              <a:off x="5246074" y="3322462"/>
              <a:ext cx="3444441" cy="1445021"/>
              <a:chOff x="0" y="-385762"/>
              <a:chExt cx="4592588" cy="1926695"/>
            </a:xfrm>
          </p:grpSpPr>
          <p:grpSp>
            <p:nvGrpSpPr>
              <p:cNvPr id="27" name="Group 27">
                <a:extLst>
                  <a:ext uri="{FF2B5EF4-FFF2-40B4-BE49-F238E27FC236}">
                    <a16:creationId xmlns:a16="http://schemas.microsoft.com/office/drawing/2014/main" id="{B7DE95E6-C7CF-3DE0-6D37-0E1A10BD378B}"/>
                  </a:ext>
                </a:extLst>
              </p:cNvPr>
              <p:cNvGrpSpPr/>
              <p:nvPr/>
            </p:nvGrpSpPr>
            <p:grpSpPr>
              <a:xfrm>
                <a:off x="0" y="-385762"/>
                <a:ext cx="4592588" cy="1926695"/>
                <a:chOff x="0" y="-76200"/>
                <a:chExt cx="907178" cy="380582"/>
              </a:xfrm>
            </p:grpSpPr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AAFCE75C-8DAE-68D5-EB27-EAFD06696C5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7178" cy="30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8" h="304382">
                      <a:moveTo>
                        <a:pt x="22477" y="0"/>
                      </a:moveTo>
                      <a:lnTo>
                        <a:pt x="884701" y="0"/>
                      </a:lnTo>
                      <a:cubicBezTo>
                        <a:pt x="890662" y="0"/>
                        <a:pt x="896379" y="2368"/>
                        <a:pt x="900595" y="6583"/>
                      </a:cubicBezTo>
                      <a:cubicBezTo>
                        <a:pt x="904810" y="10798"/>
                        <a:pt x="907178" y="16515"/>
                        <a:pt x="907178" y="22477"/>
                      </a:cubicBezTo>
                      <a:lnTo>
                        <a:pt x="907178" y="281905"/>
                      </a:lnTo>
                      <a:cubicBezTo>
                        <a:pt x="907178" y="287866"/>
                        <a:pt x="904810" y="293583"/>
                        <a:pt x="900595" y="297799"/>
                      </a:cubicBezTo>
                      <a:cubicBezTo>
                        <a:pt x="896379" y="302014"/>
                        <a:pt x="890662" y="304382"/>
                        <a:pt x="884701" y="304382"/>
                      </a:cubicBezTo>
                      <a:lnTo>
                        <a:pt x="22477" y="304382"/>
                      </a:lnTo>
                      <a:cubicBezTo>
                        <a:pt x="16515" y="304382"/>
                        <a:pt x="10798" y="302014"/>
                        <a:pt x="6583" y="297799"/>
                      </a:cubicBezTo>
                      <a:cubicBezTo>
                        <a:pt x="2368" y="293583"/>
                        <a:pt x="0" y="287866"/>
                        <a:pt x="0" y="281905"/>
                      </a:cubicBezTo>
                      <a:lnTo>
                        <a:pt x="0" y="22477"/>
                      </a:lnTo>
                      <a:cubicBezTo>
                        <a:pt x="0" y="16515"/>
                        <a:pt x="2368" y="10798"/>
                        <a:pt x="6583" y="6583"/>
                      </a:cubicBezTo>
                      <a:cubicBezTo>
                        <a:pt x="10798" y="2368"/>
                        <a:pt x="16515" y="0"/>
                        <a:pt x="224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804"/>
                  </a:srgbClr>
                </a:solidFill>
                <a:ln w="9525" cap="sq">
                  <a:solidFill>
                    <a:srgbClr val="9EB49F">
                      <a:alpha val="29804"/>
                    </a:srgbClr>
                  </a:solidFill>
                  <a:prstDash val="solid"/>
                  <a:miter/>
                </a:ln>
              </p:spPr>
            </p:sp>
            <p:sp>
              <p:nvSpPr>
                <p:cNvPr id="29" name="TextBox 29">
                  <a:extLst>
                    <a:ext uri="{FF2B5EF4-FFF2-40B4-BE49-F238E27FC236}">
                      <a16:creationId xmlns:a16="http://schemas.microsoft.com/office/drawing/2014/main" id="{9B3412C6-6EFD-6C56-C07A-6BC8CCF02219}"/>
                    </a:ext>
                  </a:extLst>
                </p:cNvPr>
                <p:cNvSpPr txBox="1"/>
                <p:nvPr/>
              </p:nvSpPr>
              <p:spPr>
                <a:xfrm>
                  <a:off x="0" y="-76200"/>
                  <a:ext cx="907178" cy="38058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447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30" name="TextBox 30">
                <a:extLst>
                  <a:ext uri="{FF2B5EF4-FFF2-40B4-BE49-F238E27FC236}">
                    <a16:creationId xmlns:a16="http://schemas.microsoft.com/office/drawing/2014/main" id="{68B87759-B412-85D3-E3D7-C8460A711BEC}"/>
                  </a:ext>
                </a:extLst>
              </p:cNvPr>
              <p:cNvSpPr txBox="1"/>
              <p:nvPr/>
            </p:nvSpPr>
            <p:spPr>
              <a:xfrm>
                <a:off x="282169" y="474558"/>
                <a:ext cx="3887564" cy="4866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400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Analysis</a:t>
                </a:r>
              </a:p>
            </p:txBody>
          </p:sp>
        </p:grpSp>
        <p:sp>
          <p:nvSpPr>
            <p:cNvPr id="46" name="TextBox 6">
              <a:extLst>
                <a:ext uri="{FF2B5EF4-FFF2-40B4-BE49-F238E27FC236}">
                  <a16:creationId xmlns:a16="http://schemas.microsoft.com/office/drawing/2014/main" id="{6474630B-7CB0-B225-F4E2-17A02B633B42}"/>
                </a:ext>
              </a:extLst>
            </p:cNvPr>
            <p:cNvSpPr txBox="1"/>
            <p:nvPr/>
          </p:nvSpPr>
          <p:spPr>
            <a:xfrm>
              <a:off x="13685286" y="4821312"/>
              <a:ext cx="3239121" cy="6259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  <a:r>
                <a:rPr lang="en-US" sz="20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Real-time edge ML on routers</a:t>
              </a:r>
            </a:p>
          </p:txBody>
        </p:sp>
        <p:sp>
          <p:nvSpPr>
            <p:cNvPr id="47" name="AutoShape 11">
              <a:extLst>
                <a:ext uri="{FF2B5EF4-FFF2-40B4-BE49-F238E27FC236}">
                  <a16:creationId xmlns:a16="http://schemas.microsoft.com/office/drawing/2014/main" id="{8757E972-3D4A-12D9-9FA7-54A048AA1D6F}"/>
                </a:ext>
              </a:extLst>
            </p:cNvPr>
            <p:cNvSpPr/>
            <p:nvPr/>
          </p:nvSpPr>
          <p:spPr>
            <a:xfrm>
              <a:off x="12862957" y="4190403"/>
              <a:ext cx="695542" cy="0"/>
            </a:xfrm>
            <a:prstGeom prst="line">
              <a:avLst/>
            </a:prstGeom>
            <a:ln w="19050" cap="rnd">
              <a:solidFill>
                <a:srgbClr val="FFFFFF"/>
              </a:solidFill>
              <a:prstDash val="solid"/>
              <a:headEnd type="none" w="sm" len="sm"/>
              <a:tailEnd type="arrow" w="med" len="sm"/>
            </a:ln>
          </p:spPr>
        </p:sp>
        <p:grpSp>
          <p:nvGrpSpPr>
            <p:cNvPr id="48" name="Group 21">
              <a:extLst>
                <a:ext uri="{FF2B5EF4-FFF2-40B4-BE49-F238E27FC236}">
                  <a16:creationId xmlns:a16="http://schemas.microsoft.com/office/drawing/2014/main" id="{F3393968-6063-44E5-EA75-6142ABD4C49F}"/>
                </a:ext>
              </a:extLst>
            </p:cNvPr>
            <p:cNvGrpSpPr/>
            <p:nvPr/>
          </p:nvGrpSpPr>
          <p:grpSpPr>
            <a:xfrm>
              <a:off x="13582627" y="3612553"/>
              <a:ext cx="3444441" cy="1155700"/>
              <a:chOff x="0" y="0"/>
              <a:chExt cx="4592588" cy="1540933"/>
            </a:xfrm>
          </p:grpSpPr>
          <p:grpSp>
            <p:nvGrpSpPr>
              <p:cNvPr id="49" name="Group 22">
                <a:extLst>
                  <a:ext uri="{FF2B5EF4-FFF2-40B4-BE49-F238E27FC236}">
                    <a16:creationId xmlns:a16="http://schemas.microsoft.com/office/drawing/2014/main" id="{7EAF3944-9F9A-2B54-05A8-D074B8E1C8AF}"/>
                  </a:ext>
                </a:extLst>
              </p:cNvPr>
              <p:cNvGrpSpPr/>
              <p:nvPr/>
            </p:nvGrpSpPr>
            <p:grpSpPr>
              <a:xfrm>
                <a:off x="0" y="0"/>
                <a:ext cx="4592588" cy="1540933"/>
                <a:chOff x="0" y="0"/>
                <a:chExt cx="907178" cy="304382"/>
              </a:xfrm>
            </p:grpSpPr>
            <p:sp>
              <p:nvSpPr>
                <p:cNvPr id="51" name="Freeform 23">
                  <a:extLst>
                    <a:ext uri="{FF2B5EF4-FFF2-40B4-BE49-F238E27FC236}">
                      <a16:creationId xmlns:a16="http://schemas.microsoft.com/office/drawing/2014/main" id="{8F59273E-1F29-19DB-5838-453587714A8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07178" cy="304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178" h="304382">
                      <a:moveTo>
                        <a:pt x="22477" y="0"/>
                      </a:moveTo>
                      <a:lnTo>
                        <a:pt x="884701" y="0"/>
                      </a:lnTo>
                      <a:cubicBezTo>
                        <a:pt x="890662" y="0"/>
                        <a:pt x="896379" y="2368"/>
                        <a:pt x="900595" y="6583"/>
                      </a:cubicBezTo>
                      <a:cubicBezTo>
                        <a:pt x="904810" y="10798"/>
                        <a:pt x="907178" y="16515"/>
                        <a:pt x="907178" y="22477"/>
                      </a:cubicBezTo>
                      <a:lnTo>
                        <a:pt x="907178" y="281905"/>
                      </a:lnTo>
                      <a:cubicBezTo>
                        <a:pt x="907178" y="287866"/>
                        <a:pt x="904810" y="293583"/>
                        <a:pt x="900595" y="297799"/>
                      </a:cubicBezTo>
                      <a:cubicBezTo>
                        <a:pt x="896379" y="302014"/>
                        <a:pt x="890662" y="304382"/>
                        <a:pt x="884701" y="304382"/>
                      </a:cubicBezTo>
                      <a:lnTo>
                        <a:pt x="22477" y="304382"/>
                      </a:lnTo>
                      <a:cubicBezTo>
                        <a:pt x="16515" y="304382"/>
                        <a:pt x="10798" y="302014"/>
                        <a:pt x="6583" y="297799"/>
                      </a:cubicBezTo>
                      <a:cubicBezTo>
                        <a:pt x="2368" y="293583"/>
                        <a:pt x="0" y="287866"/>
                        <a:pt x="0" y="281905"/>
                      </a:cubicBezTo>
                      <a:lnTo>
                        <a:pt x="0" y="22477"/>
                      </a:lnTo>
                      <a:cubicBezTo>
                        <a:pt x="0" y="16515"/>
                        <a:pt x="2368" y="10798"/>
                        <a:pt x="6583" y="6583"/>
                      </a:cubicBezTo>
                      <a:cubicBezTo>
                        <a:pt x="10798" y="2368"/>
                        <a:pt x="16515" y="0"/>
                        <a:pt x="2247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804"/>
                  </a:srgbClr>
                </a:solidFill>
                <a:ln w="9525" cap="sq">
                  <a:solidFill>
                    <a:srgbClr val="9EB49F">
                      <a:alpha val="29804"/>
                    </a:srgbClr>
                  </a:solidFill>
                  <a:prstDash val="solid"/>
                  <a:miter/>
                </a:ln>
              </p:spPr>
              <p:txBody>
                <a:bodyPr/>
                <a:lstStyle/>
                <a:p>
                  <a:endParaRPr lang="en-GB" dirty="0"/>
                </a:p>
              </p:txBody>
            </p:sp>
            <p:sp>
              <p:nvSpPr>
                <p:cNvPr id="52" name="TextBox 24">
                  <a:extLst>
                    <a:ext uri="{FF2B5EF4-FFF2-40B4-BE49-F238E27FC236}">
                      <a16:creationId xmlns:a16="http://schemas.microsoft.com/office/drawing/2014/main" id="{0A08603F-30A5-609B-838A-71AE44C3E0C5}"/>
                    </a:ext>
                  </a:extLst>
                </p:cNvPr>
                <p:cNvSpPr txBox="1"/>
                <p:nvPr/>
              </p:nvSpPr>
              <p:spPr>
                <a:xfrm>
                  <a:off x="0" y="-76200"/>
                  <a:ext cx="907178" cy="380582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lvl="0" indent="0" algn="ctr">
                    <a:lnSpc>
                      <a:spcPts val="4479"/>
                    </a:lnSpc>
                    <a:spcBef>
                      <a:spcPct val="0"/>
                    </a:spcBef>
                  </a:pPr>
                  <a:endParaRPr/>
                </a:p>
              </p:txBody>
            </p:sp>
          </p:grpSp>
          <p:sp>
            <p:nvSpPr>
              <p:cNvPr id="50" name="TextBox 25">
                <a:extLst>
                  <a:ext uri="{FF2B5EF4-FFF2-40B4-BE49-F238E27FC236}">
                    <a16:creationId xmlns:a16="http://schemas.microsoft.com/office/drawing/2014/main" id="{2728D2C1-CD3F-0772-B9DC-6B038F864459}"/>
                  </a:ext>
                </a:extLst>
              </p:cNvPr>
              <p:cNvSpPr txBox="1"/>
              <p:nvPr/>
            </p:nvSpPr>
            <p:spPr>
              <a:xfrm>
                <a:off x="361875" y="474557"/>
                <a:ext cx="3887564" cy="48660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400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Expansion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D9F41-7914-369D-1DA1-640C91B70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312" y="3907104"/>
            <a:ext cx="10193173" cy="600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6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50000">
              <a:srgbClr val="29464A">
                <a:alpha val="100000"/>
              </a:srgbClr>
            </a:gs>
            <a:gs pos="100000">
              <a:srgbClr val="6D808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14952" y="1028700"/>
            <a:ext cx="7344348" cy="1725089"/>
            <a:chOff x="0" y="0"/>
            <a:chExt cx="1956974" cy="459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11765"/>
              </a:srgbClr>
            </a:solidFill>
            <a:ln w="9525" cap="sq">
              <a:solidFill>
                <a:srgbClr val="9EB49F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47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14952" y="3197165"/>
            <a:ext cx="7344348" cy="1725089"/>
            <a:chOff x="0" y="0"/>
            <a:chExt cx="1956974" cy="4596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  <a:ln w="9525" cap="sq">
              <a:solidFill>
                <a:srgbClr val="9EB49F">
                  <a:alpha val="21961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47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14952" y="5364746"/>
            <a:ext cx="7344348" cy="2388382"/>
            <a:chOff x="0" y="0"/>
            <a:chExt cx="1956974" cy="4596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  <a:ln w="9525" cap="sq">
              <a:solidFill>
                <a:srgbClr val="9EB49F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47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14952" y="8039100"/>
            <a:ext cx="7344348" cy="1905000"/>
            <a:chOff x="0" y="0"/>
            <a:chExt cx="1956974" cy="4596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46667"/>
              </a:srgbClr>
            </a:solidFill>
            <a:ln w="9525" cap="sq">
              <a:solidFill>
                <a:srgbClr val="9EB49F">
                  <a:alpha val="46667"/>
                </a:srgbClr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447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 rot="-7436091">
            <a:off x="-3303733" y="4475852"/>
            <a:ext cx="8279515" cy="10920223"/>
          </a:xfrm>
          <a:custGeom>
            <a:avLst/>
            <a:gdLst/>
            <a:ahLst/>
            <a:cxnLst/>
            <a:rect l="l" t="t" r="r" b="b"/>
            <a:pathLst>
              <a:path w="8279515" h="10920223">
                <a:moveTo>
                  <a:pt x="0" y="0"/>
                </a:moveTo>
                <a:lnTo>
                  <a:pt x="8279515" y="0"/>
                </a:lnTo>
                <a:lnTo>
                  <a:pt x="8279515" y="10920224"/>
                </a:lnTo>
                <a:lnTo>
                  <a:pt x="0" y="1092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667166" y="177928"/>
            <a:ext cx="7344347" cy="1044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27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ock Grotesk"/>
                <a:ea typeface="Glock Grotesk"/>
                <a:cs typeface="Glock Grotesk"/>
                <a:sym typeface="Glock Grotesk"/>
              </a:rPr>
              <a:t>Future Integrations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399020" y="1140049"/>
            <a:ext cx="6369280" cy="1503937"/>
            <a:chOff x="-9237" y="-127842"/>
            <a:chExt cx="8492373" cy="2005250"/>
          </a:xfrm>
        </p:grpSpPr>
        <p:sp>
          <p:nvSpPr>
            <p:cNvPr id="17" name="TextBox 17"/>
            <p:cNvSpPr txBox="1"/>
            <p:nvPr/>
          </p:nvSpPr>
          <p:spPr>
            <a:xfrm>
              <a:off x="-1" y="-127842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874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 Bold"/>
                  <a:ea typeface="Work Sans Bold"/>
                  <a:cs typeface="Work Sans Bold"/>
                  <a:sym typeface="Work Sans Bold"/>
                </a:rPr>
                <a:t>Router Firmware Integration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-9237" y="501305"/>
              <a:ext cx="8483137" cy="137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767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Embed AI anomaly detection directly into router firmware (e.g., </a:t>
              </a:r>
              <a:r>
                <a:rPr lang="en-US" sz="1400" dirty="0" err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Netgear</a:t>
              </a:r>
              <a:r>
                <a:rPr lang="en-US" sz="14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, TP-Link) Enables always-on protection with OTA updates; white-label for revenue share (10-20% on premium models)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399019" y="3258688"/>
            <a:ext cx="6369281" cy="1534255"/>
            <a:chOff x="-9240" y="-259367"/>
            <a:chExt cx="8492374" cy="2045674"/>
          </a:xfrm>
        </p:grpSpPr>
        <p:sp>
          <p:nvSpPr>
            <p:cNvPr id="20" name="TextBox 20"/>
            <p:cNvSpPr txBox="1"/>
            <p:nvPr/>
          </p:nvSpPr>
          <p:spPr>
            <a:xfrm>
              <a:off x="-9240" y="-259367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Anomaly Handling &amp; Device Isolation</a:t>
              </a:r>
              <a:endParaRPr kumimoji="0" lang="en-US" sz="27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 Bold"/>
                <a:ea typeface="Work Sans Bold"/>
                <a:cs typeface="Work Sans Bold"/>
                <a:sym typeface="Work Sans Bold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-3" y="410204"/>
              <a:ext cx="8483137" cy="1376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767"/>
                </a:lnSpc>
                <a:spcBef>
                  <a:spcPct val="0"/>
                </a:spcBef>
              </a:pPr>
              <a:r>
                <a:rPr lang="en-US" sz="14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On detection (e.g., traffic spikes), auto-quarantine via VLAN segmentation or MAC blocking to contain threats. Use SDN APIs for dynamic rerouting; notify users for remediation (e.g., firmware updates)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0405949" y="5570788"/>
            <a:ext cx="6853351" cy="1990292"/>
            <a:chOff x="0" y="-66675"/>
            <a:chExt cx="9137801" cy="2653724"/>
          </a:xfrm>
        </p:grpSpPr>
        <p:sp>
          <p:nvSpPr>
            <p:cNvPr id="23" name="TextBox 23"/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874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 Bold"/>
                  <a:ea typeface="Work Sans Bold"/>
                  <a:cs typeface="Work Sans Bold"/>
                  <a:sym typeface="Work Sans Bold"/>
                </a:rPr>
                <a:t>Secure, simple device onboarding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707731"/>
              <a:ext cx="9137801" cy="18793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767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Devices are verified using hardware signatures/serial numbers etc. Users will be warned if they try to install an unverified device, and these devices will be added to an isolated layer.</a:t>
              </a:r>
              <a:endParaRPr kumimoji="0" lang="en-US" sz="1976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405949" y="8245142"/>
            <a:ext cx="6853351" cy="1514113"/>
            <a:chOff x="0" y="-66675"/>
            <a:chExt cx="9137801" cy="2018818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3874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767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Work Sans Bold"/>
                  <a:ea typeface="Work Sans Bold"/>
                  <a:cs typeface="Work Sans Bold"/>
                  <a:sym typeface="Work Sans Bold"/>
                </a:rPr>
                <a:t>Overall Benefits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559025"/>
              <a:ext cx="9137801" cy="13931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2767"/>
                </a:lnSpc>
                <a:spcBef>
                  <a:spcPct val="0"/>
                </a:spcBef>
              </a:pPr>
              <a:r>
                <a:rPr lang="en-US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Scales to edge computing for real-time security; boosts user retention 20-30% via trust-building; addresses 70% of home IoT risks from unauthorized devices.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pic>
        <p:nvPicPr>
          <p:cNvPr id="6146" name="Picture 2" descr="Home Network Segmentation: A Must In The IoT Era — Between The Hacks">
            <a:extLst>
              <a:ext uri="{FF2B5EF4-FFF2-40B4-BE49-F238E27FC236}">
                <a16:creationId xmlns:a16="http://schemas.microsoft.com/office/drawing/2014/main" id="{1FDA1BAC-617E-DA55-9DCB-C83C69BB4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566" y="1255934"/>
            <a:ext cx="7943434" cy="388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asic Home Network Hygiene — Network Segmentation. | by JMDevLabs | The  Startup | Medium">
            <a:extLst>
              <a:ext uri="{FF2B5EF4-FFF2-40B4-BE49-F238E27FC236}">
                <a16:creationId xmlns:a16="http://schemas.microsoft.com/office/drawing/2014/main" id="{50389C15-6987-5180-92C5-0E1AD9381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21" y="5465709"/>
            <a:ext cx="7943434" cy="457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50000">
              <a:srgbClr val="29464A">
                <a:alpha val="100000"/>
              </a:srgbClr>
            </a:gs>
            <a:gs pos="100000">
              <a:srgbClr val="6D808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FA5ED7-A713-96A4-F0DA-9CCF3C75E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19BC696F-B771-E5E6-FB8D-1FB3E83D97E2}"/>
              </a:ext>
            </a:extLst>
          </p:cNvPr>
          <p:cNvGrpSpPr/>
          <p:nvPr/>
        </p:nvGrpSpPr>
        <p:grpSpPr>
          <a:xfrm>
            <a:off x="9914950" y="4060591"/>
            <a:ext cx="7344348" cy="1725089"/>
            <a:chOff x="0" y="0"/>
            <a:chExt cx="1956974" cy="45966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7BF30A6-BB42-22CB-F91F-F6CFAEC8CF06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  <a:ln w="9525" cap="sq">
              <a:solidFill>
                <a:srgbClr val="9EB49F">
                  <a:alpha val="21961"/>
                </a:srgbClr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F3A7FEE-FB21-9CD6-6A7B-3137C900B566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50F17D0-EFEA-3C72-4F64-CF4534ED11AA}"/>
              </a:ext>
            </a:extLst>
          </p:cNvPr>
          <p:cNvGrpSpPr/>
          <p:nvPr/>
        </p:nvGrpSpPr>
        <p:grpSpPr>
          <a:xfrm>
            <a:off x="9914951" y="6120919"/>
            <a:ext cx="7344348" cy="1725089"/>
            <a:chOff x="0" y="0"/>
            <a:chExt cx="1956974" cy="45966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6422C08-7A3D-3A23-F0C2-6CEEB6A8D46D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  <a:ln w="9525" cap="sq">
              <a:solidFill>
                <a:srgbClr val="9EB49F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26D079D3-D2AB-35DC-5E59-367F64D91BCF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B1F911C-EC1A-948C-A960-8195E8ADA9FB}"/>
              </a:ext>
            </a:extLst>
          </p:cNvPr>
          <p:cNvGrpSpPr/>
          <p:nvPr/>
        </p:nvGrpSpPr>
        <p:grpSpPr>
          <a:xfrm>
            <a:off x="9914951" y="8289384"/>
            <a:ext cx="7344348" cy="1725089"/>
            <a:chOff x="0" y="0"/>
            <a:chExt cx="1956974" cy="459667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767B8F0-6796-3625-E2CE-9592FEE52A3D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46667"/>
              </a:srgbClr>
            </a:solidFill>
            <a:ln w="9525" cap="sq">
              <a:solidFill>
                <a:srgbClr val="9EB49F">
                  <a:alpha val="46667"/>
                </a:srgbClr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F040FAD-DDD1-7447-6DAC-B5DA9C113645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0B155847-D183-83C0-916D-86AAF3DEEF93}"/>
              </a:ext>
            </a:extLst>
          </p:cNvPr>
          <p:cNvSpPr/>
          <p:nvPr/>
        </p:nvSpPr>
        <p:spPr>
          <a:xfrm rot="-7436091">
            <a:off x="-3303733" y="4475852"/>
            <a:ext cx="8279515" cy="10920223"/>
          </a:xfrm>
          <a:custGeom>
            <a:avLst/>
            <a:gdLst/>
            <a:ahLst/>
            <a:cxnLst/>
            <a:rect l="l" t="t" r="r" b="b"/>
            <a:pathLst>
              <a:path w="8279515" h="10920223">
                <a:moveTo>
                  <a:pt x="0" y="0"/>
                </a:moveTo>
                <a:lnTo>
                  <a:pt x="8279515" y="0"/>
                </a:lnTo>
                <a:lnTo>
                  <a:pt x="8279515" y="10920224"/>
                </a:lnTo>
                <a:lnTo>
                  <a:pt x="0" y="109202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6009C7B-CB25-7459-780B-A7D0B3FA08EB}"/>
              </a:ext>
            </a:extLst>
          </p:cNvPr>
          <p:cNvSpPr txBox="1"/>
          <p:nvPr/>
        </p:nvSpPr>
        <p:spPr>
          <a:xfrm>
            <a:off x="1028700" y="904875"/>
            <a:ext cx="6648450" cy="2333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100"/>
              </a:lnSpc>
              <a:spcBef>
                <a:spcPct val="0"/>
              </a:spcBef>
            </a:pPr>
            <a:r>
              <a:rPr lang="en-US" sz="6500" b="1" u="none" strike="noStrike" spc="-273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Market Potential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C77427-7B41-ADF6-4265-2661ABE5AB5F}"/>
              </a:ext>
            </a:extLst>
          </p:cNvPr>
          <p:cNvGrpSpPr/>
          <p:nvPr/>
        </p:nvGrpSpPr>
        <p:grpSpPr>
          <a:xfrm>
            <a:off x="9914949" y="111047"/>
            <a:ext cx="7344348" cy="1725089"/>
            <a:chOff x="9914952" y="1028700"/>
            <a:chExt cx="7344348" cy="1725089"/>
          </a:xfrm>
        </p:grpSpPr>
        <p:grpSp>
          <p:nvGrpSpPr>
            <p:cNvPr id="2" name="Group 2">
              <a:extLst>
                <a:ext uri="{FF2B5EF4-FFF2-40B4-BE49-F238E27FC236}">
                  <a16:creationId xmlns:a16="http://schemas.microsoft.com/office/drawing/2014/main" id="{24AF9A8A-47BA-2B7A-BDEF-A608B501B2D8}"/>
                </a:ext>
              </a:extLst>
            </p:cNvPr>
            <p:cNvGrpSpPr/>
            <p:nvPr/>
          </p:nvGrpSpPr>
          <p:grpSpPr>
            <a:xfrm>
              <a:off x="9914952" y="1028700"/>
              <a:ext cx="7344348" cy="1725089"/>
              <a:chOff x="0" y="0"/>
              <a:chExt cx="1956974" cy="459667"/>
            </a:xfrm>
          </p:grpSpPr>
          <p:sp>
            <p:nvSpPr>
              <p:cNvPr id="3" name="Freeform 3">
                <a:extLst>
                  <a:ext uri="{FF2B5EF4-FFF2-40B4-BE49-F238E27FC236}">
                    <a16:creationId xmlns:a16="http://schemas.microsoft.com/office/drawing/2014/main" id="{21FE3474-AE98-E05B-FED9-774AD94DDACD}"/>
                  </a:ext>
                </a:extLst>
              </p:cNvPr>
              <p:cNvSpPr/>
              <p:nvPr/>
            </p:nvSpPr>
            <p:spPr>
              <a:xfrm>
                <a:off x="0" y="0"/>
                <a:ext cx="1956974" cy="459667"/>
              </a:xfrm>
              <a:custGeom>
                <a:avLst/>
                <a:gdLst/>
                <a:ahLst/>
                <a:cxnLst/>
                <a:rect l="l" t="t" r="r" b="b"/>
                <a:pathLst>
                  <a:path w="1956974" h="459667">
                    <a:moveTo>
                      <a:pt x="10541" y="0"/>
                    </a:moveTo>
                    <a:lnTo>
                      <a:pt x="1946432" y="0"/>
                    </a:lnTo>
                    <a:cubicBezTo>
                      <a:pt x="1949228" y="0"/>
                      <a:pt x="1951909" y="1111"/>
                      <a:pt x="1953886" y="3087"/>
                    </a:cubicBezTo>
                    <a:cubicBezTo>
                      <a:pt x="1955863" y="5064"/>
                      <a:pt x="1956974" y="7746"/>
                      <a:pt x="1956974" y="10541"/>
                    </a:cubicBezTo>
                    <a:lnTo>
                      <a:pt x="1956974" y="449126"/>
                    </a:lnTo>
                    <a:cubicBezTo>
                      <a:pt x="1956974" y="451921"/>
                      <a:pt x="1955863" y="454603"/>
                      <a:pt x="1953886" y="456579"/>
                    </a:cubicBezTo>
                    <a:cubicBezTo>
                      <a:pt x="1951909" y="458556"/>
                      <a:pt x="1949228" y="459667"/>
                      <a:pt x="1946432" y="459667"/>
                    </a:cubicBezTo>
                    <a:lnTo>
                      <a:pt x="10541" y="459667"/>
                    </a:lnTo>
                    <a:cubicBezTo>
                      <a:pt x="7746" y="459667"/>
                      <a:pt x="5064" y="458556"/>
                      <a:pt x="3087" y="456579"/>
                    </a:cubicBezTo>
                    <a:cubicBezTo>
                      <a:pt x="1111" y="454603"/>
                      <a:pt x="0" y="451921"/>
                      <a:pt x="0" y="449126"/>
                    </a:cubicBezTo>
                    <a:lnTo>
                      <a:pt x="0" y="10541"/>
                    </a:lnTo>
                    <a:cubicBezTo>
                      <a:pt x="0" y="7746"/>
                      <a:pt x="1111" y="5064"/>
                      <a:pt x="3087" y="3087"/>
                    </a:cubicBezTo>
                    <a:cubicBezTo>
                      <a:pt x="5064" y="1111"/>
                      <a:pt x="7746" y="0"/>
                      <a:pt x="10541" y="0"/>
                    </a:cubicBezTo>
                    <a:close/>
                  </a:path>
                </a:pathLst>
              </a:custGeom>
              <a:solidFill>
                <a:srgbClr val="FFFFFF">
                  <a:alpha val="11765"/>
                </a:srgbClr>
              </a:solidFill>
              <a:ln w="9525" cap="sq">
                <a:solidFill>
                  <a:srgbClr val="9EB49F">
                    <a:alpha val="11765"/>
                  </a:srgbClr>
                </a:solidFill>
                <a:prstDash val="solid"/>
                <a:miter/>
              </a:ln>
            </p:spPr>
          </p:sp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BBEE64D5-CDEB-B27A-09A3-60DA99E70FED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956974" cy="5358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4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18B6AD51-678F-1252-3F43-DB2A66CC8198}"/>
                </a:ext>
              </a:extLst>
            </p:cNvPr>
            <p:cNvGrpSpPr/>
            <p:nvPr/>
          </p:nvGrpSpPr>
          <p:grpSpPr>
            <a:xfrm>
              <a:off x="10405949" y="1234742"/>
              <a:ext cx="6853351" cy="1260221"/>
              <a:chOff x="0" y="-66675"/>
              <a:chExt cx="9137801" cy="1680296"/>
            </a:xfrm>
          </p:grpSpPr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651942CC-C261-9186-295F-6F254602C74A}"/>
                  </a:ext>
                </a:extLst>
              </p:cNvPr>
              <p:cNvSpPr txBox="1"/>
              <p:nvPr/>
            </p:nvSpPr>
            <p:spPr>
              <a:xfrm>
                <a:off x="0" y="-66675"/>
                <a:ext cx="8483137" cy="62570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874"/>
                  </a:lnSpc>
                  <a:spcBef>
                    <a:spcPct val="0"/>
                  </a:spcBef>
                </a:pPr>
                <a:r>
                  <a:rPr lang="en-US" sz="2767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TAM</a:t>
                </a:r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C232AECD-2DD1-E27A-46D3-7116FC79343B}"/>
                  </a:ext>
                </a:extLst>
              </p:cNvPr>
              <p:cNvSpPr txBox="1"/>
              <p:nvPr/>
            </p:nvSpPr>
            <p:spPr>
              <a:xfrm>
                <a:off x="0" y="707731"/>
                <a:ext cx="9137801" cy="9058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767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$270M in 2025 for India IoT security, growing to $2.34B by 2033 at 31% CAGR—driven by 2B connected devices by end-2025</a:t>
                </a:r>
              </a:p>
            </p:txBody>
          </p:sp>
        </p:grp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9277B816-7940-5DDE-F215-2B4E13756272}"/>
              </a:ext>
            </a:extLst>
          </p:cNvPr>
          <p:cNvGrpSpPr/>
          <p:nvPr/>
        </p:nvGrpSpPr>
        <p:grpSpPr>
          <a:xfrm>
            <a:off x="10405947" y="4266633"/>
            <a:ext cx="6739053" cy="1272147"/>
            <a:chOff x="0" y="-66675"/>
            <a:chExt cx="8985404" cy="1696198"/>
          </a:xfrm>
        </p:grpSpPr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1958C94A-7010-33CA-99C8-C205BB6A8185}"/>
                </a:ext>
              </a:extLst>
            </p:cNvPr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SOM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B8319A46-3996-B6C9-5A3A-59B9B995BEB5}"/>
                </a:ext>
              </a:extLst>
            </p:cNvPr>
            <p:cNvSpPr txBox="1"/>
            <p:nvPr/>
          </p:nvSpPr>
          <p:spPr>
            <a:xfrm>
              <a:off x="0" y="707731"/>
              <a:ext cx="8985404" cy="921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67"/>
                </a:lnSpc>
                <a:spcBef>
                  <a:spcPct val="0"/>
                </a:spcBef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$5.4M Year 1 (1% capture, targeting 5M Indian homes at $1.08 ARPU; 5% conversion from free trials)</a:t>
              </a: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7BFA2A4D-B44B-AB83-9DA7-1EAD940C2D78}"/>
              </a:ext>
            </a:extLst>
          </p:cNvPr>
          <p:cNvGrpSpPr/>
          <p:nvPr/>
        </p:nvGrpSpPr>
        <p:grpSpPr>
          <a:xfrm>
            <a:off x="10405948" y="6326961"/>
            <a:ext cx="6739052" cy="1272147"/>
            <a:chOff x="0" y="-66675"/>
            <a:chExt cx="8985402" cy="1696198"/>
          </a:xfrm>
        </p:grpSpPr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5E7C965-F307-0CFD-7513-FC1E8F43BBBB}"/>
                </a:ext>
              </a:extLst>
            </p:cNvPr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Drivers</a:t>
              </a: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C0D82722-98C9-C8A3-AF55-84275FB3A275}"/>
                </a:ext>
              </a:extLst>
            </p:cNvPr>
            <p:cNvSpPr txBox="1"/>
            <p:nvPr/>
          </p:nvSpPr>
          <p:spPr>
            <a:xfrm>
              <a:off x="0" y="707731"/>
              <a:ext cx="8985402" cy="921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67"/>
                </a:lnSpc>
                <a:spcBef>
                  <a:spcPct val="0"/>
                </a:spcBef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Rapid IoT revenue to $26.93B in 2025; regs like DPDP Act &amp; IT Act mandating data protection for IoT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29DBEEFB-EFCC-65BF-3BF7-3F9228EE6626}"/>
              </a:ext>
            </a:extLst>
          </p:cNvPr>
          <p:cNvGrpSpPr/>
          <p:nvPr/>
        </p:nvGrpSpPr>
        <p:grpSpPr>
          <a:xfrm>
            <a:off x="10405948" y="8495426"/>
            <a:ext cx="6362353" cy="1272147"/>
            <a:chOff x="0" y="-66675"/>
            <a:chExt cx="8483137" cy="1696197"/>
          </a:xfrm>
        </p:grpSpPr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35DD6C8F-FA82-7E21-7D22-CCD367B02D72}"/>
                </a:ext>
              </a:extLst>
            </p:cNvPr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Competitors</a:t>
              </a: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1F44743E-BCE2-0137-5AE4-D19A921CEF1C}"/>
                </a:ext>
              </a:extLst>
            </p:cNvPr>
            <p:cNvSpPr txBox="1"/>
            <p:nvPr/>
          </p:nvSpPr>
          <p:spPr>
            <a:xfrm>
              <a:off x="0" y="707731"/>
              <a:ext cx="8483137" cy="9217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7"/>
                </a:lnSpc>
                <a:spcBef>
                  <a:spcPct val="0"/>
                </a:spcBef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Global like Nozomi/Armis; local edge via affordable home focus over enterprise-heavy players.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42A008-2CE0-1F80-0769-78A81F6F22F4}"/>
              </a:ext>
            </a:extLst>
          </p:cNvPr>
          <p:cNvGrpSpPr/>
          <p:nvPr/>
        </p:nvGrpSpPr>
        <p:grpSpPr>
          <a:xfrm>
            <a:off x="9914950" y="2092184"/>
            <a:ext cx="7344348" cy="1725089"/>
            <a:chOff x="9914952" y="1028700"/>
            <a:chExt cx="7344348" cy="1725089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4BBC58A6-1888-FBF7-B079-73D17B7D0EE3}"/>
                </a:ext>
              </a:extLst>
            </p:cNvPr>
            <p:cNvGrpSpPr/>
            <p:nvPr/>
          </p:nvGrpSpPr>
          <p:grpSpPr>
            <a:xfrm>
              <a:off x="9914952" y="1028700"/>
              <a:ext cx="7344348" cy="1725089"/>
              <a:chOff x="0" y="0"/>
              <a:chExt cx="1956974" cy="459667"/>
            </a:xfrm>
          </p:grpSpPr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9F7CC670-F332-4705-9D59-7F5CFE5C15CF}"/>
                  </a:ext>
                </a:extLst>
              </p:cNvPr>
              <p:cNvSpPr/>
              <p:nvPr/>
            </p:nvSpPr>
            <p:spPr>
              <a:xfrm>
                <a:off x="0" y="0"/>
                <a:ext cx="1956974" cy="459667"/>
              </a:xfrm>
              <a:custGeom>
                <a:avLst/>
                <a:gdLst/>
                <a:ahLst/>
                <a:cxnLst/>
                <a:rect l="l" t="t" r="r" b="b"/>
                <a:pathLst>
                  <a:path w="1956974" h="459667">
                    <a:moveTo>
                      <a:pt x="10541" y="0"/>
                    </a:moveTo>
                    <a:lnTo>
                      <a:pt x="1946432" y="0"/>
                    </a:lnTo>
                    <a:cubicBezTo>
                      <a:pt x="1949228" y="0"/>
                      <a:pt x="1951909" y="1111"/>
                      <a:pt x="1953886" y="3087"/>
                    </a:cubicBezTo>
                    <a:cubicBezTo>
                      <a:pt x="1955863" y="5064"/>
                      <a:pt x="1956974" y="7746"/>
                      <a:pt x="1956974" y="10541"/>
                    </a:cubicBezTo>
                    <a:lnTo>
                      <a:pt x="1956974" y="449126"/>
                    </a:lnTo>
                    <a:cubicBezTo>
                      <a:pt x="1956974" y="451921"/>
                      <a:pt x="1955863" y="454603"/>
                      <a:pt x="1953886" y="456579"/>
                    </a:cubicBezTo>
                    <a:cubicBezTo>
                      <a:pt x="1951909" y="458556"/>
                      <a:pt x="1949228" y="459667"/>
                      <a:pt x="1946432" y="459667"/>
                    </a:cubicBezTo>
                    <a:lnTo>
                      <a:pt x="10541" y="459667"/>
                    </a:lnTo>
                    <a:cubicBezTo>
                      <a:pt x="7746" y="459667"/>
                      <a:pt x="5064" y="458556"/>
                      <a:pt x="3087" y="456579"/>
                    </a:cubicBezTo>
                    <a:cubicBezTo>
                      <a:pt x="1111" y="454603"/>
                      <a:pt x="0" y="451921"/>
                      <a:pt x="0" y="449126"/>
                    </a:cubicBezTo>
                    <a:lnTo>
                      <a:pt x="0" y="10541"/>
                    </a:lnTo>
                    <a:cubicBezTo>
                      <a:pt x="0" y="7746"/>
                      <a:pt x="1111" y="5064"/>
                      <a:pt x="3087" y="3087"/>
                    </a:cubicBezTo>
                    <a:cubicBezTo>
                      <a:pt x="5064" y="1111"/>
                      <a:pt x="7746" y="0"/>
                      <a:pt x="10541" y="0"/>
                    </a:cubicBezTo>
                    <a:close/>
                  </a:path>
                </a:pathLst>
              </a:custGeom>
              <a:solidFill>
                <a:srgbClr val="FFFFFF">
                  <a:alpha val="11765"/>
                </a:srgbClr>
              </a:solidFill>
              <a:ln w="9525" cap="sq">
                <a:solidFill>
                  <a:srgbClr val="9EB49F">
                    <a:alpha val="11765"/>
                  </a:srgbClr>
                </a:solidFill>
                <a:prstDash val="solid"/>
                <a:miter/>
              </a:ln>
            </p:spPr>
          </p:sp>
          <p:sp>
            <p:nvSpPr>
              <p:cNvPr id="35" name="TextBox 4">
                <a:extLst>
                  <a:ext uri="{FF2B5EF4-FFF2-40B4-BE49-F238E27FC236}">
                    <a16:creationId xmlns:a16="http://schemas.microsoft.com/office/drawing/2014/main" id="{0D02F3C5-27DD-D9D7-EA0A-998A79562418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956974" cy="5358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4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1" name="Group 16">
              <a:extLst>
                <a:ext uri="{FF2B5EF4-FFF2-40B4-BE49-F238E27FC236}">
                  <a16:creationId xmlns:a16="http://schemas.microsoft.com/office/drawing/2014/main" id="{41B4347F-8B5B-FB28-15CC-75CBD4992C0F}"/>
                </a:ext>
              </a:extLst>
            </p:cNvPr>
            <p:cNvGrpSpPr/>
            <p:nvPr/>
          </p:nvGrpSpPr>
          <p:grpSpPr>
            <a:xfrm>
              <a:off x="10405949" y="1234742"/>
              <a:ext cx="6362353" cy="1272147"/>
              <a:chOff x="0" y="-66675"/>
              <a:chExt cx="8483137" cy="1696197"/>
            </a:xfrm>
          </p:grpSpPr>
          <p:sp>
            <p:nvSpPr>
              <p:cNvPr id="32" name="TextBox 17">
                <a:extLst>
                  <a:ext uri="{FF2B5EF4-FFF2-40B4-BE49-F238E27FC236}">
                    <a16:creationId xmlns:a16="http://schemas.microsoft.com/office/drawing/2014/main" id="{EA311556-C620-FE7E-64B2-81B13BC9C646}"/>
                  </a:ext>
                </a:extLst>
              </p:cNvPr>
              <p:cNvSpPr txBox="1"/>
              <p:nvPr/>
            </p:nvSpPr>
            <p:spPr>
              <a:xfrm>
                <a:off x="0" y="-66675"/>
                <a:ext cx="8483137" cy="62570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874"/>
                  </a:lnSpc>
                  <a:spcBef>
                    <a:spcPct val="0"/>
                  </a:spcBef>
                </a:pPr>
                <a:r>
                  <a:rPr lang="en-US" sz="2767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SAM (Home Segment)</a:t>
                </a:r>
              </a:p>
            </p:txBody>
          </p:sp>
          <p:sp>
            <p:nvSpPr>
              <p:cNvPr id="33" name="TextBox 18">
                <a:extLst>
                  <a:ext uri="{FF2B5EF4-FFF2-40B4-BE49-F238E27FC236}">
                    <a16:creationId xmlns:a16="http://schemas.microsoft.com/office/drawing/2014/main" id="{D223F8AD-2F2F-C363-4938-5D7768DE811D}"/>
                  </a:ext>
                </a:extLst>
              </p:cNvPr>
              <p:cNvSpPr txBox="1"/>
              <p:nvPr/>
            </p:nvSpPr>
            <p:spPr>
              <a:xfrm>
                <a:off x="0" y="707731"/>
                <a:ext cx="8483137" cy="92179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2767"/>
                  </a:lnSpc>
                  <a:spcBef>
                    <a:spcPct val="0"/>
                  </a:spcBef>
                </a:pPr>
                <a:r>
                  <a:rPr lang="en-US" sz="1976" dirty="0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$54M (20% of TAM, focusing on urban households with 10+ IoT devices)</a:t>
                </a:r>
              </a:p>
            </p:txBody>
          </p:sp>
        </p:grpSp>
      </p:grpSp>
      <p:pic>
        <p:nvPicPr>
          <p:cNvPr id="4098" name="Picture 2" descr="IoT Security Market Size, Share And Growth Report, 2030">
            <a:extLst>
              <a:ext uri="{FF2B5EF4-FFF2-40B4-BE49-F238E27FC236}">
                <a16:creationId xmlns:a16="http://schemas.microsoft.com/office/drawing/2014/main" id="{5EA0DE6B-74DB-442F-643B-F41C3B435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67" y="4105368"/>
            <a:ext cx="8115433" cy="423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59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70908">
                <a:alpha val="100000"/>
              </a:srgbClr>
            </a:gs>
            <a:gs pos="50000">
              <a:srgbClr val="29464A">
                <a:alpha val="100000"/>
              </a:srgbClr>
            </a:gs>
            <a:gs pos="100000">
              <a:srgbClr val="6D8080">
                <a:alpha val="100000"/>
              </a:srgbClr>
            </a:gs>
          </a:gsLst>
          <a:lin ang="27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41949E-DE91-87C3-DAB8-08E66A775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EA91EAFE-5128-2CF8-DBFB-D5970FC5FD61}"/>
              </a:ext>
            </a:extLst>
          </p:cNvPr>
          <p:cNvGrpSpPr/>
          <p:nvPr/>
        </p:nvGrpSpPr>
        <p:grpSpPr>
          <a:xfrm>
            <a:off x="9914950" y="4060591"/>
            <a:ext cx="7344348" cy="1725089"/>
            <a:chOff x="0" y="0"/>
            <a:chExt cx="1956974" cy="45966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94486B0-FF68-B677-721B-1389256366E3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  <a:ln w="9525" cap="sq">
              <a:solidFill>
                <a:srgbClr val="9EB49F">
                  <a:alpha val="21961"/>
                </a:srgbClr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8E1F3F6-9CE9-F44B-C269-CEE1175679D3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93BE266-BC49-C4C1-DE34-56D4FE62E2A7}"/>
              </a:ext>
            </a:extLst>
          </p:cNvPr>
          <p:cNvGrpSpPr/>
          <p:nvPr/>
        </p:nvGrpSpPr>
        <p:grpSpPr>
          <a:xfrm>
            <a:off x="9914951" y="6120919"/>
            <a:ext cx="7344348" cy="1725089"/>
            <a:chOff x="0" y="0"/>
            <a:chExt cx="1956974" cy="45966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33B03EB-1398-B775-3225-AC3D6AAD340B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31765"/>
              </a:srgbClr>
            </a:solidFill>
            <a:ln w="9525" cap="sq">
              <a:solidFill>
                <a:srgbClr val="9EB49F">
                  <a:alpha val="31765"/>
                </a:srgbClr>
              </a:solidFill>
              <a:prstDash val="solid"/>
              <a:miter/>
            </a:ln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CB164468-C18D-3957-C24F-429FBA048D42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2C56766-DD2C-C293-61D8-1E4191334684}"/>
              </a:ext>
            </a:extLst>
          </p:cNvPr>
          <p:cNvGrpSpPr/>
          <p:nvPr/>
        </p:nvGrpSpPr>
        <p:grpSpPr>
          <a:xfrm>
            <a:off x="9914951" y="8289384"/>
            <a:ext cx="7344348" cy="1725089"/>
            <a:chOff x="0" y="0"/>
            <a:chExt cx="1956974" cy="459667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C8409B5-5BF6-F9B2-2A37-7AF037CC33C8}"/>
                </a:ext>
              </a:extLst>
            </p:cNvPr>
            <p:cNvSpPr/>
            <p:nvPr/>
          </p:nvSpPr>
          <p:spPr>
            <a:xfrm>
              <a:off x="0" y="0"/>
              <a:ext cx="1956974" cy="459667"/>
            </a:xfrm>
            <a:custGeom>
              <a:avLst/>
              <a:gdLst/>
              <a:ahLst/>
              <a:cxnLst/>
              <a:rect l="l" t="t" r="r" b="b"/>
              <a:pathLst>
                <a:path w="1956974" h="459667">
                  <a:moveTo>
                    <a:pt x="10541" y="0"/>
                  </a:moveTo>
                  <a:lnTo>
                    <a:pt x="1946432" y="0"/>
                  </a:lnTo>
                  <a:cubicBezTo>
                    <a:pt x="1949228" y="0"/>
                    <a:pt x="1951909" y="1111"/>
                    <a:pt x="1953886" y="3087"/>
                  </a:cubicBezTo>
                  <a:cubicBezTo>
                    <a:pt x="1955863" y="5064"/>
                    <a:pt x="1956974" y="7746"/>
                    <a:pt x="1956974" y="10541"/>
                  </a:cubicBezTo>
                  <a:lnTo>
                    <a:pt x="1956974" y="449126"/>
                  </a:lnTo>
                  <a:cubicBezTo>
                    <a:pt x="1956974" y="451921"/>
                    <a:pt x="1955863" y="454603"/>
                    <a:pt x="1953886" y="456579"/>
                  </a:cubicBezTo>
                  <a:cubicBezTo>
                    <a:pt x="1951909" y="458556"/>
                    <a:pt x="1949228" y="459667"/>
                    <a:pt x="1946432" y="459667"/>
                  </a:cubicBezTo>
                  <a:lnTo>
                    <a:pt x="10541" y="459667"/>
                  </a:lnTo>
                  <a:cubicBezTo>
                    <a:pt x="7746" y="459667"/>
                    <a:pt x="5064" y="458556"/>
                    <a:pt x="3087" y="456579"/>
                  </a:cubicBezTo>
                  <a:cubicBezTo>
                    <a:pt x="1111" y="454603"/>
                    <a:pt x="0" y="451921"/>
                    <a:pt x="0" y="449126"/>
                  </a:cubicBezTo>
                  <a:lnTo>
                    <a:pt x="0" y="10541"/>
                  </a:lnTo>
                  <a:cubicBezTo>
                    <a:pt x="0" y="7746"/>
                    <a:pt x="1111" y="5064"/>
                    <a:pt x="3087" y="3087"/>
                  </a:cubicBezTo>
                  <a:cubicBezTo>
                    <a:pt x="5064" y="1111"/>
                    <a:pt x="7746" y="0"/>
                    <a:pt x="10541" y="0"/>
                  </a:cubicBezTo>
                  <a:close/>
                </a:path>
              </a:pathLst>
            </a:custGeom>
            <a:solidFill>
              <a:srgbClr val="FFFFFF">
                <a:alpha val="46667"/>
              </a:srgbClr>
            </a:solidFill>
            <a:ln w="9525" cap="sq">
              <a:solidFill>
                <a:srgbClr val="9EB49F">
                  <a:alpha val="46667"/>
                </a:srgbClr>
              </a:solidFill>
              <a:prstDash val="solid"/>
              <a:miter/>
            </a:ln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F75B33D-5545-482A-DF1A-4D81CD74D578}"/>
                </a:ext>
              </a:extLst>
            </p:cNvPr>
            <p:cNvSpPr txBox="1"/>
            <p:nvPr/>
          </p:nvSpPr>
          <p:spPr>
            <a:xfrm>
              <a:off x="0" y="-76200"/>
              <a:ext cx="1956974" cy="535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47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08A1B131-E898-F7EA-5CE5-ADCD322322D8}"/>
              </a:ext>
            </a:extLst>
          </p:cNvPr>
          <p:cNvSpPr/>
          <p:nvPr/>
        </p:nvSpPr>
        <p:spPr>
          <a:xfrm rot="-7436091">
            <a:off x="-3303733" y="4475852"/>
            <a:ext cx="8279515" cy="10920223"/>
          </a:xfrm>
          <a:custGeom>
            <a:avLst/>
            <a:gdLst/>
            <a:ahLst/>
            <a:cxnLst/>
            <a:rect l="l" t="t" r="r" b="b"/>
            <a:pathLst>
              <a:path w="8279515" h="10920223">
                <a:moveTo>
                  <a:pt x="0" y="0"/>
                </a:moveTo>
                <a:lnTo>
                  <a:pt x="8279515" y="0"/>
                </a:lnTo>
                <a:lnTo>
                  <a:pt x="8279515" y="10920224"/>
                </a:lnTo>
                <a:lnTo>
                  <a:pt x="0" y="10920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72A4DBC-432F-92CE-FD6A-678633792D6A}"/>
              </a:ext>
            </a:extLst>
          </p:cNvPr>
          <p:cNvSpPr txBox="1"/>
          <p:nvPr/>
        </p:nvSpPr>
        <p:spPr>
          <a:xfrm>
            <a:off x="1028699" y="904875"/>
            <a:ext cx="7344347" cy="2333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100"/>
              </a:lnSpc>
              <a:spcBef>
                <a:spcPct val="0"/>
              </a:spcBef>
            </a:pPr>
            <a:r>
              <a:rPr lang="en-US" sz="6500" b="1" u="none" strike="noStrike" spc="-273" dirty="0">
                <a:solidFill>
                  <a:srgbClr val="FFFFFF"/>
                </a:solidFill>
                <a:latin typeface="Glock Grotesk"/>
                <a:ea typeface="Glock Grotesk"/>
                <a:cs typeface="Glock Grotesk"/>
                <a:sym typeface="Glock Grotesk"/>
              </a:rPr>
              <a:t>Go-to-Market Strategy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1B943AF-6DA0-EC81-D414-BD7759E97252}"/>
              </a:ext>
            </a:extLst>
          </p:cNvPr>
          <p:cNvGrpSpPr/>
          <p:nvPr/>
        </p:nvGrpSpPr>
        <p:grpSpPr>
          <a:xfrm>
            <a:off x="9914949" y="111047"/>
            <a:ext cx="7344348" cy="1725089"/>
            <a:chOff x="9914952" y="1028700"/>
            <a:chExt cx="7344348" cy="1725089"/>
          </a:xfrm>
        </p:grpSpPr>
        <p:grpSp>
          <p:nvGrpSpPr>
            <p:cNvPr id="2" name="Group 2">
              <a:extLst>
                <a:ext uri="{FF2B5EF4-FFF2-40B4-BE49-F238E27FC236}">
                  <a16:creationId xmlns:a16="http://schemas.microsoft.com/office/drawing/2014/main" id="{1550DDFC-646D-E0E0-F367-4ABE19B16B03}"/>
                </a:ext>
              </a:extLst>
            </p:cNvPr>
            <p:cNvGrpSpPr/>
            <p:nvPr/>
          </p:nvGrpSpPr>
          <p:grpSpPr>
            <a:xfrm>
              <a:off x="9914952" y="1028700"/>
              <a:ext cx="7344348" cy="1725089"/>
              <a:chOff x="0" y="0"/>
              <a:chExt cx="1956974" cy="459667"/>
            </a:xfrm>
          </p:grpSpPr>
          <p:sp>
            <p:nvSpPr>
              <p:cNvPr id="3" name="Freeform 3">
                <a:extLst>
                  <a:ext uri="{FF2B5EF4-FFF2-40B4-BE49-F238E27FC236}">
                    <a16:creationId xmlns:a16="http://schemas.microsoft.com/office/drawing/2014/main" id="{E2C173B8-4AF4-ACD0-2D4B-2C5574A04161}"/>
                  </a:ext>
                </a:extLst>
              </p:cNvPr>
              <p:cNvSpPr/>
              <p:nvPr/>
            </p:nvSpPr>
            <p:spPr>
              <a:xfrm>
                <a:off x="0" y="0"/>
                <a:ext cx="1956974" cy="459667"/>
              </a:xfrm>
              <a:custGeom>
                <a:avLst/>
                <a:gdLst/>
                <a:ahLst/>
                <a:cxnLst/>
                <a:rect l="l" t="t" r="r" b="b"/>
                <a:pathLst>
                  <a:path w="1956974" h="459667">
                    <a:moveTo>
                      <a:pt x="10541" y="0"/>
                    </a:moveTo>
                    <a:lnTo>
                      <a:pt x="1946432" y="0"/>
                    </a:lnTo>
                    <a:cubicBezTo>
                      <a:pt x="1949228" y="0"/>
                      <a:pt x="1951909" y="1111"/>
                      <a:pt x="1953886" y="3087"/>
                    </a:cubicBezTo>
                    <a:cubicBezTo>
                      <a:pt x="1955863" y="5064"/>
                      <a:pt x="1956974" y="7746"/>
                      <a:pt x="1956974" y="10541"/>
                    </a:cubicBezTo>
                    <a:lnTo>
                      <a:pt x="1956974" y="449126"/>
                    </a:lnTo>
                    <a:cubicBezTo>
                      <a:pt x="1956974" y="451921"/>
                      <a:pt x="1955863" y="454603"/>
                      <a:pt x="1953886" y="456579"/>
                    </a:cubicBezTo>
                    <a:cubicBezTo>
                      <a:pt x="1951909" y="458556"/>
                      <a:pt x="1949228" y="459667"/>
                      <a:pt x="1946432" y="459667"/>
                    </a:cubicBezTo>
                    <a:lnTo>
                      <a:pt x="10541" y="459667"/>
                    </a:lnTo>
                    <a:cubicBezTo>
                      <a:pt x="7746" y="459667"/>
                      <a:pt x="5064" y="458556"/>
                      <a:pt x="3087" y="456579"/>
                    </a:cubicBezTo>
                    <a:cubicBezTo>
                      <a:pt x="1111" y="454603"/>
                      <a:pt x="0" y="451921"/>
                      <a:pt x="0" y="449126"/>
                    </a:cubicBezTo>
                    <a:lnTo>
                      <a:pt x="0" y="10541"/>
                    </a:lnTo>
                    <a:cubicBezTo>
                      <a:pt x="0" y="7746"/>
                      <a:pt x="1111" y="5064"/>
                      <a:pt x="3087" y="3087"/>
                    </a:cubicBezTo>
                    <a:cubicBezTo>
                      <a:pt x="5064" y="1111"/>
                      <a:pt x="7746" y="0"/>
                      <a:pt x="10541" y="0"/>
                    </a:cubicBezTo>
                    <a:close/>
                  </a:path>
                </a:pathLst>
              </a:custGeom>
              <a:solidFill>
                <a:srgbClr val="FFFFFF">
                  <a:alpha val="11765"/>
                </a:srgbClr>
              </a:solidFill>
              <a:ln w="9525" cap="sq">
                <a:solidFill>
                  <a:srgbClr val="9EB49F">
                    <a:alpha val="11765"/>
                  </a:srgbClr>
                </a:solidFill>
                <a:prstDash val="solid"/>
                <a:miter/>
              </a:ln>
            </p:spPr>
          </p:sp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491D3166-6EF9-4767-1174-3594CF7C4FA9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956974" cy="5358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4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>
              <a:extLst>
                <a:ext uri="{FF2B5EF4-FFF2-40B4-BE49-F238E27FC236}">
                  <a16:creationId xmlns:a16="http://schemas.microsoft.com/office/drawing/2014/main" id="{988280D0-35F7-5846-082A-9CEAED7F02E4}"/>
                </a:ext>
              </a:extLst>
            </p:cNvPr>
            <p:cNvGrpSpPr/>
            <p:nvPr/>
          </p:nvGrpSpPr>
          <p:grpSpPr>
            <a:xfrm>
              <a:off x="10405949" y="1234742"/>
              <a:ext cx="6853351" cy="1260221"/>
              <a:chOff x="0" y="-66675"/>
              <a:chExt cx="9137801" cy="1680296"/>
            </a:xfrm>
          </p:grpSpPr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5E754A54-4A61-BB98-3BD3-8C49E26E2CA1}"/>
                  </a:ext>
                </a:extLst>
              </p:cNvPr>
              <p:cNvSpPr txBox="1"/>
              <p:nvPr/>
            </p:nvSpPr>
            <p:spPr>
              <a:xfrm>
                <a:off x="0" y="-66675"/>
                <a:ext cx="8483137" cy="62570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874"/>
                  </a:lnSpc>
                  <a:spcBef>
                    <a:spcPct val="0"/>
                  </a:spcBef>
                </a:pPr>
                <a:r>
                  <a:rPr lang="en-US" sz="2767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Target</a:t>
                </a:r>
              </a:p>
            </p:txBody>
          </p:sp>
          <p:sp>
            <p:nvSpPr>
              <p:cNvPr id="18" name="TextBox 18">
                <a:extLst>
                  <a:ext uri="{FF2B5EF4-FFF2-40B4-BE49-F238E27FC236}">
                    <a16:creationId xmlns:a16="http://schemas.microsoft.com/office/drawing/2014/main" id="{EC0B855A-640A-62FB-7CBB-54DAEDAD11DD}"/>
                  </a:ext>
                </a:extLst>
              </p:cNvPr>
              <p:cNvSpPr txBox="1"/>
              <p:nvPr/>
            </p:nvSpPr>
            <p:spPr>
              <a:xfrm>
                <a:off x="0" y="707731"/>
                <a:ext cx="9137801" cy="9058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767"/>
                  </a:lnSpc>
                  <a:spcBef>
                    <a:spcPct val="0"/>
                  </a:spcBef>
                </a:pPr>
                <a:r>
                  <a:rPr lang="en-US" dirty="0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Urban homeowners/families with smart homes; 62M households by 2025, prioritizing Tier-1/2 cities</a:t>
                </a:r>
              </a:p>
            </p:txBody>
          </p:sp>
        </p:grp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C479D0EE-E5AF-41D8-CCDD-E5CAE837658E}"/>
              </a:ext>
            </a:extLst>
          </p:cNvPr>
          <p:cNvGrpSpPr/>
          <p:nvPr/>
        </p:nvGrpSpPr>
        <p:grpSpPr>
          <a:xfrm>
            <a:off x="10405947" y="4266633"/>
            <a:ext cx="6739053" cy="1272147"/>
            <a:chOff x="0" y="-66675"/>
            <a:chExt cx="8985404" cy="1696198"/>
          </a:xfrm>
        </p:grpSpPr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CAB2BFAF-713E-AF09-6D14-3E48CE3D1345}"/>
                </a:ext>
              </a:extLst>
            </p:cNvPr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Pricing</a:t>
              </a: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72021BFD-0A6E-9510-59AB-D6C9DADFB431}"/>
                </a:ext>
              </a:extLst>
            </p:cNvPr>
            <p:cNvSpPr txBox="1"/>
            <p:nvPr/>
          </p:nvSpPr>
          <p:spPr>
            <a:xfrm>
              <a:off x="0" y="707731"/>
              <a:ext cx="8985404" cy="921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67"/>
                </a:lnSpc>
                <a:spcBef>
                  <a:spcPct val="0"/>
                </a:spcBef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Free basic scans, ₹399/</a:t>
              </a:r>
              <a:r>
                <a:rPr lang="en-US" sz="1976" dirty="0" err="1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mo</a:t>
              </a: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 premium (subscriptions + router upsell bundles)</a:t>
              </a:r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99844910-16E1-5B2A-199B-C89C66029F9A}"/>
              </a:ext>
            </a:extLst>
          </p:cNvPr>
          <p:cNvGrpSpPr/>
          <p:nvPr/>
        </p:nvGrpSpPr>
        <p:grpSpPr>
          <a:xfrm>
            <a:off x="10405948" y="6326961"/>
            <a:ext cx="6739052" cy="1272147"/>
            <a:chOff x="0" y="-66675"/>
            <a:chExt cx="8985402" cy="1696198"/>
          </a:xfrm>
        </p:grpSpPr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9106E1AC-BB38-668B-7221-7172F982F258}"/>
                </a:ext>
              </a:extLst>
            </p:cNvPr>
            <p:cNvSpPr txBox="1"/>
            <p:nvPr/>
          </p:nvSpPr>
          <p:spPr>
            <a:xfrm>
              <a:off x="0" y="-66675"/>
              <a:ext cx="8483137" cy="625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Launch</a:t>
              </a: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617CB1D9-2321-185E-A1D4-040D5569FBF8}"/>
                </a:ext>
              </a:extLst>
            </p:cNvPr>
            <p:cNvSpPr txBox="1"/>
            <p:nvPr/>
          </p:nvSpPr>
          <p:spPr>
            <a:xfrm>
              <a:off x="0" y="707731"/>
              <a:ext cx="8985402" cy="92179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767"/>
                </a:lnSpc>
                <a:spcBef>
                  <a:spcPct val="0"/>
                </a:spcBef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Q1 2026 beta in metros; marketing via SEO, YouTube influencers, and Smart Cities initiatives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21E0AC78-E006-8D86-65D8-9650DD7E90F7}"/>
              </a:ext>
            </a:extLst>
          </p:cNvPr>
          <p:cNvGrpSpPr/>
          <p:nvPr/>
        </p:nvGrpSpPr>
        <p:grpSpPr>
          <a:xfrm>
            <a:off x="10405948" y="8495426"/>
            <a:ext cx="6362353" cy="1272147"/>
            <a:chOff x="0" y="-66675"/>
            <a:chExt cx="8483137" cy="1696198"/>
          </a:xfrm>
        </p:grpSpPr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53BC0B5C-401D-6D8D-72BB-733DA76BC01F}"/>
                </a:ext>
              </a:extLst>
            </p:cNvPr>
            <p:cNvSpPr txBox="1"/>
            <p:nvPr/>
          </p:nvSpPr>
          <p:spPr>
            <a:xfrm>
              <a:off x="0" y="-66675"/>
              <a:ext cx="8483137" cy="625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74"/>
                </a:lnSpc>
                <a:spcBef>
                  <a:spcPct val="0"/>
                </a:spcBef>
              </a:pPr>
              <a:r>
                <a:rPr lang="en-US" sz="2767" b="1" dirty="0">
                  <a:solidFill>
                    <a:srgbClr val="FFFFFF"/>
                  </a:solidFill>
                  <a:latin typeface="Work Sans Bold"/>
                  <a:ea typeface="Work Sans Bold"/>
                  <a:cs typeface="Work Sans Bold"/>
                  <a:sym typeface="Work Sans Bold"/>
                </a:rPr>
                <a:t>Metrics</a:t>
              </a:r>
            </a:p>
          </p:txBody>
        </p:sp>
        <p:sp>
          <p:nvSpPr>
            <p:cNvPr id="27" name="TextBox 27">
              <a:extLst>
                <a:ext uri="{FF2B5EF4-FFF2-40B4-BE49-F238E27FC236}">
                  <a16:creationId xmlns:a16="http://schemas.microsoft.com/office/drawing/2014/main" id="{954AB6CE-3396-FD1F-A739-7DFC97479A51}"/>
                </a:ext>
              </a:extLst>
            </p:cNvPr>
            <p:cNvSpPr txBox="1"/>
            <p:nvPr/>
          </p:nvSpPr>
          <p:spPr>
            <a:xfrm>
              <a:off x="0" y="707731"/>
              <a:ext cx="8483137" cy="921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67"/>
                </a:lnSpc>
                <a:spcBef>
                  <a:spcPct val="0"/>
                </a:spcBef>
              </a:pPr>
              <a:r>
                <a:rPr lang="en-US" sz="1976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rPr>
                <a:t>50K users Month 1, 75% retention; monetize via SaaS with ARPU ramp-up through telecom tie-ups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BB6409-45D6-C89A-56D2-59F71F50957F}"/>
              </a:ext>
            </a:extLst>
          </p:cNvPr>
          <p:cNvGrpSpPr/>
          <p:nvPr/>
        </p:nvGrpSpPr>
        <p:grpSpPr>
          <a:xfrm>
            <a:off x="9914950" y="2092184"/>
            <a:ext cx="7344348" cy="1725089"/>
            <a:chOff x="9914952" y="1028700"/>
            <a:chExt cx="7344348" cy="1725089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B6A36FA4-11EC-4E6B-12A6-0C71CA5072E2}"/>
                </a:ext>
              </a:extLst>
            </p:cNvPr>
            <p:cNvGrpSpPr/>
            <p:nvPr/>
          </p:nvGrpSpPr>
          <p:grpSpPr>
            <a:xfrm>
              <a:off x="9914952" y="1028700"/>
              <a:ext cx="7344348" cy="1725089"/>
              <a:chOff x="0" y="0"/>
              <a:chExt cx="1956974" cy="459667"/>
            </a:xfrm>
          </p:grpSpPr>
          <p:sp>
            <p:nvSpPr>
              <p:cNvPr id="34" name="Freeform 3">
                <a:extLst>
                  <a:ext uri="{FF2B5EF4-FFF2-40B4-BE49-F238E27FC236}">
                    <a16:creationId xmlns:a16="http://schemas.microsoft.com/office/drawing/2014/main" id="{03402E00-252D-6E0D-56ED-3C6E815CC038}"/>
                  </a:ext>
                </a:extLst>
              </p:cNvPr>
              <p:cNvSpPr/>
              <p:nvPr/>
            </p:nvSpPr>
            <p:spPr>
              <a:xfrm>
                <a:off x="0" y="0"/>
                <a:ext cx="1956974" cy="459667"/>
              </a:xfrm>
              <a:custGeom>
                <a:avLst/>
                <a:gdLst/>
                <a:ahLst/>
                <a:cxnLst/>
                <a:rect l="l" t="t" r="r" b="b"/>
                <a:pathLst>
                  <a:path w="1956974" h="459667">
                    <a:moveTo>
                      <a:pt x="10541" y="0"/>
                    </a:moveTo>
                    <a:lnTo>
                      <a:pt x="1946432" y="0"/>
                    </a:lnTo>
                    <a:cubicBezTo>
                      <a:pt x="1949228" y="0"/>
                      <a:pt x="1951909" y="1111"/>
                      <a:pt x="1953886" y="3087"/>
                    </a:cubicBezTo>
                    <a:cubicBezTo>
                      <a:pt x="1955863" y="5064"/>
                      <a:pt x="1956974" y="7746"/>
                      <a:pt x="1956974" y="10541"/>
                    </a:cubicBezTo>
                    <a:lnTo>
                      <a:pt x="1956974" y="449126"/>
                    </a:lnTo>
                    <a:cubicBezTo>
                      <a:pt x="1956974" y="451921"/>
                      <a:pt x="1955863" y="454603"/>
                      <a:pt x="1953886" y="456579"/>
                    </a:cubicBezTo>
                    <a:cubicBezTo>
                      <a:pt x="1951909" y="458556"/>
                      <a:pt x="1949228" y="459667"/>
                      <a:pt x="1946432" y="459667"/>
                    </a:cubicBezTo>
                    <a:lnTo>
                      <a:pt x="10541" y="459667"/>
                    </a:lnTo>
                    <a:cubicBezTo>
                      <a:pt x="7746" y="459667"/>
                      <a:pt x="5064" y="458556"/>
                      <a:pt x="3087" y="456579"/>
                    </a:cubicBezTo>
                    <a:cubicBezTo>
                      <a:pt x="1111" y="454603"/>
                      <a:pt x="0" y="451921"/>
                      <a:pt x="0" y="449126"/>
                    </a:cubicBezTo>
                    <a:lnTo>
                      <a:pt x="0" y="10541"/>
                    </a:lnTo>
                    <a:cubicBezTo>
                      <a:pt x="0" y="7746"/>
                      <a:pt x="1111" y="5064"/>
                      <a:pt x="3087" y="3087"/>
                    </a:cubicBezTo>
                    <a:cubicBezTo>
                      <a:pt x="5064" y="1111"/>
                      <a:pt x="7746" y="0"/>
                      <a:pt x="10541" y="0"/>
                    </a:cubicBezTo>
                    <a:close/>
                  </a:path>
                </a:pathLst>
              </a:custGeom>
              <a:solidFill>
                <a:srgbClr val="FFFFFF">
                  <a:alpha val="11765"/>
                </a:srgbClr>
              </a:solidFill>
              <a:ln w="9525" cap="sq">
                <a:solidFill>
                  <a:srgbClr val="9EB49F">
                    <a:alpha val="11765"/>
                  </a:srgbClr>
                </a:solidFill>
                <a:prstDash val="solid"/>
                <a:miter/>
              </a:ln>
            </p:spPr>
          </p:sp>
          <p:sp>
            <p:nvSpPr>
              <p:cNvPr id="35" name="TextBox 4">
                <a:extLst>
                  <a:ext uri="{FF2B5EF4-FFF2-40B4-BE49-F238E27FC236}">
                    <a16:creationId xmlns:a16="http://schemas.microsoft.com/office/drawing/2014/main" id="{6940DE16-6133-0306-5EA7-29BCB467499F}"/>
                  </a:ext>
                </a:extLst>
              </p:cNvPr>
              <p:cNvSpPr txBox="1"/>
              <p:nvPr/>
            </p:nvSpPr>
            <p:spPr>
              <a:xfrm>
                <a:off x="0" y="-76200"/>
                <a:ext cx="1956974" cy="5358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44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1" name="Group 16">
              <a:extLst>
                <a:ext uri="{FF2B5EF4-FFF2-40B4-BE49-F238E27FC236}">
                  <a16:creationId xmlns:a16="http://schemas.microsoft.com/office/drawing/2014/main" id="{4CD33091-7784-17EA-A419-12E6A93A028E}"/>
                </a:ext>
              </a:extLst>
            </p:cNvPr>
            <p:cNvGrpSpPr/>
            <p:nvPr/>
          </p:nvGrpSpPr>
          <p:grpSpPr>
            <a:xfrm>
              <a:off x="10405949" y="1234742"/>
              <a:ext cx="6739053" cy="1260221"/>
              <a:chOff x="0" y="-66675"/>
              <a:chExt cx="8985404" cy="1680296"/>
            </a:xfrm>
          </p:grpSpPr>
          <p:sp>
            <p:nvSpPr>
              <p:cNvPr id="32" name="TextBox 17">
                <a:extLst>
                  <a:ext uri="{FF2B5EF4-FFF2-40B4-BE49-F238E27FC236}">
                    <a16:creationId xmlns:a16="http://schemas.microsoft.com/office/drawing/2014/main" id="{6E98F0B1-3CEE-5236-72FB-D7AB9179B261}"/>
                  </a:ext>
                </a:extLst>
              </p:cNvPr>
              <p:cNvSpPr txBox="1"/>
              <p:nvPr/>
            </p:nvSpPr>
            <p:spPr>
              <a:xfrm>
                <a:off x="0" y="-66675"/>
                <a:ext cx="8483137" cy="62570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l">
                  <a:lnSpc>
                    <a:spcPts val="3874"/>
                  </a:lnSpc>
                  <a:spcBef>
                    <a:spcPct val="0"/>
                  </a:spcBef>
                </a:pPr>
                <a:r>
                  <a:rPr lang="en-US" sz="2767" b="1" dirty="0">
                    <a:solidFill>
                      <a:srgbClr val="FFFFFF"/>
                    </a:solidFill>
                    <a:latin typeface="Work Sans Bold"/>
                    <a:ea typeface="Work Sans Bold"/>
                    <a:cs typeface="Work Sans Bold"/>
                    <a:sym typeface="Work Sans Bold"/>
                  </a:rPr>
                  <a:t>Channels</a:t>
                </a:r>
              </a:p>
            </p:txBody>
          </p:sp>
          <p:sp>
            <p:nvSpPr>
              <p:cNvPr id="33" name="TextBox 18">
                <a:extLst>
                  <a:ext uri="{FF2B5EF4-FFF2-40B4-BE49-F238E27FC236}">
                    <a16:creationId xmlns:a16="http://schemas.microsoft.com/office/drawing/2014/main" id="{2D0D5BB5-270D-99DB-8094-BD9C630CB46A}"/>
                  </a:ext>
                </a:extLst>
              </p:cNvPr>
              <p:cNvSpPr txBox="1"/>
              <p:nvPr/>
            </p:nvSpPr>
            <p:spPr>
              <a:xfrm>
                <a:off x="0" y="707731"/>
                <a:ext cx="8985404" cy="90589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2767"/>
                  </a:lnSpc>
                  <a:spcBef>
                    <a:spcPct val="0"/>
                  </a:spcBef>
                </a:pPr>
                <a:r>
                  <a:rPr lang="en-US" sz="1600" dirty="0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Freemium app on Google Play/Apple Store; e-commerce via Flipkart/Amazon; B2B partnerships with Jio Fiber &amp; Airtel </a:t>
                </a:r>
                <a:r>
                  <a:rPr lang="en-US" sz="1600" dirty="0" err="1">
                    <a:solidFill>
                      <a:srgbClr val="FFFFFF"/>
                    </a:solidFill>
                    <a:latin typeface="Work Sans"/>
                    <a:ea typeface="Work Sans"/>
                    <a:cs typeface="Work Sans"/>
                    <a:sym typeface="Work Sans"/>
                  </a:rPr>
                  <a:t>Xstream</a:t>
                </a:r>
                <a:endParaRPr lang="en-US" sz="1600" dirty="0">
                  <a:solidFill>
                    <a:srgbClr val="FFFFFF"/>
                  </a:solidFill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79BD14B2-2FB0-B466-6D93-AD17B278B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15" y="3558447"/>
            <a:ext cx="8615637" cy="645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2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706</Words>
  <Application>Microsoft Office PowerPoint</Application>
  <PresentationFormat>Custom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Work Sans</vt:lpstr>
      <vt:lpstr>Arial</vt:lpstr>
      <vt:lpstr>Glock Grotesk</vt:lpstr>
      <vt:lpstr>Work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Cybersecurity Seminar Slides</dc:title>
  <dc:creator>Aditya Babu</dc:creator>
  <cp:lastModifiedBy>Aditya Babu</cp:lastModifiedBy>
  <cp:revision>2</cp:revision>
  <dcterms:created xsi:type="dcterms:W3CDTF">2006-08-16T00:00:00Z</dcterms:created>
  <dcterms:modified xsi:type="dcterms:W3CDTF">2025-10-16T07:12:05Z</dcterms:modified>
  <dc:identifier>DAG17WHECnY</dc:identifier>
</cp:coreProperties>
</file>