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2"/>
  </p:notesMasterIdLst>
  <p:sldIdLst>
    <p:sldId id="256" r:id="rId2"/>
    <p:sldId id="258" r:id="rId3"/>
    <p:sldId id="261" r:id="rId4"/>
    <p:sldId id="259" r:id="rId5"/>
    <p:sldId id="263" r:id="rId6"/>
    <p:sldId id="272" r:id="rId7"/>
    <p:sldId id="271" r:id="rId8"/>
    <p:sldId id="266" r:id="rId9"/>
    <p:sldId id="270" r:id="rId10"/>
    <p:sldId id="269"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Nunito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D2319-01E0-2521-E8AE-1BD0A4AD5B82}" v="160" dt="2019-10-03T20:34:34.566"/>
    <p1510:client id="{11FF8274-405D-419E-F71F-2BA0C30B9ED3}" v="80" dt="2019-10-04T20:54:08.683"/>
    <p1510:client id="{13881FF0-6A61-CE5E-3DB6-60E9D3305DD7}" v="40" dt="2019-10-04T15:11:29.139"/>
    <p1510:client id="{82F9FD6D-8785-7CB9-C1FF-7E76AC62C607}" v="203" dt="2019-10-03T15:49:20.798"/>
    <p1510:client id="{BF4DC6E0-C9BE-E1ED-E20B-ADD2568BE693}" v="26" dt="2019-10-04T19:25:10.273"/>
  </p1510:revLst>
</p1510:revInfo>
</file>

<file path=ppt/tableStyles.xml><?xml version="1.0" encoding="utf-8"?>
<a:tblStyleLst xmlns:a="http://schemas.openxmlformats.org/drawingml/2006/main" def="{F166C4A3-0167-4079-A054-6688D9106435}">
  <a:tblStyle styleId="{F166C4A3-0167-4079-A054-6688D91064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46" autoAdjust="0"/>
  </p:normalViewPr>
  <p:slideViewPr>
    <p:cSldViewPr snapToGrid="0">
      <p:cViewPr varScale="1">
        <p:scale>
          <a:sx n="101" d="100"/>
          <a:sy n="101" d="100"/>
        </p:scale>
        <p:origin x="432" y="102"/>
      </p:cViewPr>
      <p:guideLst/>
    </p:cSldViewPr>
  </p:slideViewPr>
  <p:outlineViewPr>
    <p:cViewPr>
      <p:scale>
        <a:sx n="33" d="100"/>
        <a:sy n="33" d="100"/>
      </p:scale>
      <p:origin x="0" y="-36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19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68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62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77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533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2603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871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07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noAutofit/>
          </a:bodyPr>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with intro text">
  <p:cSld name="TITLE_AND_BODY_1">
    <p:spTree>
      <p:nvGrpSpPr>
        <p:cNvPr id="1" name="Shape 38"/>
        <p:cNvGrpSpPr/>
        <p:nvPr/>
      </p:nvGrpSpPr>
      <p:grpSpPr>
        <a:xfrm>
          <a:off x="0" y="0"/>
          <a:ext cx="0" cy="0"/>
          <a:chOff x="0" y="0"/>
          <a:chExt cx="0" cy="0"/>
        </a:xfrm>
      </p:grpSpPr>
      <p:sp>
        <p:nvSpPr>
          <p:cNvPr id="39" name="Google Shape;39;p7"/>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 name="Google Shape;40;p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2" name="Google Shape;42;p7"/>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43" name="Google Shape;4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7"/>
          <p:cNvSpPr txBox="1">
            <a:spLocks noGrp="1"/>
          </p:cNvSpPr>
          <p:nvPr>
            <p:ph type="body" idx="2"/>
          </p:nvPr>
        </p:nvSpPr>
        <p:spPr>
          <a:xfrm>
            <a:off x="3090625" y="2004313"/>
            <a:ext cx="5596200" cy="25521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noAutofit/>
          </a:bodyPr>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noAutofit/>
          </a:bodyPr>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312515" y="1017032"/>
            <a:ext cx="4006822" cy="3759505"/>
          </a:xfrm>
          <a:prstGeom prst="rect">
            <a:avLst/>
          </a:prstGeom>
        </p:spPr>
        <p:txBody>
          <a:bodyPr spcFirstLastPara="1" wrap="square" lIns="91425" tIns="91425" rIns="91425" bIns="91425" anchor="t" anchorCtr="0">
            <a:noAutofit/>
          </a:bodyPr>
          <a:lstStyle/>
          <a:p>
            <a:r>
              <a:rPr lang="en-US" sz="2000" dirty="0"/>
              <a:t>CS425 – Software Engineering</a:t>
            </a:r>
            <a:br>
              <a:rPr lang="en-US" sz="2000" dirty="0"/>
            </a:br>
            <a:r>
              <a:rPr lang="en-US" sz="2000" dirty="0"/>
              <a:t>Project Presentation</a:t>
            </a:r>
            <a:br>
              <a:rPr lang="en-US" dirty="0"/>
            </a:br>
            <a:br>
              <a:rPr lang="en-US" dirty="0"/>
            </a:br>
            <a:r>
              <a:rPr lang="en-US" sz="1400" dirty="0"/>
              <a:t>Topic: Flight Scheduling System</a:t>
            </a:r>
            <a:br>
              <a:rPr lang="en-US" sz="1400" dirty="0"/>
            </a:br>
            <a:br>
              <a:rPr lang="en-US" sz="1400" dirty="0"/>
            </a:br>
            <a:r>
              <a:rPr lang="en-US" sz="1400" dirty="0"/>
              <a:t>Instructor:</a:t>
            </a:r>
            <a:br>
              <a:rPr lang="en-US" sz="1400" dirty="0"/>
            </a:br>
            <a:r>
              <a:rPr lang="en-US" sz="1400" b="0" dirty="0"/>
              <a:t>Prof. Obinna A. Kalu</a:t>
            </a:r>
            <a:br>
              <a:rPr lang="en-US" sz="1400" dirty="0"/>
            </a:br>
            <a:br>
              <a:rPr lang="en-US" sz="1400" dirty="0"/>
            </a:br>
            <a:r>
              <a:rPr lang="en-US" sz="1400" dirty="0"/>
              <a:t>Group 3 - Team Member:</a:t>
            </a:r>
            <a:br>
              <a:rPr lang="en-US" sz="1400" dirty="0"/>
            </a:br>
            <a:r>
              <a:rPr lang="en-US" sz="1400" b="0" dirty="0" err="1"/>
              <a:t>Kirubel</a:t>
            </a:r>
            <a:r>
              <a:rPr lang="en-US" sz="1400" b="0" dirty="0"/>
              <a:t> Taye (610172)</a:t>
            </a:r>
          </a:p>
          <a:p>
            <a:r>
              <a:rPr lang="en-US" sz="1400" b="0" dirty="0" err="1"/>
              <a:t>Sovichea</a:t>
            </a:r>
            <a:r>
              <a:rPr lang="en-US" sz="1400" b="0" dirty="0"/>
              <a:t> </a:t>
            </a:r>
            <a:r>
              <a:rPr lang="en-US" sz="1400" b="0" dirty="0" err="1"/>
              <a:t>Cheth</a:t>
            </a:r>
            <a:r>
              <a:rPr lang="en-US" sz="1400" b="0" dirty="0"/>
              <a:t> (985421)</a:t>
            </a:r>
          </a:p>
          <a:p>
            <a:r>
              <a:rPr lang="en-US" sz="1400" b="0" dirty="0"/>
              <a:t>Charles </a:t>
            </a:r>
            <a:r>
              <a:rPr lang="en-US" sz="1400" b="0" dirty="0" err="1"/>
              <a:t>Muchene</a:t>
            </a:r>
            <a:r>
              <a:rPr lang="en-US" sz="1400" b="0" dirty="0"/>
              <a:t> (986817)</a:t>
            </a:r>
          </a:p>
          <a:p>
            <a:r>
              <a:rPr lang="en-US" sz="1400" b="0" dirty="0" err="1"/>
              <a:t>Lamin</a:t>
            </a:r>
            <a:r>
              <a:rPr lang="en-US" sz="1400" b="0" dirty="0"/>
              <a:t> </a:t>
            </a:r>
            <a:r>
              <a:rPr lang="en-US" sz="1400" b="0" dirty="0" err="1"/>
              <a:t>Saidy</a:t>
            </a:r>
            <a:r>
              <a:rPr lang="en-US" sz="1400" b="0" dirty="0"/>
              <a:t> (610141)</a:t>
            </a:r>
          </a:p>
          <a:p>
            <a:br>
              <a:rPr lang="en-US" sz="2400" dirty="0"/>
            </a:br>
            <a:br>
              <a:rPr lang="en-US" sz="2400" dirty="0"/>
            </a:br>
            <a:br>
              <a:rPr lang="en-US" sz="2400" dirty="0"/>
            </a:br>
            <a:br>
              <a:rPr lang="en-US" sz="2400" dirty="0"/>
            </a:br>
            <a:endParaRPr sz="2400" dirty="0"/>
          </a:p>
        </p:txBody>
      </p:sp>
      <p:grpSp>
        <p:nvGrpSpPr>
          <p:cNvPr id="92" name="Google Shape;92;p15"/>
          <p:cNvGrpSpPr/>
          <p:nvPr/>
        </p:nvGrpSpPr>
        <p:grpSpPr>
          <a:xfrm>
            <a:off x="441911" y="325933"/>
            <a:ext cx="549262" cy="487982"/>
            <a:chOff x="5292575" y="3681900"/>
            <a:chExt cx="420150" cy="373275"/>
          </a:xfrm>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Google Shape;116;p17">
            <a:extLst>
              <a:ext uri="{FF2B5EF4-FFF2-40B4-BE49-F238E27FC236}">
                <a16:creationId xmlns:a16="http://schemas.microsoft.com/office/drawing/2014/main" id="{F981D03A-89AC-4BF6-A2F8-262C7D066FEF}"/>
              </a:ext>
            </a:extLst>
          </p:cNvPr>
          <p:cNvSpPr txBox="1">
            <a:spLocks/>
          </p:cNvSpPr>
          <p:nvPr/>
        </p:nvSpPr>
        <p:spPr>
          <a:xfrm>
            <a:off x="3090625" y="1924050"/>
            <a:ext cx="5596200" cy="64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marL="0" indent="0" algn="ctr">
              <a:lnSpc>
                <a:spcPct val="114999"/>
              </a:lnSpc>
              <a:buNone/>
            </a:pPr>
            <a:r>
              <a:rPr lang="en-US" sz="2400" dirty="0"/>
              <a:t>DEMO</a:t>
            </a:r>
          </a:p>
        </p:txBody>
      </p:sp>
    </p:spTree>
    <p:extLst>
      <p:ext uri="{BB962C8B-B14F-4D97-AF65-F5344CB8AC3E}">
        <p14:creationId xmlns:p14="http://schemas.microsoft.com/office/powerpoint/2010/main" val="342341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r>
              <a:rPr lang="en" dirty="0"/>
              <a:t>Overview</a:t>
            </a:r>
          </a:p>
        </p:txBody>
      </p:sp>
      <p:sp>
        <p:nvSpPr>
          <p:cNvPr id="114" name="Google Shape;114;p17"/>
          <p:cNvSpPr txBox="1">
            <a:spLocks noGrp="1"/>
          </p:cNvSpPr>
          <p:nvPr>
            <p:ph type="body" idx="1"/>
          </p:nvPr>
        </p:nvSpPr>
        <p:spPr>
          <a:xfrm>
            <a:off x="3090625" y="575500"/>
            <a:ext cx="5596200" cy="862743"/>
          </a:xfrm>
          <a:prstGeom prst="rect">
            <a:avLst/>
          </a:prstGeom>
        </p:spPr>
        <p:txBody>
          <a:bodyPr spcFirstLastPara="1" wrap="square" lIns="91425" tIns="91425" rIns="91425" bIns="91425" anchor="t" anchorCtr="0">
            <a:noAutofit/>
          </a:bodyPr>
          <a:lstStyle/>
          <a:p>
            <a:pPr marL="0" indent="0">
              <a:buNone/>
            </a:pPr>
            <a:r>
              <a:rPr lang="en" sz="2000" b="1"/>
              <a:t>Overview Content</a:t>
            </a: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16" name="Google Shape;116;p17"/>
          <p:cNvSpPr txBox="1">
            <a:spLocks noGrp="1"/>
          </p:cNvSpPr>
          <p:nvPr>
            <p:ph type="body" idx="2"/>
          </p:nvPr>
        </p:nvSpPr>
        <p:spPr>
          <a:xfrm>
            <a:off x="3090625" y="1291197"/>
            <a:ext cx="5596200" cy="3112816"/>
          </a:xfrm>
          <a:prstGeom prst="rect">
            <a:avLst/>
          </a:prstGeom>
        </p:spPr>
        <p:txBody>
          <a:bodyPr spcFirstLastPara="1" wrap="square" lIns="91425" tIns="91425" rIns="91425" bIns="91425" anchor="t" anchorCtr="0">
            <a:noAutofit/>
          </a:bodyPr>
          <a:lstStyle/>
          <a:p>
            <a:pPr marL="285750" indent="-285750">
              <a:buFont typeface="Wingdings"/>
              <a:buChar char="Ø"/>
            </a:pPr>
            <a:r>
              <a:rPr lang="en" b="1" dirty="0"/>
              <a:t>Project Introduction</a:t>
            </a:r>
            <a:endParaRPr lang="en-US" dirty="0"/>
          </a:p>
          <a:p>
            <a:pPr marL="285750" indent="-285750">
              <a:lnSpc>
                <a:spcPct val="114999"/>
              </a:lnSpc>
              <a:buFont typeface="Wingdings"/>
              <a:buChar char="Ø"/>
            </a:pPr>
            <a:r>
              <a:rPr lang="en" b="1" dirty="0"/>
              <a:t>Use Case Diagram</a:t>
            </a:r>
          </a:p>
          <a:p>
            <a:pPr marL="285750" indent="-285750">
              <a:lnSpc>
                <a:spcPct val="114999"/>
              </a:lnSpc>
              <a:buFont typeface="Wingdings"/>
              <a:buChar char="Ø"/>
            </a:pPr>
            <a:r>
              <a:rPr lang="en-US" b="1" dirty="0"/>
              <a:t>Class Diagram</a:t>
            </a:r>
            <a:endParaRPr lang="en" b="1" dirty="0"/>
          </a:p>
          <a:p>
            <a:pPr marL="285750" indent="-285750">
              <a:lnSpc>
                <a:spcPct val="114999"/>
              </a:lnSpc>
              <a:buFont typeface="Wingdings"/>
              <a:buChar char="Ø"/>
            </a:pPr>
            <a:r>
              <a:rPr lang="en-US" b="1" dirty="0"/>
              <a:t>ER Diagram</a:t>
            </a:r>
            <a:endParaRPr lang="en" b="1" dirty="0"/>
          </a:p>
          <a:p>
            <a:pPr marL="285750" indent="-285750">
              <a:lnSpc>
                <a:spcPct val="114999"/>
              </a:lnSpc>
              <a:buFont typeface="Wingdings"/>
              <a:buChar char="Ø"/>
            </a:pPr>
            <a:r>
              <a:rPr lang="en" b="1" dirty="0"/>
              <a:t>Sequence Diagram</a:t>
            </a:r>
          </a:p>
          <a:p>
            <a:pPr marL="285750" indent="-285750">
              <a:lnSpc>
                <a:spcPct val="114999"/>
              </a:lnSpc>
              <a:buFont typeface="Wingdings"/>
              <a:buChar char="Ø"/>
            </a:pPr>
            <a:r>
              <a:rPr lang="en-US" b="1" dirty="0"/>
              <a:t>Tools / Frameworks</a:t>
            </a:r>
            <a:endParaRPr lang="en" b="1" dirty="0"/>
          </a:p>
          <a:p>
            <a:pPr marL="285750" indent="-285750">
              <a:lnSpc>
                <a:spcPct val="114999"/>
              </a:lnSpc>
              <a:buFont typeface="Wingdings"/>
              <a:buChar char="Ø"/>
            </a:pPr>
            <a:r>
              <a:rPr lang="en-US" b="1" dirty="0"/>
              <a:t>Demonstration</a:t>
            </a:r>
            <a:endParaRPr lang="en" b="1" dirty="0"/>
          </a:p>
          <a:p>
            <a:pPr marL="285750" indent="-285750">
              <a:lnSpc>
                <a:spcPct val="114999"/>
              </a:lnSpc>
              <a:buFont typeface="Wingdings"/>
              <a:buChar char="Ø"/>
            </a:pPr>
            <a:endParaRPr lang="e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r>
              <a:rPr lang="en"/>
              <a:t>Project Introduction</a:t>
            </a:r>
          </a:p>
        </p:txBody>
      </p:sp>
      <p:sp>
        <p:nvSpPr>
          <p:cNvPr id="114" name="Google Shape;114;p17"/>
          <p:cNvSpPr txBox="1">
            <a:spLocks noGrp="1"/>
          </p:cNvSpPr>
          <p:nvPr>
            <p:ph type="body" idx="1"/>
          </p:nvPr>
        </p:nvSpPr>
        <p:spPr>
          <a:xfrm>
            <a:off x="3090625" y="295141"/>
            <a:ext cx="5596200" cy="571602"/>
          </a:xfrm>
          <a:prstGeom prst="rect">
            <a:avLst/>
          </a:prstGeom>
        </p:spPr>
        <p:txBody>
          <a:bodyPr spcFirstLastPara="1" wrap="square" lIns="91425" tIns="91425" rIns="91425" bIns="91425" anchor="t" anchorCtr="0">
            <a:noAutofit/>
          </a:bodyPr>
          <a:lstStyle/>
          <a:p>
            <a:pPr marL="0" indent="0">
              <a:buNone/>
            </a:pPr>
            <a:r>
              <a:rPr lang="en"/>
              <a:t>Project Introduction</a:t>
            </a: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16" name="Google Shape;116;p17"/>
          <p:cNvSpPr txBox="1">
            <a:spLocks noGrp="1"/>
          </p:cNvSpPr>
          <p:nvPr>
            <p:ph type="body" idx="2"/>
          </p:nvPr>
        </p:nvSpPr>
        <p:spPr>
          <a:xfrm>
            <a:off x="3090625" y="870658"/>
            <a:ext cx="5596200" cy="3910760"/>
          </a:xfrm>
          <a:prstGeom prst="rect">
            <a:avLst/>
          </a:prstGeom>
        </p:spPr>
        <p:txBody>
          <a:bodyPr spcFirstLastPara="1" wrap="square" lIns="91425" tIns="91425" rIns="91425" bIns="91425" anchor="t" anchorCtr="0">
            <a:noAutofit/>
          </a:bodyPr>
          <a:lstStyle/>
          <a:p>
            <a:pPr marL="0" indent="0">
              <a:lnSpc>
                <a:spcPct val="114999"/>
              </a:lnSpc>
              <a:buNone/>
            </a:pPr>
            <a:r>
              <a:rPr lang="en-US"/>
              <a:t>In a commercial airline, the flight schedule is a focal point of the planning process. It is aimed at optimizing the deployment of the airline’s resources to meet the demand and maximize profits. Having an effective and efficient resource management system like scheduling system for flight has a big role in increasing companies' profit revenue and satisfying customer’s demand on spot.</a:t>
            </a:r>
            <a:endParaRPr lang="en"/>
          </a:p>
          <a:p>
            <a:pPr marL="0" indent="0">
              <a:lnSpc>
                <a:spcPct val="114999"/>
              </a:lnSpc>
              <a:buNone/>
            </a:pPr>
            <a:r>
              <a:rPr lang="en-US"/>
              <a:t>In a modern era, the technologies must match with customer's demand, especially on such management systems. Now a day's people are global citizens and work from place to place, for them to move, the preferred means of transportation is an airline industry. This industry must be modern and feature with technology for the people to uses as a delicate means of getting way to their works and purposes. The reason for building a flight schedule is to make the process smooth and comfortable and determine a concurrent flow for the passengers, cargo and aircraft.</a:t>
            </a:r>
          </a:p>
        </p:txBody>
      </p:sp>
    </p:spTree>
    <p:extLst>
      <p:ext uri="{BB962C8B-B14F-4D97-AF65-F5344CB8AC3E}">
        <p14:creationId xmlns:p14="http://schemas.microsoft.com/office/powerpoint/2010/main" val="190143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r>
              <a:rPr lang="en"/>
              <a:t>Use Case Diagram</a:t>
            </a: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6" descr="A close up of a map&#10;&#10;Description generated with high confidence">
            <a:extLst>
              <a:ext uri="{FF2B5EF4-FFF2-40B4-BE49-F238E27FC236}">
                <a16:creationId xmlns:a16="http://schemas.microsoft.com/office/drawing/2014/main" id="{332F0628-B4F7-4586-A7A8-590A539232BE}"/>
              </a:ext>
            </a:extLst>
          </p:cNvPr>
          <p:cNvPicPr>
            <a:picLocks noChangeAspect="1"/>
          </p:cNvPicPr>
          <p:nvPr/>
        </p:nvPicPr>
        <p:blipFill>
          <a:blip r:embed="rId3"/>
          <a:stretch>
            <a:fillRect/>
          </a:stretch>
        </p:blipFill>
        <p:spPr>
          <a:xfrm>
            <a:off x="3890513" y="360928"/>
            <a:ext cx="3713671" cy="4410861"/>
          </a:xfrm>
          <a:prstGeom prst="rect">
            <a:avLst/>
          </a:prstGeom>
        </p:spPr>
      </p:pic>
    </p:spTree>
    <p:extLst>
      <p:ext uri="{BB962C8B-B14F-4D97-AF65-F5344CB8AC3E}">
        <p14:creationId xmlns:p14="http://schemas.microsoft.com/office/powerpoint/2010/main" val="376787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203950" cy="3981000"/>
          </a:xfrm>
          <a:prstGeom prst="rect">
            <a:avLst/>
          </a:prstGeom>
        </p:spPr>
        <p:txBody>
          <a:bodyPr spcFirstLastPara="1" wrap="square" lIns="91425" tIns="91425" rIns="91425" bIns="91425" anchor="t" anchorCtr="0">
            <a:noAutofit/>
          </a:bodyPr>
          <a:lstStyle/>
          <a:p>
            <a:r>
              <a:rPr lang="en-US" dirty="0"/>
              <a:t>Class Diagram</a:t>
            </a:r>
            <a:endParaRPr lang="en" dirty="0"/>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a:extLst>
              <a:ext uri="{FF2B5EF4-FFF2-40B4-BE49-F238E27FC236}">
                <a16:creationId xmlns:a16="http://schemas.microsoft.com/office/drawing/2014/main" id="{FBCE05A7-782C-4FD3-9C93-FD37CD0AE82C}"/>
              </a:ext>
            </a:extLst>
          </p:cNvPr>
          <p:cNvPicPr>
            <a:picLocks noChangeAspect="1"/>
          </p:cNvPicPr>
          <p:nvPr/>
        </p:nvPicPr>
        <p:blipFill>
          <a:blip r:embed="rId3"/>
          <a:stretch>
            <a:fillRect/>
          </a:stretch>
        </p:blipFill>
        <p:spPr>
          <a:xfrm>
            <a:off x="0" y="1034006"/>
            <a:ext cx="8639175" cy="4109445"/>
          </a:xfrm>
          <a:prstGeom prst="rect">
            <a:avLst/>
          </a:prstGeom>
        </p:spPr>
      </p:pic>
    </p:spTree>
    <p:extLst>
      <p:ext uri="{BB962C8B-B14F-4D97-AF65-F5344CB8AC3E}">
        <p14:creationId xmlns:p14="http://schemas.microsoft.com/office/powerpoint/2010/main" val="112317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r>
              <a:rPr lang="en-US" dirty="0"/>
              <a:t>ER Diagram</a:t>
            </a:r>
            <a:endParaRPr lang="en" dirty="0"/>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descr="A screenshot of a computer&#10;&#10;Description automatically generated">
            <a:extLst>
              <a:ext uri="{FF2B5EF4-FFF2-40B4-BE49-F238E27FC236}">
                <a16:creationId xmlns:a16="http://schemas.microsoft.com/office/drawing/2014/main" id="{3854DB4C-4B14-49C9-AEED-B07DA5B46505}"/>
              </a:ext>
            </a:extLst>
          </p:cNvPr>
          <p:cNvPicPr>
            <a:picLocks noChangeAspect="1"/>
          </p:cNvPicPr>
          <p:nvPr/>
        </p:nvPicPr>
        <p:blipFill>
          <a:blip r:embed="rId3"/>
          <a:stretch>
            <a:fillRect/>
          </a:stretch>
        </p:blipFill>
        <p:spPr>
          <a:xfrm>
            <a:off x="0" y="1121553"/>
            <a:ext cx="9144000" cy="3225397"/>
          </a:xfrm>
          <a:prstGeom prst="rect">
            <a:avLst/>
          </a:prstGeom>
        </p:spPr>
      </p:pic>
    </p:spTree>
    <p:extLst>
      <p:ext uri="{BB962C8B-B14F-4D97-AF65-F5344CB8AC3E}">
        <p14:creationId xmlns:p14="http://schemas.microsoft.com/office/powerpoint/2010/main" val="28379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r>
              <a:rPr lang="en" dirty="0"/>
              <a:t>System Architecture Diagram</a:t>
            </a: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descr="A screenshot of a cell phone&#10;&#10;Description automatically generated">
            <a:extLst>
              <a:ext uri="{FF2B5EF4-FFF2-40B4-BE49-F238E27FC236}">
                <a16:creationId xmlns:a16="http://schemas.microsoft.com/office/drawing/2014/main" id="{D1E37AB5-2422-43BF-9DC8-FC4792112159}"/>
              </a:ext>
            </a:extLst>
          </p:cNvPr>
          <p:cNvPicPr>
            <a:picLocks noChangeAspect="1"/>
          </p:cNvPicPr>
          <p:nvPr/>
        </p:nvPicPr>
        <p:blipFill>
          <a:blip r:embed="rId3"/>
          <a:stretch>
            <a:fillRect/>
          </a:stretch>
        </p:blipFill>
        <p:spPr>
          <a:xfrm>
            <a:off x="3042632" y="-5750"/>
            <a:ext cx="5866918" cy="5143500"/>
          </a:xfrm>
          <a:prstGeom prst="rect">
            <a:avLst/>
          </a:prstGeom>
        </p:spPr>
      </p:pic>
      <p:sp>
        <p:nvSpPr>
          <p:cNvPr id="5" name="Flowchart: Magnetic Disk 4">
            <a:extLst>
              <a:ext uri="{FF2B5EF4-FFF2-40B4-BE49-F238E27FC236}">
                <a16:creationId xmlns:a16="http://schemas.microsoft.com/office/drawing/2014/main" id="{98419CD2-F9B8-4191-BC0A-2B3A8AA434BB}"/>
              </a:ext>
            </a:extLst>
          </p:cNvPr>
          <p:cNvSpPr/>
          <p:nvPr/>
        </p:nvSpPr>
        <p:spPr>
          <a:xfrm>
            <a:off x="5486400" y="4362450"/>
            <a:ext cx="895350" cy="61912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MS SQL Server DB</a:t>
            </a:r>
          </a:p>
        </p:txBody>
      </p:sp>
      <p:sp>
        <p:nvSpPr>
          <p:cNvPr id="7" name="Rectangle 6">
            <a:extLst>
              <a:ext uri="{FF2B5EF4-FFF2-40B4-BE49-F238E27FC236}">
                <a16:creationId xmlns:a16="http://schemas.microsoft.com/office/drawing/2014/main" id="{C1B2CCC9-4F80-412E-BAA1-8B58F72839E8}"/>
              </a:ext>
            </a:extLst>
          </p:cNvPr>
          <p:cNvSpPr/>
          <p:nvPr/>
        </p:nvSpPr>
        <p:spPr>
          <a:xfrm>
            <a:off x="3667125" y="2151662"/>
            <a:ext cx="1981200" cy="1247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38F5BBB-F17B-4E77-AFD9-DAA120718DC8}"/>
              </a:ext>
            </a:extLst>
          </p:cNvPr>
          <p:cNvSpPr/>
          <p:nvPr/>
        </p:nvSpPr>
        <p:spPr>
          <a:xfrm>
            <a:off x="3748085" y="2829380"/>
            <a:ext cx="1819275" cy="485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Apache Kafka</a:t>
            </a:r>
          </a:p>
          <a:p>
            <a:pPr algn="ctr"/>
            <a:r>
              <a:rPr lang="en-US" dirty="0"/>
              <a:t>Message broker</a:t>
            </a:r>
          </a:p>
        </p:txBody>
      </p:sp>
      <p:sp>
        <p:nvSpPr>
          <p:cNvPr id="10" name="Rectangle 9">
            <a:extLst>
              <a:ext uri="{FF2B5EF4-FFF2-40B4-BE49-F238E27FC236}">
                <a16:creationId xmlns:a16="http://schemas.microsoft.com/office/drawing/2014/main" id="{6DBCE74A-5CAB-4FDE-8C6A-FCC8BC6DA4F4}"/>
              </a:ext>
            </a:extLst>
          </p:cNvPr>
          <p:cNvSpPr/>
          <p:nvPr/>
        </p:nvSpPr>
        <p:spPr>
          <a:xfrm>
            <a:off x="3748086" y="2203111"/>
            <a:ext cx="1819275" cy="485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Interface</a:t>
            </a:r>
          </a:p>
        </p:txBody>
      </p:sp>
    </p:spTree>
    <p:extLst>
      <p:ext uri="{BB962C8B-B14F-4D97-AF65-F5344CB8AC3E}">
        <p14:creationId xmlns:p14="http://schemas.microsoft.com/office/powerpoint/2010/main" val="256112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r>
              <a:rPr lang="en" dirty="0"/>
              <a:t>Sequence Diagram</a:t>
            </a: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8" name="Picture 8" descr="A screenshot of a cell phone&#10;&#10;Description generated with high confidence">
            <a:extLst>
              <a:ext uri="{FF2B5EF4-FFF2-40B4-BE49-F238E27FC236}">
                <a16:creationId xmlns:a16="http://schemas.microsoft.com/office/drawing/2014/main" id="{EFE59BB1-A1F1-469A-9FA6-8FC7FFA47AAC}"/>
              </a:ext>
            </a:extLst>
          </p:cNvPr>
          <p:cNvPicPr>
            <a:picLocks noChangeAspect="1"/>
          </p:cNvPicPr>
          <p:nvPr/>
        </p:nvPicPr>
        <p:blipFill>
          <a:blip r:embed="rId3"/>
          <a:stretch>
            <a:fillRect/>
          </a:stretch>
        </p:blipFill>
        <p:spPr>
          <a:xfrm>
            <a:off x="2672032" y="575536"/>
            <a:ext cx="6420209" cy="3604240"/>
          </a:xfrm>
          <a:prstGeom prst="rect">
            <a:avLst/>
          </a:prstGeom>
        </p:spPr>
      </p:pic>
    </p:spTree>
    <p:extLst>
      <p:ext uri="{BB962C8B-B14F-4D97-AF65-F5344CB8AC3E}">
        <p14:creationId xmlns:p14="http://schemas.microsoft.com/office/powerpoint/2010/main" val="306350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noAutofit/>
          </a:bodyPr>
          <a:lstStyle/>
          <a:p>
            <a:r>
              <a:rPr lang="en-US" dirty="0"/>
              <a:t>Coding Techniques / Tools / Frameworks</a:t>
            </a:r>
            <a:endParaRPr lang="en" dirty="0"/>
          </a:p>
        </p:txBody>
      </p:sp>
      <p:sp>
        <p:nvSpPr>
          <p:cNvPr id="114" name="Google Shape;114;p17"/>
          <p:cNvSpPr txBox="1">
            <a:spLocks noGrp="1"/>
          </p:cNvSpPr>
          <p:nvPr>
            <p:ph type="body" idx="1"/>
          </p:nvPr>
        </p:nvSpPr>
        <p:spPr>
          <a:xfrm>
            <a:off x="3090625" y="295141"/>
            <a:ext cx="5596200" cy="571602"/>
          </a:xfrm>
          <a:prstGeom prst="rect">
            <a:avLst/>
          </a:prstGeom>
        </p:spPr>
        <p:txBody>
          <a:bodyPr spcFirstLastPara="1" wrap="square" lIns="91425" tIns="91425" rIns="91425" bIns="91425" anchor="t" anchorCtr="0">
            <a:noAutofit/>
          </a:bodyPr>
          <a:lstStyle/>
          <a:p>
            <a:pPr marL="0" indent="0">
              <a:buNone/>
            </a:pPr>
            <a:r>
              <a:rPr lang="en-US" dirty="0"/>
              <a:t>Coding Techniques / Tools / Frameworks using on the project</a:t>
            </a:r>
            <a:endParaRPr lang="en" dirty="0"/>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30" name="Picture 6" descr="Related image">
            <a:extLst>
              <a:ext uri="{FF2B5EF4-FFF2-40B4-BE49-F238E27FC236}">
                <a16:creationId xmlns:a16="http://schemas.microsoft.com/office/drawing/2014/main" id="{EA52EA52-9B71-43C1-9E17-ADD73351F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13" y="751771"/>
            <a:ext cx="1983126"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hymeleaf">
            <a:extLst>
              <a:ext uri="{FF2B5EF4-FFF2-40B4-BE49-F238E27FC236}">
                <a16:creationId xmlns:a16="http://schemas.microsoft.com/office/drawing/2014/main" id="{6BE169EA-9BA6-42A3-A561-26D0B7E1A3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625" y="1674179"/>
            <a:ext cx="2405550" cy="4877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jquery">
            <a:extLst>
              <a:ext uri="{FF2B5EF4-FFF2-40B4-BE49-F238E27FC236}">
                <a16:creationId xmlns:a16="http://schemas.microsoft.com/office/drawing/2014/main" id="{C6F201D6-5B13-458D-930C-938E75675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505" t="34750" r="16434" b="38000"/>
          <a:stretch/>
        </p:blipFill>
        <p:spPr bwMode="auto">
          <a:xfrm>
            <a:off x="6320001" y="1635801"/>
            <a:ext cx="1983126" cy="53830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html css js">
            <a:extLst>
              <a:ext uri="{FF2B5EF4-FFF2-40B4-BE49-F238E27FC236}">
                <a16:creationId xmlns:a16="http://schemas.microsoft.com/office/drawing/2014/main" id="{7F4D7E9B-582D-4C62-A741-5B8C3E2F3C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007" t="24444" r="8007" b="26729"/>
          <a:stretch/>
        </p:blipFill>
        <p:spPr bwMode="auto">
          <a:xfrm>
            <a:off x="3166354" y="2289195"/>
            <a:ext cx="1785563" cy="6923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bootstrap">
            <a:extLst>
              <a:ext uri="{FF2B5EF4-FFF2-40B4-BE49-F238E27FC236}">
                <a16:creationId xmlns:a16="http://schemas.microsoft.com/office/drawing/2014/main" id="{8CBA2E89-582F-498B-BCB1-D43197FE87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1086" y="2309404"/>
            <a:ext cx="1797428" cy="89871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lated image">
            <a:extLst>
              <a:ext uri="{FF2B5EF4-FFF2-40B4-BE49-F238E27FC236}">
                <a16:creationId xmlns:a16="http://schemas.microsoft.com/office/drawing/2014/main" id="{2A626F4F-934D-4DF8-B9E9-564F7306CA3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461" t="19529" r="12923" b="18584"/>
          <a:stretch/>
        </p:blipFill>
        <p:spPr bwMode="auto">
          <a:xfrm>
            <a:off x="7463623" y="2454318"/>
            <a:ext cx="1275923" cy="6691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lated image">
            <a:extLst>
              <a:ext uri="{FF2B5EF4-FFF2-40B4-BE49-F238E27FC236}">
                <a16:creationId xmlns:a16="http://schemas.microsoft.com/office/drawing/2014/main" id="{065A40A5-28F3-4D1F-8366-22432D82542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2018" t="11065" r="24312" b="13115"/>
          <a:stretch/>
        </p:blipFill>
        <p:spPr bwMode="auto">
          <a:xfrm>
            <a:off x="3166354" y="3108754"/>
            <a:ext cx="1405646" cy="11113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Related image">
            <a:extLst>
              <a:ext uri="{FF2B5EF4-FFF2-40B4-BE49-F238E27FC236}">
                <a16:creationId xmlns:a16="http://schemas.microsoft.com/office/drawing/2014/main" id="{997C37E4-D8DB-482E-918E-1A397711950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875" t="35095" r="4999" b="34645"/>
          <a:stretch/>
        </p:blipFill>
        <p:spPr bwMode="auto">
          <a:xfrm>
            <a:off x="3090625" y="4297102"/>
            <a:ext cx="2686050" cy="51879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kafka">
            <a:extLst>
              <a:ext uri="{FF2B5EF4-FFF2-40B4-BE49-F238E27FC236}">
                <a16:creationId xmlns:a16="http://schemas.microsoft.com/office/drawing/2014/main" id="{CC866A4C-B832-4522-BB87-D35498BAA53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8333" b="27963"/>
          <a:stretch/>
        </p:blipFill>
        <p:spPr bwMode="auto">
          <a:xfrm>
            <a:off x="5022136" y="3260675"/>
            <a:ext cx="2056378" cy="89871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swagger">
            <a:extLst>
              <a:ext uri="{FF2B5EF4-FFF2-40B4-BE49-F238E27FC236}">
                <a16:creationId xmlns:a16="http://schemas.microsoft.com/office/drawing/2014/main" id="{9CF74DD2-DB6C-4271-8D12-8D70FC9760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24" y="4123696"/>
            <a:ext cx="2186322" cy="62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914315"/>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243</Words>
  <Application>Microsoft Office PowerPoint</Application>
  <PresentationFormat>On-screen Show (16:9)</PresentationFormat>
  <Paragraphs>39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Georgia</vt:lpstr>
      <vt:lpstr>Nunito Sans</vt:lpstr>
      <vt:lpstr>Calibri</vt:lpstr>
      <vt:lpstr>Arial</vt:lpstr>
      <vt:lpstr>Wingdings</vt:lpstr>
      <vt:lpstr>Ulysses template</vt:lpstr>
      <vt:lpstr>CS425 – Software Engineering Project Presentation  Topic: Flight Scheduling System  Instructor: Prof. Obinna A. Kalu  Group 3 - Team Member: Kirubel Taye (610172) Sovichea Cheth (985421) Charles Muchene (986817) Lamin Saidy (610141)     </vt:lpstr>
      <vt:lpstr>Overview</vt:lpstr>
      <vt:lpstr>Project Introduction</vt:lpstr>
      <vt:lpstr>Use Case Diagram</vt:lpstr>
      <vt:lpstr>Class Diagram</vt:lpstr>
      <vt:lpstr>ER Diagram</vt:lpstr>
      <vt:lpstr>System Architecture Diagram</vt:lpstr>
      <vt:lpstr>Sequence Diagram</vt:lpstr>
      <vt:lpstr>Coding Techniques / Tools / Frameworks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Requirement</dc:title>
  <dc:creator>sovic</dc:creator>
  <cp:lastModifiedBy>sovichea.cheth@outlook.com</cp:lastModifiedBy>
  <cp:revision>151</cp:revision>
  <dcterms:modified xsi:type="dcterms:W3CDTF">2019-10-23T19:10:43Z</dcterms:modified>
</cp:coreProperties>
</file>