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</p:sldMasterIdLst>
  <p:notesMasterIdLst>
    <p:notesMasterId r:id="rId6"/>
  </p:notesMasterIdLst>
  <p:sldIdLst>
    <p:sldId id="316" r:id="rId5"/>
  </p:sldIdLst>
  <p:sldSz cx="30240288" cy="42840275"/>
  <p:notesSz cx="6797675" cy="9928225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696" userDrawn="1">
          <p15:clr>
            <a:srgbClr val="A4A3A4"/>
          </p15:clr>
        </p15:guide>
        <p15:guide id="2" pos="9526" userDrawn="1">
          <p15:clr>
            <a:srgbClr val="A4A3A4"/>
          </p15:clr>
        </p15:guide>
        <p15:guide id="3" pos="953" userDrawn="1">
          <p15:clr>
            <a:srgbClr val="9AA0A6"/>
          </p15:clr>
        </p15:guide>
        <p15:guide id="4" orient="horz" pos="2301" userDrawn="1">
          <p15:clr>
            <a:srgbClr val="9AA0A6"/>
          </p15:clr>
        </p15:guide>
        <p15:guide id="5" pos="18096" userDrawn="1">
          <p15:clr>
            <a:srgbClr val="A4A3A4"/>
          </p15:clr>
        </p15:guide>
        <p15:guide id="6" pos="6667" userDrawn="1">
          <p15:clr>
            <a:srgbClr val="9AA0A6"/>
          </p15:clr>
        </p15:guide>
        <p15:guide id="7" pos="3810" userDrawn="1">
          <p15:clr>
            <a:srgbClr val="9AA0A6"/>
          </p15:clr>
        </p15:guide>
        <p15:guide id="8" pos="12382" userDrawn="1">
          <p15:clr>
            <a:srgbClr val="9AA0A6"/>
          </p15:clr>
        </p15:guide>
        <p15:guide id="9" pos="15239" userDrawn="1">
          <p15:clr>
            <a:srgbClr val="9AA0A6"/>
          </p15:clr>
        </p15:guide>
        <p15:guide id="10" orient="horz" pos="24486" userDrawn="1">
          <p15:clr>
            <a:srgbClr val="9AA0A6"/>
          </p15:clr>
        </p15:guide>
        <p15:guide id="11" orient="horz" pos="170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6EAA17-1E8F-F3C1-04C8-8553A66CFD50}" name="Hilde Vroling" initials="HV" userId="gn2B/evlnFBcsxMtPNjYdMxyUPrywp9yZRaIlgY78GE=" providerId="None"/>
  <p188:author id="{A22A136F-BA68-CA5B-466A-37A6F685DDC1}" name="Stark, James" initials="SJ" userId="S::STARKJ06@pfizer.com::6d484e3c-1396-4b86-8196-8baf8a11230a" providerId="AD"/>
  <p188:author id="{D80B0873-88C9-ED6D-0F14-EC16F8EF8721}" name="Hilde Vroling" initials="HV" userId="S::hilde.vroling@p-95.com::deee75c4-15af-47cb-9cd8-2f87bb46710a" providerId="AD"/>
  <p188:author id="{EA58708B-53B9-12F5-BC12-40CD1CB76077}" name="Nuttens, Charles" initials="NC" userId="S::NUTTEC@pfizer.com::742a40d9-79c8-4fa3-b188-717ebf8b9c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5FF"/>
    <a:srgbClr val="232829"/>
    <a:srgbClr val="DBDBDB"/>
    <a:srgbClr val="0000C9"/>
    <a:srgbClr val="E89AAD"/>
    <a:srgbClr val="5C0015"/>
    <a:srgbClr val="E6E6E6"/>
    <a:srgbClr val="00004E"/>
    <a:srgbClr val="7E5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28FAC-010A-42EF-9377-B8E5FDC12C04}" v="5" dt="2023-05-26T19:33:26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9" autoAdjust="0"/>
    <p:restoredTop sz="94712"/>
  </p:normalViewPr>
  <p:slideViewPr>
    <p:cSldViewPr snapToGrid="0">
      <p:cViewPr varScale="1">
        <p:scale>
          <a:sx n="21" d="100"/>
          <a:sy n="21" d="100"/>
        </p:scale>
        <p:origin x="3594" y="102"/>
      </p:cViewPr>
      <p:guideLst>
        <p:guide orient="horz" pos="9696"/>
        <p:guide pos="9526"/>
        <p:guide pos="953"/>
        <p:guide orient="horz" pos="2301"/>
        <p:guide pos="18096"/>
        <p:guide pos="6667"/>
        <p:guide pos="3810"/>
        <p:guide pos="12382"/>
        <p:guide pos="15239"/>
        <p:guide orient="horz" pos="24486"/>
        <p:guide orient="horz" pos="170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ttens, Charles" userId="742a40d9-79c8-4fa3-b188-717ebf8b9cff" providerId="ADAL" clId="{BA428FAC-010A-42EF-9377-B8E5FDC12C04}"/>
    <pc:docChg chg="undo custSel modSld">
      <pc:chgData name="Nuttens, Charles" userId="742a40d9-79c8-4fa3-b188-717ebf8b9cff" providerId="ADAL" clId="{BA428FAC-010A-42EF-9377-B8E5FDC12C04}" dt="2023-05-26T19:33:38.799" v="566" actId="1076"/>
      <pc:docMkLst>
        <pc:docMk/>
      </pc:docMkLst>
      <pc:sldChg chg="addSp delSp modSp mod addCm delCm">
        <pc:chgData name="Nuttens, Charles" userId="742a40d9-79c8-4fa3-b188-717ebf8b9cff" providerId="ADAL" clId="{BA428FAC-010A-42EF-9377-B8E5FDC12C04}" dt="2023-05-26T19:33:38.799" v="566" actId="1076"/>
        <pc:sldMkLst>
          <pc:docMk/>
          <pc:sldMk cId="3829273148" sldId="316"/>
        </pc:sldMkLst>
        <pc:spChg chg="add mod">
          <ac:chgData name="Nuttens, Charles" userId="742a40d9-79c8-4fa3-b188-717ebf8b9cff" providerId="ADAL" clId="{BA428FAC-010A-42EF-9377-B8E5FDC12C04}" dt="2023-05-19T08:09:47.612" v="398" actId="1076"/>
          <ac:spMkLst>
            <pc:docMk/>
            <pc:sldMk cId="3829273148" sldId="316"/>
            <ac:spMk id="2" creationId="{D6B23561-6457-D089-A503-737CBE701C5D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3" creationId="{891536C0-159F-0E48-94A6-5B9434C6DE18}"/>
          </ac:spMkLst>
        </pc:spChg>
        <pc:spChg chg="add mod">
          <ac:chgData name="Nuttens, Charles" userId="742a40d9-79c8-4fa3-b188-717ebf8b9cff" providerId="ADAL" clId="{BA428FAC-010A-42EF-9377-B8E5FDC12C04}" dt="2023-05-24T09:11:19.148" v="560" actId="1076"/>
          <ac:spMkLst>
            <pc:docMk/>
            <pc:sldMk cId="3829273148" sldId="316"/>
            <ac:spMk id="4" creationId="{C2D2F5D8-8682-ECE8-BAD4-611023845545}"/>
          </ac:spMkLst>
        </pc:spChg>
        <pc:spChg chg="add del mod">
          <ac:chgData name="Nuttens, Charles" userId="742a40d9-79c8-4fa3-b188-717ebf8b9cff" providerId="ADAL" clId="{BA428FAC-010A-42EF-9377-B8E5FDC12C04}" dt="2023-05-26T19:33:09.794" v="563" actId="478"/>
          <ac:spMkLst>
            <pc:docMk/>
            <pc:sldMk cId="3829273148" sldId="316"/>
            <ac:spMk id="6" creationId="{C3A56C02-5F2E-478F-ABD0-C8ABAD3BDEB3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7" creationId="{CC8E5871-AD60-E021-D168-84DAD4AFB784}"/>
          </ac:spMkLst>
        </pc:spChg>
        <pc:spChg chg="mod">
          <ac:chgData name="Nuttens, Charles" userId="742a40d9-79c8-4fa3-b188-717ebf8b9cff" providerId="ADAL" clId="{BA428FAC-010A-42EF-9377-B8E5FDC12C04}" dt="2023-05-19T08:20:27.393" v="451" actId="207"/>
          <ac:spMkLst>
            <pc:docMk/>
            <pc:sldMk cId="3829273148" sldId="316"/>
            <ac:spMk id="9" creationId="{5EE45E17-2AD4-CE24-A94A-39BDC150138D}"/>
          </ac:spMkLst>
        </pc:spChg>
        <pc:spChg chg="mod">
          <ac:chgData name="Nuttens, Charles" userId="742a40d9-79c8-4fa3-b188-717ebf8b9cff" providerId="ADAL" clId="{BA428FAC-010A-42EF-9377-B8E5FDC12C04}" dt="2023-05-19T08:13:23.910" v="419" actId="20577"/>
          <ac:spMkLst>
            <pc:docMk/>
            <pc:sldMk cId="3829273148" sldId="316"/>
            <ac:spMk id="10" creationId="{6DABADB3-E135-E938-8C8C-23CE99420204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11" creationId="{723965DF-7D1F-028C-A58D-6691FB987802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14" creationId="{859A3204-9625-9305-50A0-4766D73B4F6A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18" creationId="{D17B058F-E1D9-4DB7-B98D-51655E914A53}"/>
          </ac:spMkLst>
        </pc:spChg>
        <pc:spChg chg="mod">
          <ac:chgData name="Nuttens, Charles" userId="742a40d9-79c8-4fa3-b188-717ebf8b9cff" providerId="ADAL" clId="{BA428FAC-010A-42EF-9377-B8E5FDC12C04}" dt="2023-05-19T08:11:45.594" v="410" actId="20577"/>
          <ac:spMkLst>
            <pc:docMk/>
            <pc:sldMk cId="3829273148" sldId="316"/>
            <ac:spMk id="19" creationId="{78AFD7D8-1086-4D9E-8210-95B9D846F36B}"/>
          </ac:spMkLst>
        </pc:spChg>
        <pc:spChg chg="add mod">
          <ac:chgData name="Nuttens, Charles" userId="742a40d9-79c8-4fa3-b188-717ebf8b9cff" providerId="ADAL" clId="{BA428FAC-010A-42EF-9377-B8E5FDC12C04}" dt="2023-05-26T19:33:26.362" v="564"/>
          <ac:spMkLst>
            <pc:docMk/>
            <pc:sldMk cId="3829273148" sldId="316"/>
            <ac:spMk id="20" creationId="{D12AD3C1-709D-F4C5-5B78-701B15C6AC42}"/>
          </ac:spMkLst>
        </pc:spChg>
        <pc:spChg chg="mod">
          <ac:chgData name="Nuttens, Charles" userId="742a40d9-79c8-4fa3-b188-717ebf8b9cff" providerId="ADAL" clId="{BA428FAC-010A-42EF-9377-B8E5FDC12C04}" dt="2023-05-19T08:20:06.187" v="449" actId="207"/>
          <ac:spMkLst>
            <pc:docMk/>
            <pc:sldMk cId="3829273148" sldId="316"/>
            <ac:spMk id="23" creationId="{BFFDC519-CB18-22C5-6152-AD23E252DFBE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27" creationId="{B7737075-708E-485B-AD37-05B3C227A9D2}"/>
          </ac:spMkLst>
        </pc:spChg>
        <pc:spChg chg="mod">
          <ac:chgData name="Nuttens, Charles" userId="742a40d9-79c8-4fa3-b188-717ebf8b9cff" providerId="ADAL" clId="{BA428FAC-010A-42EF-9377-B8E5FDC12C04}" dt="2023-05-19T08:10:38.622" v="406" actId="20577"/>
          <ac:spMkLst>
            <pc:docMk/>
            <pc:sldMk cId="3829273148" sldId="316"/>
            <ac:spMk id="28" creationId="{23704198-012C-46C8-943B-E4D40AE3F640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29" creationId="{CB6A456B-E2AC-4396-BA3F-EC0FE7C7AE8D}"/>
          </ac:spMkLst>
        </pc:spChg>
        <pc:spChg chg="mod">
          <ac:chgData name="Nuttens, Charles" userId="742a40d9-79c8-4fa3-b188-717ebf8b9cff" providerId="ADAL" clId="{BA428FAC-010A-42EF-9377-B8E5FDC12C04}" dt="2023-05-23T11:31:13.728" v="486" actId="20577"/>
          <ac:spMkLst>
            <pc:docMk/>
            <pc:sldMk cId="3829273148" sldId="316"/>
            <ac:spMk id="30" creationId="{22D1B842-91C8-2A8A-7E15-1177F2D7ED4F}"/>
          </ac:spMkLst>
        </pc:spChg>
        <pc:spChg chg="mod">
          <ac:chgData name="Nuttens, Charles" userId="742a40d9-79c8-4fa3-b188-717ebf8b9cff" providerId="ADAL" clId="{BA428FAC-010A-42EF-9377-B8E5FDC12C04}" dt="2023-05-19T16:03:39.679" v="483" actId="20577"/>
          <ac:spMkLst>
            <pc:docMk/>
            <pc:sldMk cId="3829273148" sldId="316"/>
            <ac:spMk id="39" creationId="{D4646A17-662E-4F37-81C6-BD84F5E6FAD7}"/>
          </ac:spMkLst>
        </pc:spChg>
        <pc:spChg chg="mod">
          <ac:chgData name="Nuttens, Charles" userId="742a40d9-79c8-4fa3-b188-717ebf8b9cff" providerId="ADAL" clId="{BA428FAC-010A-42EF-9377-B8E5FDC12C04}" dt="2023-05-19T16:02:18.153" v="460" actId="20577"/>
          <ac:spMkLst>
            <pc:docMk/>
            <pc:sldMk cId="3829273148" sldId="316"/>
            <ac:spMk id="44" creationId="{36B4A9F7-AB2B-4ED0-8F2B-93F74B815E6C}"/>
          </ac:spMkLst>
        </pc:spChg>
        <pc:spChg chg="mod">
          <ac:chgData name="Nuttens, Charles" userId="742a40d9-79c8-4fa3-b188-717ebf8b9cff" providerId="ADAL" clId="{BA428FAC-010A-42EF-9377-B8E5FDC12C04}" dt="2023-05-26T19:33:38.799" v="566" actId="1076"/>
          <ac:spMkLst>
            <pc:docMk/>
            <pc:sldMk cId="3829273148" sldId="316"/>
            <ac:spMk id="794" creationId="{4125710B-CCB2-4A26-8E54-DF814E852B44}"/>
          </ac:spMkLst>
        </pc:spChg>
        <pc:spChg chg="mod">
          <ac:chgData name="Nuttens, Charles" userId="742a40d9-79c8-4fa3-b188-717ebf8b9cff" providerId="ADAL" clId="{BA428FAC-010A-42EF-9377-B8E5FDC12C04}" dt="2023-05-19T08:10:43.131" v="407" actId="20577"/>
          <ac:spMkLst>
            <pc:docMk/>
            <pc:sldMk cId="3829273148" sldId="316"/>
            <ac:spMk id="1591" creationId="{2C855462-075B-4C0D-B6E2-0594E60989B6}"/>
          </ac:spMkLst>
        </pc:spChg>
        <pc:spChg chg="mod">
          <ac:chgData name="Nuttens, Charles" userId="742a40d9-79c8-4fa3-b188-717ebf8b9cff" providerId="ADAL" clId="{BA428FAC-010A-42EF-9377-B8E5FDC12C04}" dt="2023-05-19T08:14:53.368" v="422" actId="313"/>
          <ac:spMkLst>
            <pc:docMk/>
            <pc:sldMk cId="3829273148" sldId="316"/>
            <ac:spMk id="2220" creationId="{5836449D-167B-0E66-E46C-B94FC6B60386}"/>
          </ac:spMkLst>
        </pc:spChg>
        <pc:spChg chg="mod">
          <ac:chgData name="Nuttens, Charles" userId="742a40d9-79c8-4fa3-b188-717ebf8b9cff" providerId="ADAL" clId="{BA428FAC-010A-42EF-9377-B8E5FDC12C04}" dt="2023-05-19T08:16:33.446" v="424" actId="207"/>
          <ac:spMkLst>
            <pc:docMk/>
            <pc:sldMk cId="3829273148" sldId="316"/>
            <ac:spMk id="2234" creationId="{EB6533F4-E7B7-87AE-D026-A8DDC079531E}"/>
          </ac:spMkLst>
        </pc:spChg>
        <pc:spChg chg="mod">
          <ac:chgData name="Nuttens, Charles" userId="742a40d9-79c8-4fa3-b188-717ebf8b9cff" providerId="ADAL" clId="{BA428FAC-010A-42EF-9377-B8E5FDC12C04}" dt="2023-05-19T08:38:29.039" v="459" actId="1076"/>
          <ac:spMkLst>
            <pc:docMk/>
            <pc:sldMk cId="3829273148" sldId="316"/>
            <ac:spMk id="2236" creationId="{FE64BF02-A59B-4666-B150-AB552788D376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2237" creationId="{E7D43BF8-0768-9D9D-B85B-DEB2F1A69CE8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2242" creationId="{59484FBB-7589-E8D9-2986-B69FE0FF8B45}"/>
          </ac:spMkLst>
        </pc:spChg>
        <pc:picChg chg="add del">
          <ac:chgData name="Nuttens, Charles" userId="742a40d9-79c8-4fa3-b188-717ebf8b9cff" providerId="ADAL" clId="{BA428FAC-010A-42EF-9377-B8E5FDC12C04}" dt="2023-05-26T19:33:04.867" v="562" actId="478"/>
          <ac:picMkLst>
            <pc:docMk/>
            <pc:sldMk cId="3829273148" sldId="316"/>
            <ac:picMk id="8" creationId="{EE8A6264-7B9A-46DD-A6FA-2F5B07CFFADD}"/>
          </ac:picMkLst>
        </pc:picChg>
        <pc:picChg chg="add mod ord">
          <ac:chgData name="Nuttens, Charles" userId="742a40d9-79c8-4fa3-b188-717ebf8b9cff" providerId="ADAL" clId="{BA428FAC-010A-42EF-9377-B8E5FDC12C04}" dt="2023-05-24T08:58:38.768" v="522" actId="1076"/>
          <ac:picMkLst>
            <pc:docMk/>
            <pc:sldMk cId="3829273148" sldId="316"/>
            <ac:picMk id="15" creationId="{12393C86-0E66-C96E-58CC-4E45D38EA189}"/>
          </ac:picMkLst>
        </pc:picChg>
        <pc:picChg chg="add del mod ord">
          <ac:chgData name="Nuttens, Charles" userId="742a40d9-79c8-4fa3-b188-717ebf8b9cff" providerId="ADAL" clId="{BA428FAC-010A-42EF-9377-B8E5FDC12C04}" dt="2023-05-26T19:33:38.799" v="566" actId="1076"/>
          <ac:picMkLst>
            <pc:docMk/>
            <pc:sldMk cId="3829273148" sldId="316"/>
            <ac:picMk id="17" creationId="{27782E49-191E-E217-D442-D721395727C7}"/>
          </ac:picMkLst>
        </pc:picChg>
        <pc:picChg chg="add del">
          <ac:chgData name="Nuttens, Charles" userId="742a40d9-79c8-4fa3-b188-717ebf8b9cff" providerId="ADAL" clId="{BA428FAC-010A-42EF-9377-B8E5FDC12C04}" dt="2023-05-24T08:57:24.315" v="499" actId="478"/>
          <ac:picMkLst>
            <pc:docMk/>
            <pc:sldMk cId="3829273148" sldId="316"/>
            <ac:picMk id="20" creationId="{696BC47E-0F28-3D8A-2B05-66A4C22CF7A9}"/>
          </ac:picMkLst>
        </pc:picChg>
        <pc:picChg chg="add mod">
          <ac:chgData name="Nuttens, Charles" userId="742a40d9-79c8-4fa3-b188-717ebf8b9cff" providerId="ADAL" clId="{BA428FAC-010A-42EF-9377-B8E5FDC12C04}" dt="2023-05-26T19:33:26.362" v="564"/>
          <ac:picMkLst>
            <pc:docMk/>
            <pc:sldMk cId="3829273148" sldId="316"/>
            <ac:picMk id="21" creationId="{CE2A1B07-A48F-74CF-C136-7D534C9A8CD0}"/>
          </ac:picMkLst>
        </pc:picChg>
        <pc:picChg chg="add mod">
          <ac:chgData name="Nuttens, Charles" userId="742a40d9-79c8-4fa3-b188-717ebf8b9cff" providerId="ADAL" clId="{BA428FAC-010A-42EF-9377-B8E5FDC12C04}" dt="2023-05-24T08:58:30.709" v="518" actId="14100"/>
          <ac:picMkLst>
            <pc:docMk/>
            <pc:sldMk cId="3829273148" sldId="316"/>
            <ac:picMk id="22" creationId="{8C87005D-4078-3FFF-27B8-5C583110CCD6}"/>
          </ac:picMkLst>
        </pc:picChg>
        <pc:picChg chg="del">
          <ac:chgData name="Nuttens, Charles" userId="742a40d9-79c8-4fa3-b188-717ebf8b9cff" providerId="ADAL" clId="{BA428FAC-010A-42EF-9377-B8E5FDC12C04}" dt="2023-05-24T09:00:48.190" v="540" actId="478"/>
          <ac:picMkLst>
            <pc:docMk/>
            <pc:sldMk cId="3829273148" sldId="316"/>
            <ac:picMk id="26" creationId="{EA9682D9-DFC9-C1AA-10F8-23CEDD922FDB}"/>
          </ac:picMkLst>
        </pc:picChg>
        <pc:picChg chg="add mod">
          <ac:chgData name="Nuttens, Charles" userId="742a40d9-79c8-4fa3-b188-717ebf8b9cff" providerId="ADAL" clId="{BA428FAC-010A-42EF-9377-B8E5FDC12C04}" dt="2023-05-24T08:58:24.811" v="510" actId="14100"/>
          <ac:picMkLst>
            <pc:docMk/>
            <pc:sldMk cId="3829273148" sldId="316"/>
            <ac:picMk id="32" creationId="{577D3F14-D47C-9CF6-E66E-D9A70F11F99C}"/>
          </ac:picMkLst>
        </pc:picChg>
        <pc:picChg chg="del">
          <ac:chgData name="Nuttens, Charles" userId="742a40d9-79c8-4fa3-b188-717ebf8b9cff" providerId="ADAL" clId="{BA428FAC-010A-42EF-9377-B8E5FDC12C04}" dt="2023-05-24T08:58:04.289" v="504" actId="478"/>
          <ac:picMkLst>
            <pc:docMk/>
            <pc:sldMk cId="3829273148" sldId="316"/>
            <ac:picMk id="2223" creationId="{140D2BDF-8404-CC88-0080-C9B289D5AE0A}"/>
          </ac:picMkLst>
        </pc:picChg>
        <pc:picChg chg="del">
          <ac:chgData name="Nuttens, Charles" userId="742a40d9-79c8-4fa3-b188-717ebf8b9cff" providerId="ADAL" clId="{BA428FAC-010A-42EF-9377-B8E5FDC12C04}" dt="2023-05-24T08:56:24.312" v="493" actId="478"/>
          <ac:picMkLst>
            <pc:docMk/>
            <pc:sldMk cId="3829273148" sldId="316"/>
            <ac:picMk id="2225" creationId="{061F9210-8B1F-76A3-8776-2DBBB2AA6EA1}"/>
          </ac:picMkLst>
        </pc:picChg>
        <pc:picChg chg="del">
          <ac:chgData name="Nuttens, Charles" userId="742a40d9-79c8-4fa3-b188-717ebf8b9cff" providerId="ADAL" clId="{BA428FAC-010A-42EF-9377-B8E5FDC12C04}" dt="2023-05-24T08:57:01.016" v="497" actId="478"/>
          <ac:picMkLst>
            <pc:docMk/>
            <pc:sldMk cId="3829273148" sldId="316"/>
            <ac:picMk id="2227" creationId="{CE6977DF-0E72-33B9-7C8C-843E42A48216}"/>
          </ac:picMkLst>
        </pc:picChg>
        <pc:picChg chg="mod">
          <ac:chgData name="Nuttens, Charles" userId="742a40d9-79c8-4fa3-b188-717ebf8b9cff" providerId="ADAL" clId="{BA428FAC-010A-42EF-9377-B8E5FDC12C04}" dt="2023-05-19T08:38:26.627" v="458" actId="1076"/>
          <ac:picMkLst>
            <pc:docMk/>
            <pc:sldMk cId="3829273148" sldId="316"/>
            <ac:picMk id="2231" creationId="{64F040A0-F660-8750-768F-C89D9C677C11}"/>
          </ac:picMkLst>
        </pc:picChg>
        <pc:picChg chg="mod modCrop">
          <ac:chgData name="Nuttens, Charles" userId="742a40d9-79c8-4fa3-b188-717ebf8b9cff" providerId="ADAL" clId="{BA428FAC-010A-42EF-9377-B8E5FDC12C04}" dt="2023-05-19T08:08:21.950" v="368" actId="732"/>
          <ac:picMkLst>
            <pc:docMk/>
            <pc:sldMk cId="3829273148" sldId="316"/>
            <ac:picMk id="2233" creationId="{97DA48DF-4F2F-3528-0045-6BD959C231AB}"/>
          </ac:picMkLst>
        </pc:picChg>
        <pc:cxnChg chg="mod">
          <ac:chgData name="Nuttens, Charles" userId="742a40d9-79c8-4fa3-b188-717ebf8b9cff" providerId="ADAL" clId="{BA428FAC-010A-42EF-9377-B8E5FDC12C04}" dt="2023-05-19T08:03:20.263" v="269" actId="1038"/>
          <ac:cxnSpMkLst>
            <pc:docMk/>
            <pc:sldMk cId="3829273148" sldId="316"/>
            <ac:cxnSpMk id="16" creationId="{97994EB2-400C-9C44-526C-91318241D58E}"/>
          </ac:cxnSpMkLst>
        </pc:cxnChg>
      </pc:sldChg>
    </pc:docChg>
  </pc:docChgLst>
  <pc:docChgLst>
    <pc:chgData name="Nuttens, Charles" userId="742a40d9-79c8-4fa3-b188-717ebf8b9cff" providerId="ADAL" clId="{32143292-3C0B-47B6-852D-79B961C8A32C}"/>
    <pc:docChg chg="">
      <pc:chgData name="Nuttens, Charles" userId="742a40d9-79c8-4fa3-b188-717ebf8b9cff" providerId="ADAL" clId="{32143292-3C0B-47B6-852D-79B961C8A32C}" dt="2023-05-19T07:22:01.883" v="1"/>
      <pc:docMkLst>
        <pc:docMk/>
      </pc:docMkLst>
      <pc:sldChg chg="delCm">
        <pc:chgData name="Nuttens, Charles" userId="742a40d9-79c8-4fa3-b188-717ebf8b9cff" providerId="ADAL" clId="{32143292-3C0B-47B6-852D-79B961C8A32C}" dt="2023-05-19T07:22:01.883" v="1"/>
        <pc:sldMkLst>
          <pc:docMk/>
          <pc:sldMk cId="3829273148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85975" y="744538"/>
            <a:ext cx="26257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5975" y="744538"/>
            <a:ext cx="2625725" cy="37226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8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3"/>
            <a:ext cx="30240288" cy="4284027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608" y="19191297"/>
            <a:ext cx="13033077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5666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10537" y="39763568"/>
            <a:ext cx="2041171" cy="2089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91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3"/>
            <a:ext cx="30240288" cy="4284027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618" y="4488489"/>
            <a:ext cx="25427438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7555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529636" y="1064659"/>
            <a:ext cx="1457906" cy="284854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</p:grp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10537" y="39763568"/>
            <a:ext cx="2041171" cy="2089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20145" y="9"/>
            <a:ext cx="15120145" cy="42839867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8230568" y="39561569"/>
            <a:ext cx="1814616" cy="3278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616" y="4488489"/>
            <a:ext cx="13050401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7555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529636" y="3693065"/>
            <a:ext cx="1457906" cy="284854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27239075" y="39345495"/>
            <a:ext cx="1814616" cy="3278301"/>
          </a:xfrm>
          <a:prstGeom prst="rect">
            <a:avLst/>
          </a:prstGeom>
        </p:spPr>
        <p:txBody>
          <a:bodyPr spcFirstLastPara="1" wrap="square" lIns="287853" tIns="287853" rIns="287853" bIns="28785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1888" smtClean="0"/>
              <a:pPr algn="r"/>
              <a:t>‹N°›</a:t>
            </a:fld>
            <a:endParaRPr lang="en-GB" sz="1888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25017843" y="39644050"/>
            <a:ext cx="3300834" cy="26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853" tIns="287853" rIns="287853" bIns="287853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88" dirty="0">
                <a:solidFill>
                  <a:srgbClr val="A1AAB1"/>
                </a:solidFill>
              </a:rPr>
              <a:t>Confidential</a:t>
            </a:r>
            <a:endParaRPr sz="1888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10537" y="39763568"/>
            <a:ext cx="2041171" cy="2089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8512" y="14389588"/>
            <a:ext cx="10946356" cy="21852772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F265689-00A0-BC40-8340-77C9114447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01738" y="39749697"/>
            <a:ext cx="6996340" cy="2565126"/>
          </a:xfrm>
        </p:spPr>
        <p:txBody>
          <a:bodyPr/>
          <a:lstStyle>
            <a:lvl1pPr>
              <a:buNone/>
              <a:defRPr sz="1888">
                <a:latin typeface="+mn-lt"/>
              </a:defRPr>
            </a:lvl1pPr>
            <a:lvl2pPr>
              <a:buNone/>
              <a:defRPr sz="1888">
                <a:latin typeface="+mn-lt"/>
              </a:defRPr>
            </a:lvl2pPr>
            <a:lvl3pPr>
              <a:buNone/>
              <a:defRPr sz="1888">
                <a:latin typeface="+mn-lt"/>
              </a:defRPr>
            </a:lvl3pPr>
            <a:lvl4pPr>
              <a:buNone/>
              <a:defRPr sz="1888">
                <a:latin typeface="+mn-lt"/>
              </a:defRPr>
            </a:lvl4pPr>
            <a:lvl5pPr>
              <a:buNone/>
              <a:defRPr sz="1888">
                <a:latin typeface="+mn-lt"/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06452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616" y="4488489"/>
            <a:ext cx="13050401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7555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529636" y="1334883"/>
            <a:ext cx="1457906" cy="284854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</p:grpSp>
    </p:spTree>
    <p:extLst>
      <p:ext uri="{BB962C8B-B14F-4D97-AF65-F5344CB8AC3E}">
        <p14:creationId xmlns:p14="http://schemas.microsoft.com/office/powerpoint/2010/main" val="42832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8230568" y="39561569"/>
            <a:ext cx="1814616" cy="3278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616" y="4488489"/>
            <a:ext cx="13050401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7555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529636" y="1458920"/>
            <a:ext cx="1457906" cy="284854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27239075" y="39345495"/>
            <a:ext cx="1814616" cy="3278301"/>
          </a:xfrm>
          <a:prstGeom prst="rect">
            <a:avLst/>
          </a:prstGeom>
        </p:spPr>
        <p:txBody>
          <a:bodyPr spcFirstLastPara="1" wrap="square" lIns="287853" tIns="287853" rIns="287853" bIns="28785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1888" smtClean="0"/>
              <a:pPr algn="r"/>
              <a:t>‹N°›</a:t>
            </a:fld>
            <a:endParaRPr lang="en-GB" sz="1888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25017843" y="39644050"/>
            <a:ext cx="3300834" cy="26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853" tIns="287853" rIns="287853" bIns="287853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88" dirty="0">
                <a:solidFill>
                  <a:srgbClr val="A1AAB1"/>
                </a:solidFill>
              </a:rPr>
              <a:t>Confidential</a:t>
            </a:r>
            <a:endParaRPr sz="1888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10537" y="39763568"/>
            <a:ext cx="2041171" cy="2089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701" y="14389598"/>
            <a:ext cx="8149804" cy="5277180"/>
          </a:xfrm>
        </p:spPr>
        <p:txBody>
          <a:bodyPr/>
          <a:lstStyle>
            <a:lvl1pPr algn="l">
              <a:buNone/>
              <a:defRPr sz="5036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0B4CF1F-2411-7841-84F3-AED8781EC0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701" y="19788316"/>
            <a:ext cx="8149804" cy="12025578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346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ED3A542-DBBA-234E-B2D4-22600393D3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64062" y="14389598"/>
            <a:ext cx="8149804" cy="5277180"/>
          </a:xfrm>
        </p:spPr>
        <p:txBody>
          <a:bodyPr/>
          <a:lstStyle>
            <a:lvl1pPr algn="l">
              <a:buNone/>
              <a:defRPr sz="5036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259B09-53EA-0946-8739-72825EF4A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64062" y="19788316"/>
            <a:ext cx="8149804" cy="12025578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346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077B68-B081-CB40-AC8F-3C2534FF40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974425" y="14389598"/>
            <a:ext cx="8149804" cy="5277180"/>
          </a:xfrm>
        </p:spPr>
        <p:txBody>
          <a:bodyPr/>
          <a:lstStyle>
            <a:lvl1pPr algn="l">
              <a:buNone/>
              <a:defRPr sz="5036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C337370-451B-DB4B-9D87-221503D198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974425" y="19788316"/>
            <a:ext cx="8149804" cy="12025578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346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8EC7451-04BE-2E45-AC82-B7D669116E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01738" y="39749697"/>
            <a:ext cx="6996340" cy="2565126"/>
          </a:xfrm>
        </p:spPr>
        <p:txBody>
          <a:bodyPr/>
          <a:lstStyle>
            <a:lvl1pPr>
              <a:buNone/>
              <a:defRPr sz="1888">
                <a:latin typeface="+mn-lt"/>
              </a:defRPr>
            </a:lvl1pPr>
            <a:lvl2pPr>
              <a:buNone/>
              <a:defRPr sz="1888">
                <a:latin typeface="+mn-lt"/>
              </a:defRPr>
            </a:lvl2pPr>
            <a:lvl3pPr>
              <a:buNone/>
              <a:defRPr sz="1888">
                <a:latin typeface="+mn-lt"/>
              </a:defRPr>
            </a:lvl3pPr>
            <a:lvl4pPr>
              <a:buNone/>
              <a:defRPr sz="1888">
                <a:latin typeface="+mn-lt"/>
              </a:defRPr>
            </a:lvl4pPr>
            <a:lvl5pPr>
              <a:buNone/>
              <a:defRPr sz="1888">
                <a:latin typeface="+mn-lt"/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5150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solidFill>
          <a:srgbClr val="E6E6E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09424-932E-1847-BFB4-69CE5DD7C6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3"/>
            <a:ext cx="30240288" cy="4284027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1227618" y="4488489"/>
            <a:ext cx="25427438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7555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1529633" y="3693065"/>
            <a:ext cx="729219" cy="284854"/>
          </a:xfrm>
          <a:prstGeom prst="rect">
            <a:avLst/>
          </a:prstGeom>
          <a:solidFill>
            <a:srgbClr val="0000C9"/>
          </a:solidFill>
          <a:ln>
            <a:noFill/>
          </a:ln>
        </p:spPr>
        <p:txBody>
          <a:bodyPr spcFirstLastPara="1" wrap="square" lIns="287853" tIns="287853" rIns="287853" bIns="28785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174" dirty="0"/>
          </a:p>
        </p:txBody>
      </p:sp>
      <p:sp>
        <p:nvSpPr>
          <p:cNvPr id="18" name="Google Shape;18;p2"/>
          <p:cNvSpPr/>
          <p:nvPr/>
        </p:nvSpPr>
        <p:spPr>
          <a:xfrm>
            <a:off x="2258315" y="3693065"/>
            <a:ext cx="729219" cy="284854"/>
          </a:xfrm>
          <a:prstGeom prst="rect">
            <a:avLst/>
          </a:prstGeom>
          <a:solidFill>
            <a:srgbClr val="0095FF"/>
          </a:solidFill>
          <a:ln>
            <a:noFill/>
          </a:ln>
        </p:spPr>
        <p:txBody>
          <a:bodyPr spcFirstLastPara="1" wrap="square" lIns="287853" tIns="287853" rIns="287853" bIns="28785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174" dirty="0"/>
          </a:p>
        </p:txBody>
      </p:sp>
      <p:pic>
        <p:nvPicPr>
          <p:cNvPr id="12" name="Google Shape;53;p7">
            <a:extLst>
              <a:ext uri="{FF2B5EF4-FFF2-40B4-BE49-F238E27FC236}">
                <a16:creationId xmlns:a16="http://schemas.microsoft.com/office/drawing/2014/main" id="{A2C4F7D6-F30A-0340-9AC6-90B3674E3C65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10537" y="39763568"/>
            <a:ext cx="2041171" cy="2089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7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0833" y="3706620"/>
            <a:ext cx="28178632" cy="4770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0833" y="9598981"/>
            <a:ext cx="28178632" cy="2845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" name="Google Shape;51;p7">
            <a:extLst>
              <a:ext uri="{FF2B5EF4-FFF2-40B4-BE49-F238E27FC236}">
                <a16:creationId xmlns:a16="http://schemas.microsoft.com/office/drawing/2014/main" id="{BFCE78A3-872F-2B4C-A118-447F65B70C2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7239075" y="39345495"/>
            <a:ext cx="1814616" cy="3278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72" r:id="rId2"/>
    <p:sldLayoutId id="2147483668" r:id="rId3"/>
    <p:sldLayoutId id="2147483669" r:id="rId4"/>
    <p:sldLayoutId id="2147483670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555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+mn-lt"/>
          <a:ea typeface="Helvetica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motif, carré, pixel, point&#10;&#10;Description générée automatiquement">
            <a:extLst>
              <a:ext uri="{FF2B5EF4-FFF2-40B4-BE49-F238E27FC236}">
                <a16:creationId xmlns:a16="http://schemas.microsoft.com/office/drawing/2014/main" id="{27782E49-191E-E217-D442-D7213957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106" y="40015005"/>
            <a:ext cx="1977023" cy="197702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2393C86-0E66-C96E-58CC-4E45D38EA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39" y="29862134"/>
            <a:ext cx="12960000" cy="6155351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4646A17-662E-4F37-81C6-BD84F5E6FAD7}"/>
              </a:ext>
            </a:extLst>
          </p:cNvPr>
          <p:cNvSpPr txBox="1"/>
          <p:nvPr/>
        </p:nvSpPr>
        <p:spPr>
          <a:xfrm>
            <a:off x="1339882" y="16339701"/>
            <a:ext cx="13067024" cy="3342054"/>
          </a:xfrm>
          <a:prstGeom prst="rect">
            <a:avLst/>
          </a:prstGeom>
          <a:noFill/>
        </p:spPr>
        <p:txBody>
          <a:bodyPr wrap="square" lIns="78852" tIns="39426" rIns="78852" bIns="39426" anchor="t">
            <a:spAutoFit/>
          </a:bodyPr>
          <a:lstStyle/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Les taux d'incidence en médecine générale ont légèrement diminué entre 2017-2019 et 2020-2021</a:t>
            </a:r>
            <a:r>
              <a:rPr lang="fr-FR" sz="3200" dirty="0">
                <a:solidFill>
                  <a:schemeClr val="tx1"/>
                </a:solidFill>
              </a:rPr>
              <a:t>, passant de 83 cas/100 000 habitants à 81/100 000 pour le RS et de 75/100 000 à 63/100 000 pour les EMR.</a:t>
            </a:r>
          </a:p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Le taux d'hospitalisation a </a:t>
            </a:r>
            <a:r>
              <a:rPr lang="fr-FR" sz="3200">
                <a:solidFill>
                  <a:schemeClr val="tx2"/>
                </a:solidFill>
              </a:rPr>
              <a:t>nettement diminué</a:t>
            </a:r>
            <a:r>
              <a:rPr lang="fr-FR" sz="3200" dirty="0">
                <a:solidFill>
                  <a:schemeClr val="tx1"/>
                </a:solidFill>
              </a:rPr>
              <a:t>, passant de 1,68 à 1,16 hospitalisations/100 000 habitants en 2017-2019 et 2020-2021 respectivement. </a:t>
            </a:r>
            <a:r>
              <a:rPr lang="fr-FR" sz="3200" dirty="0">
                <a:solidFill>
                  <a:schemeClr val="tx2"/>
                </a:solidFill>
              </a:rPr>
              <a:t>La diminution a débuté en 2018.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704198-012C-46C8-943B-E4D40AE3F640}"/>
              </a:ext>
            </a:extLst>
          </p:cNvPr>
          <p:cNvSpPr/>
          <p:nvPr/>
        </p:nvSpPr>
        <p:spPr>
          <a:xfrm>
            <a:off x="15561357" y="8220674"/>
            <a:ext cx="13320000" cy="90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727"/>
            <a:r>
              <a:rPr lang="fr-FR" sz="4000" dirty="0"/>
              <a:t>Méthodes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37075-708E-485B-AD37-05B3C227A9D2}"/>
              </a:ext>
            </a:extLst>
          </p:cNvPr>
          <p:cNvSpPr/>
          <p:nvPr/>
        </p:nvSpPr>
        <p:spPr>
          <a:xfrm>
            <a:off x="1327782" y="8220674"/>
            <a:ext cx="13320000" cy="90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727"/>
            <a:r>
              <a:rPr lang="fr-FR" sz="40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536C0-159F-0E48-94A6-5B9434C6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82" y="2240839"/>
            <a:ext cx="23402075" cy="3055370"/>
          </a:xfrm>
        </p:spPr>
        <p:txBody>
          <a:bodyPr/>
          <a:lstStyle/>
          <a:p>
            <a:r>
              <a:rPr lang="fr-FR" sz="5400" b="1" dirty="0"/>
              <a:t>ÉVOLUTION DE L'EPIDEMIOLOGIE DE LA BORRELIOSE DE LYME EN MEDECINE GENERALE ET EN MILIEU HOSPITALIER PENDANT LA PANDEMIE DE COVID-19 (2020-2021)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E8A6264-7B9A-46DD-A6FA-2F5B07CFF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9857" y="40305004"/>
            <a:ext cx="4873343" cy="201146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17B058F-E1D9-4DB7-B98D-51655E914A53}"/>
              </a:ext>
            </a:extLst>
          </p:cNvPr>
          <p:cNvSpPr txBox="1"/>
          <p:nvPr/>
        </p:nvSpPr>
        <p:spPr>
          <a:xfrm>
            <a:off x="1327784" y="9195699"/>
            <a:ext cx="13275636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fr-FR" sz="3200" dirty="0"/>
              <a:t>Les restrictions de déplacement appliquées pendant la pandémie de COVID-19 ont temporairement modifié les habitudes de loisirs en plein air et l'accès aux services de santé a été restreint pendant cette période. </a:t>
            </a:r>
          </a:p>
          <a:p>
            <a:pPr>
              <a:spcAft>
                <a:spcPts val="2400"/>
              </a:spcAft>
            </a:pPr>
            <a:r>
              <a:rPr lang="fr-FR" sz="3200" dirty="0"/>
              <a:t>Cela a pu avoir un impact sur le risque de développer une forme localisée ou disséminée de borréliose de Lyme (BL).</a:t>
            </a:r>
          </a:p>
          <a:p>
            <a:pPr>
              <a:spcAft>
                <a:spcPts val="2400"/>
              </a:spcAft>
            </a:pPr>
            <a:r>
              <a:rPr lang="fr-FR" sz="3200" dirty="0"/>
              <a:t>Cette étude a analysé les </a:t>
            </a:r>
            <a:r>
              <a:rPr lang="fr-FR" sz="3200" dirty="0">
                <a:solidFill>
                  <a:schemeClr val="tx2"/>
                </a:solidFill>
              </a:rPr>
              <a:t>taux d'incidence de la BL par âge et par région en médecine générale et en milieu hospitalier en France de 2020 à 2021 </a:t>
            </a:r>
            <a:r>
              <a:rPr lang="fr-FR" sz="3200" dirty="0"/>
              <a:t>et les a comparés aux années précédentes.</a:t>
            </a:r>
            <a:endParaRPr lang="fr-FR" sz="3200" dirty="0">
              <a:solidFill>
                <a:schemeClr val="tx2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E74FA8A-55F8-45AA-9593-6577E1294503}"/>
              </a:ext>
            </a:extLst>
          </p:cNvPr>
          <p:cNvCxnSpPr>
            <a:cxnSpLocks/>
          </p:cNvCxnSpPr>
          <p:nvPr/>
        </p:nvCxnSpPr>
        <p:spPr>
          <a:xfrm flipH="1">
            <a:off x="14647782" y="8220674"/>
            <a:ext cx="0" cy="5616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6B4A9F7-AB2B-4ED0-8F2B-93F74B815E6C}"/>
              </a:ext>
            </a:extLst>
          </p:cNvPr>
          <p:cNvSpPr txBox="1"/>
          <p:nvPr/>
        </p:nvSpPr>
        <p:spPr>
          <a:xfrm>
            <a:off x="1340569" y="37791649"/>
            <a:ext cx="13313049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Les taux d'incidence en médecine générale et en milieu hospitalier ont diminué en 2020-2021 par rapport à 2017-2019.</a:t>
            </a:r>
            <a:endParaRPr lang="fr-FR" sz="3200" dirty="0"/>
          </a:p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La diminution a commencé avant l’apparition du COVID-19 et ne s'est pas amplifiée en 2020-2021</a:t>
            </a:r>
            <a:r>
              <a:rPr lang="fr-FR" sz="3200" dirty="0">
                <a:solidFill>
                  <a:schemeClr val="tx1"/>
                </a:solidFill>
              </a:rPr>
              <a:t>. De plus, les taux en médecine générale ont augmenté dans certaines régions, alors que les restrictions étaient similaires à l'échelle nationale.</a:t>
            </a:r>
          </a:p>
          <a:p>
            <a:pPr>
              <a:spcAft>
                <a:spcPts val="2400"/>
              </a:spcAft>
            </a:pPr>
            <a:r>
              <a:rPr lang="fr-FR" sz="3200" dirty="0"/>
              <a:t>Des analyses complémentaires sont justifiées pour tenter d’expliquer l'évolution de l'épidémiologie de la BL en 2020-2021.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6A456B-E2AC-4396-BA3F-EC0FE7C7AE8D}"/>
              </a:ext>
            </a:extLst>
          </p:cNvPr>
          <p:cNvSpPr/>
          <p:nvPr/>
        </p:nvSpPr>
        <p:spPr>
          <a:xfrm>
            <a:off x="1346832" y="15499592"/>
            <a:ext cx="13275637" cy="7931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0632"/>
            <a:r>
              <a:rPr lang="fr-FR" sz="3600">
                <a:solidFill>
                  <a:schemeClr val="tx2"/>
                </a:solidFill>
              </a:rPr>
              <a:t>Evolution du taux d’incidence</a:t>
            </a:r>
          </a:p>
        </p:txBody>
      </p:sp>
      <p:cxnSp>
        <p:nvCxnSpPr>
          <p:cNvPr id="771" name="Connecteur droit 770">
            <a:extLst>
              <a:ext uri="{FF2B5EF4-FFF2-40B4-BE49-F238E27FC236}">
                <a16:creationId xmlns:a16="http://schemas.microsoft.com/office/drawing/2014/main" id="{1390515B-90E4-4561-B46D-146206110037}"/>
              </a:ext>
            </a:extLst>
          </p:cNvPr>
          <p:cNvCxnSpPr>
            <a:cxnSpLocks/>
          </p:cNvCxnSpPr>
          <p:nvPr/>
        </p:nvCxnSpPr>
        <p:spPr>
          <a:xfrm>
            <a:off x="14622469" y="15499592"/>
            <a:ext cx="0" cy="10116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1" name="Rectangle 1590">
            <a:extLst>
              <a:ext uri="{FF2B5EF4-FFF2-40B4-BE49-F238E27FC236}">
                <a16:creationId xmlns:a16="http://schemas.microsoft.com/office/drawing/2014/main" id="{2C855462-075B-4C0D-B6E2-0594E60989B6}"/>
              </a:ext>
            </a:extLst>
          </p:cNvPr>
          <p:cNvSpPr/>
          <p:nvPr/>
        </p:nvSpPr>
        <p:spPr>
          <a:xfrm>
            <a:off x="1327783" y="14332732"/>
            <a:ext cx="27591674" cy="79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0632"/>
            <a:r>
              <a:rPr lang="fr-FR" sz="4000" dirty="0">
                <a:solidFill>
                  <a:schemeClr val="bg1"/>
                </a:solidFill>
              </a:rPr>
              <a:t>Résultats</a:t>
            </a:r>
          </a:p>
        </p:txBody>
      </p:sp>
      <p:sp>
        <p:nvSpPr>
          <p:cNvPr id="794" name="ZoneTexte 793">
            <a:extLst>
              <a:ext uri="{FF2B5EF4-FFF2-40B4-BE49-F238E27FC236}">
                <a16:creationId xmlns:a16="http://schemas.microsoft.com/office/drawing/2014/main" id="{4125710B-CCB2-4A26-8E54-DF814E852B44}"/>
              </a:ext>
            </a:extLst>
          </p:cNvPr>
          <p:cNvSpPr txBox="1"/>
          <p:nvPr/>
        </p:nvSpPr>
        <p:spPr>
          <a:xfrm>
            <a:off x="17207804" y="40015005"/>
            <a:ext cx="4372234" cy="148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fr-FR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Scannez le QR code</a:t>
            </a:r>
          </a:p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télécharger la version PDF du poster</a:t>
            </a:r>
          </a:p>
        </p:txBody>
      </p:sp>
      <p:cxnSp>
        <p:nvCxnSpPr>
          <p:cNvPr id="24" name="Connecteur droit 12">
            <a:extLst>
              <a:ext uri="{FF2B5EF4-FFF2-40B4-BE49-F238E27FC236}">
                <a16:creationId xmlns:a16="http://schemas.microsoft.com/office/drawing/2014/main" id="{86B06FA5-C4FA-62C7-4747-B5CED65F3C37}"/>
              </a:ext>
            </a:extLst>
          </p:cNvPr>
          <p:cNvCxnSpPr>
            <a:cxnSpLocks/>
          </p:cNvCxnSpPr>
          <p:nvPr/>
        </p:nvCxnSpPr>
        <p:spPr>
          <a:xfrm flipH="1">
            <a:off x="28881357" y="8220674"/>
            <a:ext cx="0" cy="5616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A3204-9625-9305-50A0-4766D73B4F6A}"/>
              </a:ext>
            </a:extLst>
          </p:cNvPr>
          <p:cNvSpPr/>
          <p:nvPr/>
        </p:nvSpPr>
        <p:spPr>
          <a:xfrm>
            <a:off x="1340569" y="36705018"/>
            <a:ext cx="13320000" cy="90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727"/>
            <a:r>
              <a:rPr lang="fr-FR" sz="400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7994EB2-400C-9C44-526C-91318241D58E}"/>
              </a:ext>
            </a:extLst>
          </p:cNvPr>
          <p:cNvCxnSpPr>
            <a:cxnSpLocks/>
          </p:cNvCxnSpPr>
          <p:nvPr/>
        </p:nvCxnSpPr>
        <p:spPr>
          <a:xfrm>
            <a:off x="14636983" y="37086018"/>
            <a:ext cx="0" cy="5292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FFDC519-CB18-22C5-6152-AD23E252DFBE}"/>
              </a:ext>
            </a:extLst>
          </p:cNvPr>
          <p:cNvSpPr txBox="1"/>
          <p:nvPr/>
        </p:nvSpPr>
        <p:spPr>
          <a:xfrm>
            <a:off x="15622314" y="16351553"/>
            <a:ext cx="13297141" cy="3342054"/>
          </a:xfrm>
          <a:prstGeom prst="rect">
            <a:avLst/>
          </a:prstGeom>
          <a:noFill/>
        </p:spPr>
        <p:txBody>
          <a:bodyPr wrap="square" lIns="78852" tIns="39426" rIns="78852" bIns="39426" anchor="t">
            <a:spAutoFit/>
          </a:bodyPr>
          <a:lstStyle/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La répartition par âge en médecine générale en 2020-2021 était similaire à celle de 2017-2019. </a:t>
            </a:r>
          </a:p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Les taux d’hospitalisation sont restés stables chez les enfants </a:t>
            </a:r>
            <a:r>
              <a:rPr lang="fr-FR" sz="3200" dirty="0">
                <a:solidFill>
                  <a:schemeClr val="tx1"/>
                </a:solidFill>
              </a:rPr>
              <a:t>de 14 ans et moins (1,23/100 000 à 1,21/100 000 chez les 0-14 ans) </a:t>
            </a:r>
            <a:r>
              <a:rPr lang="fr-FR" sz="3200" dirty="0">
                <a:solidFill>
                  <a:schemeClr val="tx2"/>
                </a:solidFill>
              </a:rPr>
              <a:t>tandis qu'ils ont diminué dans les groupes d'âge plus élevés</a:t>
            </a:r>
            <a:r>
              <a:rPr lang="fr-FR" sz="3200" dirty="0">
                <a:solidFill>
                  <a:schemeClr val="tx1"/>
                </a:solidFill>
              </a:rPr>
              <a:t>, passant de 1,78/100 000 en 2017-2019 à 1,15/100 000 en 2020-2021 chez les 15 ans et plus.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D1B842-91C8-2A8A-7E15-1177F2D7ED4F}"/>
              </a:ext>
            </a:extLst>
          </p:cNvPr>
          <p:cNvSpPr/>
          <p:nvPr/>
        </p:nvSpPr>
        <p:spPr>
          <a:xfrm>
            <a:off x="15671463" y="15499592"/>
            <a:ext cx="13205168" cy="7931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0632"/>
            <a:r>
              <a:rPr lang="fr-FR" sz="3600" dirty="0">
                <a:solidFill>
                  <a:schemeClr val="tx2"/>
                </a:solidFill>
              </a:rPr>
              <a:t>Taux d’incidence moyens par groupe d'âge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F5C2DDC-016F-7F36-686E-A0ECA48F4CBC}"/>
              </a:ext>
            </a:extLst>
          </p:cNvPr>
          <p:cNvCxnSpPr>
            <a:cxnSpLocks/>
          </p:cNvCxnSpPr>
          <p:nvPr/>
        </p:nvCxnSpPr>
        <p:spPr>
          <a:xfrm>
            <a:off x="28876631" y="15499591"/>
            <a:ext cx="0" cy="10116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EE45E17-2AD4-CE24-A94A-39BDC150138D}"/>
              </a:ext>
            </a:extLst>
          </p:cNvPr>
          <p:cNvSpPr txBox="1"/>
          <p:nvPr/>
        </p:nvSpPr>
        <p:spPr>
          <a:xfrm>
            <a:off x="1322050" y="27101180"/>
            <a:ext cx="13249532" cy="2849611"/>
          </a:xfrm>
          <a:prstGeom prst="rect">
            <a:avLst/>
          </a:prstGeom>
          <a:noFill/>
        </p:spPr>
        <p:txBody>
          <a:bodyPr wrap="square" lIns="78852" tIns="39426" rIns="78852" bIns="39426" anchor="t">
            <a:spAutoFit/>
          </a:bodyPr>
          <a:lstStyle/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1"/>
                </a:solidFill>
              </a:rPr>
              <a:t>L'analyse du </a:t>
            </a:r>
            <a:r>
              <a:rPr lang="fr-FR" sz="3200" dirty="0">
                <a:solidFill>
                  <a:schemeClr val="tx2"/>
                </a:solidFill>
              </a:rPr>
              <a:t>volume de recherche pour le mot-clé "Lyme" au cours de la même période a indiqué une tendance similaire à l'évolution des taux d'incidence en médecine générale</a:t>
            </a:r>
            <a:r>
              <a:rPr lang="fr-FR" sz="3200" dirty="0">
                <a:solidFill>
                  <a:schemeClr val="tx1"/>
                </a:solidFill>
              </a:rPr>
              <a:t>, mais précédée d'environ un an.</a:t>
            </a:r>
          </a:p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1"/>
                </a:solidFill>
              </a:rPr>
              <a:t>Les taux d'incidence en médecine générale ont atteint un maximum en 2018 alors que le volume de recherche pour "Lyme" a culminé en 2017.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BADB3-E135-E938-8C8C-23CE99420204}"/>
              </a:ext>
            </a:extLst>
          </p:cNvPr>
          <p:cNvSpPr/>
          <p:nvPr/>
        </p:nvSpPr>
        <p:spPr>
          <a:xfrm>
            <a:off x="1347363" y="26258464"/>
            <a:ext cx="13261929" cy="7931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727"/>
            <a:r>
              <a:rPr lang="fr-FR" sz="3600" dirty="0">
                <a:solidFill>
                  <a:schemeClr val="tx2"/>
                </a:solidFill>
              </a:rPr>
              <a:t>Evolution du volume de recherche internet (Google Trends)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1F4412F-7F5A-7B77-4E83-AA0737575EF3}"/>
              </a:ext>
            </a:extLst>
          </p:cNvPr>
          <p:cNvCxnSpPr>
            <a:cxnSpLocks/>
          </p:cNvCxnSpPr>
          <p:nvPr/>
        </p:nvCxnSpPr>
        <p:spPr>
          <a:xfrm>
            <a:off x="14609293" y="26258464"/>
            <a:ext cx="0" cy="9756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8AFD7D8-1086-4D9E-8210-95B9D846F36B}"/>
              </a:ext>
            </a:extLst>
          </p:cNvPr>
          <p:cNvSpPr txBox="1"/>
          <p:nvPr/>
        </p:nvSpPr>
        <p:spPr>
          <a:xfrm>
            <a:off x="15561356" y="9199498"/>
            <a:ext cx="13402459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fr-FR" sz="3200" dirty="0"/>
              <a:t>L’incidence de la BL en </a:t>
            </a:r>
            <a:r>
              <a:rPr lang="fr-FR" sz="3200" dirty="0">
                <a:solidFill>
                  <a:schemeClr val="tx2"/>
                </a:solidFill>
              </a:rPr>
              <a:t>médecine générale a été estimée à partir des données du Réseau Sentinelles (RS) et de dossiers médicaux électroniques (EMR)</a:t>
            </a:r>
            <a:r>
              <a:rPr lang="fr-FR" sz="3200" dirty="0"/>
              <a:t> d’un réseau de médecins généralistes indépendant.</a:t>
            </a:r>
          </a:p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Les cas hospitalisés ont été identifiés dans le PMSI </a:t>
            </a:r>
            <a:r>
              <a:rPr lang="fr-FR" sz="3200" dirty="0"/>
              <a:t>à l'aide d’un algorithme combinant 3 codes CIM10 spécifiques de la BL (A69.2, M01.2 et L90.4) et des codes compatibles de formes disséminées.</a:t>
            </a:r>
          </a:p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Les incidences annuelles moyennes ont été calculées pour lisser la variabilité annuelle.</a:t>
            </a:r>
          </a:p>
        </p:txBody>
      </p:sp>
      <p:pic>
        <p:nvPicPr>
          <p:cNvPr id="5" name="Image 4" descr="Une image contenant animal&#10;&#10;Description générée automatiquement">
            <a:extLst>
              <a:ext uri="{FF2B5EF4-FFF2-40B4-BE49-F238E27FC236}">
                <a16:creationId xmlns:a16="http://schemas.microsoft.com/office/drawing/2014/main" id="{E1C1A79D-394D-076D-C954-82FD9BACD7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303"/>
          <a:stretch/>
        </p:blipFill>
        <p:spPr>
          <a:xfrm rot="5400000">
            <a:off x="25097828" y="2085219"/>
            <a:ext cx="4290274" cy="384516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C8E5871-AD60-E021-D168-84DAD4AFB784}"/>
              </a:ext>
            </a:extLst>
          </p:cNvPr>
          <p:cNvSpPr txBox="1"/>
          <p:nvPr/>
        </p:nvSpPr>
        <p:spPr>
          <a:xfrm>
            <a:off x="1462415" y="5411357"/>
            <a:ext cx="24064585" cy="1248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370"/>
              </a:spcAft>
            </a:pPr>
            <a:r>
              <a:rPr lang="fr-FR" sz="3600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 Nuttens</a:t>
            </a:r>
            <a:r>
              <a:rPr lang="fr-FR" sz="36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36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Stéphanie Duret</a:t>
            </a:r>
            <a:r>
              <a:rPr lang="fr-FR" sz="36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36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Antoine Bessou</a:t>
            </a:r>
            <a:r>
              <a:rPr lang="fr-FR" sz="36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36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Andreas Pilz</a:t>
            </a:r>
            <a:r>
              <a:rPr lang="fr-FR" sz="36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sz="36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Jennifer Moïsi</a:t>
            </a:r>
            <a:r>
              <a:rPr lang="fr-FR" sz="36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36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Elisabeth Baux</a:t>
            </a:r>
            <a:r>
              <a:rPr lang="fr-FR" sz="36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fr-FR" sz="36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Jean-François Faucher</a:t>
            </a:r>
            <a:r>
              <a:rPr lang="fr-FR" sz="36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fr-FR" sz="36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James H. Stark</a:t>
            </a:r>
            <a:r>
              <a:rPr lang="fr-FR" sz="36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fr-FR" sz="3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3965DF-7D1F-028C-A58D-6691FB987802}"/>
              </a:ext>
            </a:extLst>
          </p:cNvPr>
          <p:cNvSpPr txBox="1"/>
          <p:nvPr/>
        </p:nvSpPr>
        <p:spPr>
          <a:xfrm>
            <a:off x="1454111" y="7037638"/>
            <a:ext cx="27956623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370"/>
              </a:spcAft>
            </a:pPr>
            <a:r>
              <a:rPr lang="fr-FR" sz="2400">
                <a:latin typeface="Arial" panose="020B0604020202020204" pitchFamily="34" charset="0"/>
                <a:ea typeface="Calibri" panose="020F0502020204030204" pitchFamily="34" charset="0"/>
              </a:rPr>
              <a:t>1. Pfizer, Paris, France ; </a:t>
            </a:r>
            <a:r>
              <a:rPr lang="fr-FR" sz="24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IQVIA, Courbevoie, France ; 3. Pfizer, Vienne, Autriche ; </a:t>
            </a:r>
            <a:r>
              <a:rPr lang="fr-FR" sz="2400">
                <a:latin typeface="Arial" panose="020B0604020202020204" pitchFamily="34" charset="0"/>
                <a:ea typeface="Calibri" panose="020F0502020204030204" pitchFamily="34" charset="0"/>
              </a:rPr>
              <a:t>4. CHU de Nancy, Nancy, France ; 5. CHU de Limoges, Limoges, France </a:t>
            </a:r>
            <a:r>
              <a:rPr lang="fr-FR" sz="24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Pfizer, Cambridge, USA </a:t>
            </a:r>
            <a:endParaRPr lang="fr-FR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20" name="Rectangle 2219">
            <a:extLst>
              <a:ext uri="{FF2B5EF4-FFF2-40B4-BE49-F238E27FC236}">
                <a16:creationId xmlns:a16="http://schemas.microsoft.com/office/drawing/2014/main" id="{5836449D-167B-0E66-E46C-B94FC6B60386}"/>
              </a:ext>
            </a:extLst>
          </p:cNvPr>
          <p:cNvSpPr/>
          <p:nvPr/>
        </p:nvSpPr>
        <p:spPr>
          <a:xfrm>
            <a:off x="15656607" y="26277514"/>
            <a:ext cx="13205168" cy="7931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0632"/>
            <a:r>
              <a:rPr lang="fr-FR" sz="3600" dirty="0">
                <a:solidFill>
                  <a:schemeClr val="tx2"/>
                </a:solidFill>
              </a:rPr>
              <a:t>Evolution des taux d’incidence moyens par région</a:t>
            </a:r>
          </a:p>
        </p:txBody>
      </p:sp>
      <p:cxnSp>
        <p:nvCxnSpPr>
          <p:cNvPr id="2221" name="Connecteur droit 2220">
            <a:extLst>
              <a:ext uri="{FF2B5EF4-FFF2-40B4-BE49-F238E27FC236}">
                <a16:creationId xmlns:a16="http://schemas.microsoft.com/office/drawing/2014/main" id="{5ED60D94-B132-B932-53B5-6238AC26EB35}"/>
              </a:ext>
            </a:extLst>
          </p:cNvPr>
          <p:cNvCxnSpPr>
            <a:cxnSpLocks/>
          </p:cNvCxnSpPr>
          <p:nvPr/>
        </p:nvCxnSpPr>
        <p:spPr>
          <a:xfrm>
            <a:off x="28861386" y="26277514"/>
            <a:ext cx="0" cy="9756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9" name="Image 2228">
            <a:extLst>
              <a:ext uri="{FF2B5EF4-FFF2-40B4-BE49-F238E27FC236}">
                <a16:creationId xmlns:a16="http://schemas.microsoft.com/office/drawing/2014/main" id="{071324CE-3D17-9F53-E58D-9578F3D6C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84098" y="30162745"/>
            <a:ext cx="5398436" cy="5382858"/>
          </a:xfrm>
          <a:prstGeom prst="rect">
            <a:avLst/>
          </a:prstGeom>
        </p:spPr>
      </p:pic>
      <p:pic>
        <p:nvPicPr>
          <p:cNvPr id="2231" name="Image 2230">
            <a:extLst>
              <a:ext uri="{FF2B5EF4-FFF2-40B4-BE49-F238E27FC236}">
                <a16:creationId xmlns:a16="http://schemas.microsoft.com/office/drawing/2014/main" id="{64F040A0-F660-8750-768F-C89D9C677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95265" y="30197801"/>
            <a:ext cx="5538654" cy="5312747"/>
          </a:xfrm>
          <a:prstGeom prst="rect">
            <a:avLst/>
          </a:prstGeom>
        </p:spPr>
      </p:pic>
      <p:pic>
        <p:nvPicPr>
          <p:cNvPr id="2233" name="Image 2232">
            <a:extLst>
              <a:ext uri="{FF2B5EF4-FFF2-40B4-BE49-F238E27FC236}">
                <a16:creationId xmlns:a16="http://schemas.microsoft.com/office/drawing/2014/main" id="{97DA48DF-4F2F-3528-0045-6BD959C231A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9338" r="4677"/>
          <a:stretch/>
        </p:blipFill>
        <p:spPr>
          <a:xfrm>
            <a:off x="26920856" y="31913513"/>
            <a:ext cx="1339817" cy="2442720"/>
          </a:xfrm>
          <a:prstGeom prst="rect">
            <a:avLst/>
          </a:prstGeom>
        </p:spPr>
      </p:pic>
      <p:sp>
        <p:nvSpPr>
          <p:cNvPr id="2234" name="ZoneTexte 2233">
            <a:extLst>
              <a:ext uri="{FF2B5EF4-FFF2-40B4-BE49-F238E27FC236}">
                <a16:creationId xmlns:a16="http://schemas.microsoft.com/office/drawing/2014/main" id="{EB6533F4-E7B7-87AE-D026-A8DDC079531E}"/>
              </a:ext>
            </a:extLst>
          </p:cNvPr>
          <p:cNvSpPr txBox="1"/>
          <p:nvPr/>
        </p:nvSpPr>
        <p:spPr>
          <a:xfrm>
            <a:off x="15686982" y="27124239"/>
            <a:ext cx="13205166" cy="2357169"/>
          </a:xfrm>
          <a:prstGeom prst="rect">
            <a:avLst/>
          </a:prstGeom>
          <a:noFill/>
        </p:spPr>
        <p:txBody>
          <a:bodyPr wrap="square" lIns="78852" tIns="39426" rIns="78852" bIns="39426" anchor="t">
            <a:spAutoFit/>
          </a:bodyPr>
          <a:lstStyle/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1"/>
                </a:solidFill>
              </a:rPr>
              <a:t>Entre 2017-2019 et 2020-2021, </a:t>
            </a:r>
            <a:r>
              <a:rPr lang="fr-FR" sz="3200" dirty="0">
                <a:solidFill>
                  <a:schemeClr val="tx2"/>
                </a:solidFill>
              </a:rPr>
              <a:t>les taux d'incidence ont augmenté pour 11 régions selon le RS </a:t>
            </a:r>
            <a:r>
              <a:rPr lang="fr-FR" sz="3200" dirty="0">
                <a:solidFill>
                  <a:schemeClr val="tx1"/>
                </a:solidFill>
              </a:rPr>
              <a:t>et </a:t>
            </a:r>
            <a:r>
              <a:rPr lang="fr-FR" sz="3200" dirty="0">
                <a:solidFill>
                  <a:schemeClr val="tx2"/>
                </a:solidFill>
              </a:rPr>
              <a:t>5 selon les EMR </a:t>
            </a:r>
            <a:r>
              <a:rPr lang="fr-FR" sz="3200" dirty="0">
                <a:solidFill>
                  <a:schemeClr val="tx1"/>
                </a:solidFill>
              </a:rPr>
              <a:t>sur un total de 22 régions.</a:t>
            </a:r>
          </a:p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Les taux d'hospitalisation ont diminué dans toutes les régions </a:t>
            </a:r>
            <a:r>
              <a:rPr lang="fr-FR" sz="3200" dirty="0">
                <a:solidFill>
                  <a:schemeClr val="tx1"/>
                </a:solidFill>
              </a:rPr>
              <a:t>entre les deux périodes d’étude, sauf en Bretagne (*).</a:t>
            </a:r>
          </a:p>
        </p:txBody>
      </p:sp>
      <p:sp>
        <p:nvSpPr>
          <p:cNvPr id="2236" name="ZoneTexte 2235">
            <a:extLst>
              <a:ext uri="{FF2B5EF4-FFF2-40B4-BE49-F238E27FC236}">
                <a16:creationId xmlns:a16="http://schemas.microsoft.com/office/drawing/2014/main" id="{FE64BF02-A59B-4666-B150-AB552788D376}"/>
              </a:ext>
            </a:extLst>
          </p:cNvPr>
          <p:cNvSpPr txBox="1"/>
          <p:nvPr/>
        </p:nvSpPr>
        <p:spPr>
          <a:xfrm>
            <a:off x="16995622" y="35272342"/>
            <a:ext cx="3422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u="sng" dirty="0">
                <a:solidFill>
                  <a:schemeClr val="tx1"/>
                </a:solidFill>
              </a:rPr>
              <a:t>Réseau Sentinelles</a:t>
            </a:r>
            <a:endParaRPr lang="fr-FR" sz="2800" u="sng" dirty="0"/>
          </a:p>
        </p:txBody>
      </p:sp>
      <p:sp>
        <p:nvSpPr>
          <p:cNvPr id="2237" name="ZoneTexte 2236">
            <a:extLst>
              <a:ext uri="{FF2B5EF4-FFF2-40B4-BE49-F238E27FC236}">
                <a16:creationId xmlns:a16="http://schemas.microsoft.com/office/drawing/2014/main" id="{E7D43BF8-0768-9D9D-B85B-DEB2F1A69CE8}"/>
              </a:ext>
            </a:extLst>
          </p:cNvPr>
          <p:cNvSpPr txBox="1"/>
          <p:nvPr/>
        </p:nvSpPr>
        <p:spPr>
          <a:xfrm>
            <a:off x="23016375" y="35279120"/>
            <a:ext cx="2819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u="sng" dirty="0">
                <a:solidFill>
                  <a:schemeClr val="tx1"/>
                </a:solidFill>
              </a:rPr>
              <a:t>PMSI</a:t>
            </a:r>
            <a:endParaRPr lang="fr-FR" sz="2800" u="sng" dirty="0"/>
          </a:p>
        </p:txBody>
      </p:sp>
      <p:sp>
        <p:nvSpPr>
          <p:cNvPr id="2242" name="ZoneTexte 2241">
            <a:extLst>
              <a:ext uri="{FF2B5EF4-FFF2-40B4-BE49-F238E27FC236}">
                <a16:creationId xmlns:a16="http://schemas.microsoft.com/office/drawing/2014/main" id="{59484FBB-7589-E8D9-2986-B69FE0FF8B45}"/>
              </a:ext>
            </a:extLst>
          </p:cNvPr>
          <p:cNvSpPr txBox="1"/>
          <p:nvPr/>
        </p:nvSpPr>
        <p:spPr>
          <a:xfrm>
            <a:off x="21954103" y="31720738"/>
            <a:ext cx="6004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>
                <a:solidFill>
                  <a:schemeClr val="tx1"/>
                </a:solidFill>
              </a:rPr>
              <a:t>*</a:t>
            </a:r>
            <a:endParaRPr lang="fr-FR" sz="400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6B23561-6457-D089-A503-737CBE701C5D}"/>
              </a:ext>
            </a:extLst>
          </p:cNvPr>
          <p:cNvSpPr txBox="1"/>
          <p:nvPr/>
        </p:nvSpPr>
        <p:spPr>
          <a:xfrm>
            <a:off x="26932835" y="31605736"/>
            <a:ext cx="15957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tx1"/>
                </a:solidFill>
              </a:rPr>
              <a:t>Evolution (%)</a:t>
            </a:r>
            <a:endParaRPr lang="fr-FR" sz="1400" b="1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C87005D-4078-3FFF-27B8-5C583110CC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01067" y="19556134"/>
            <a:ext cx="12960000" cy="619693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577D3F14-D47C-9CF6-E66E-D9A70F11F9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8513" y="19614738"/>
            <a:ext cx="12780000" cy="600606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2D2F5D8-8682-ECE8-BAD4-611023845545}"/>
              </a:ext>
            </a:extLst>
          </p:cNvPr>
          <p:cNvSpPr txBox="1"/>
          <p:nvPr/>
        </p:nvSpPr>
        <p:spPr>
          <a:xfrm>
            <a:off x="130171" y="108812"/>
            <a:ext cx="1660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EPID-05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12AD3C1-709D-F4C5-5B78-701B15C6AC42}"/>
              </a:ext>
            </a:extLst>
          </p:cNvPr>
          <p:cNvSpPr txBox="1"/>
          <p:nvPr/>
        </p:nvSpPr>
        <p:spPr>
          <a:xfrm>
            <a:off x="15164106" y="37511320"/>
            <a:ext cx="11114301" cy="2018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en-GB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 Nuttens, PhD</a:t>
            </a:r>
          </a:p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Development, Scientific and Clinical Affairs</a:t>
            </a:r>
          </a:p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23-25 avenue du </a:t>
            </a:r>
            <a:r>
              <a:rPr lang="en-GB" sz="2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Docteur</a:t>
            </a: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Lannelongue</a:t>
            </a: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Paris, France</a:t>
            </a:r>
          </a:p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charles.nuttens@pfizer.com - 0000-0001-6288-8023</a:t>
            </a:r>
          </a:p>
        </p:txBody>
      </p:sp>
      <p:pic>
        <p:nvPicPr>
          <p:cNvPr id="21" name="Image 20" descr="Une image contenant texte, Police, typographie, Graphique&#10;&#10;Description générée automatiquement">
            <a:extLst>
              <a:ext uri="{FF2B5EF4-FFF2-40B4-BE49-F238E27FC236}">
                <a16:creationId xmlns:a16="http://schemas.microsoft.com/office/drawing/2014/main" id="{CE2A1B07-A48F-74CF-C136-7D534C9A8C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29856" y="39191507"/>
            <a:ext cx="4873343" cy="71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7314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Pfizer ">
      <a:dk1>
        <a:srgbClr val="000000"/>
      </a:dk1>
      <a:lt1>
        <a:srgbClr val="FFFFFF"/>
      </a:lt1>
      <a:dk2>
        <a:srgbClr val="00004E"/>
      </a:dk2>
      <a:lt2>
        <a:srgbClr val="0095FF"/>
      </a:lt2>
      <a:accent1>
        <a:srgbClr val="0000C9"/>
      </a:accent1>
      <a:accent2>
        <a:srgbClr val="000483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F39C34"/>
      </a:hlink>
      <a:folHlink>
        <a:srgbClr val="F8DF5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izer_PowerPoint_Template.pptx  -  Read-Only" id="{12ADA7CD-C1FB-4AAD-B99D-639F39C1409B}" vid="{3CC37063-0165-4B2C-BEE5-2FCCDCF7F8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d70de6e-5401-4964-b886-94372c6f4cc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6E4558046F5540BDE6411D40D845C1" ma:contentTypeVersion="15" ma:contentTypeDescription="Create a new document." ma:contentTypeScope="" ma:versionID="d23a59e062c51f1c3c007512d1196187">
  <xsd:schema xmlns:xsd="http://www.w3.org/2001/XMLSchema" xmlns:xs="http://www.w3.org/2001/XMLSchema" xmlns:p="http://schemas.microsoft.com/office/2006/metadata/properties" xmlns:ns3="8d70de6e-5401-4964-b886-94372c6f4cc0" xmlns:ns4="8d9369e9-0fa5-4dbb-a18f-42a75fff7e21" targetNamespace="http://schemas.microsoft.com/office/2006/metadata/properties" ma:root="true" ma:fieldsID="8fd8be4125a6658320c9f3086836ba67" ns3:_="" ns4:_="">
    <xsd:import namespace="8d70de6e-5401-4964-b886-94372c6f4cc0"/>
    <xsd:import namespace="8d9369e9-0fa5-4dbb-a18f-42a75fff7e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0de6e-5401-4964-b886-94372c6f4c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9369e9-0fa5-4dbb-a18f-42a75fff7e2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5C3D4-D484-4BAD-B148-B637F15C366F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8d9369e9-0fa5-4dbb-a18f-42a75fff7e21"/>
    <ds:schemaRef ds:uri="8d70de6e-5401-4964-b886-94372c6f4cc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5058925-198A-4843-9256-5F36267F8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0de6e-5401-4964-b886-94372c6f4cc0"/>
    <ds:schemaRef ds:uri="8d9369e9-0fa5-4dbb-a18f-42a75fff7e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944AB-A650-4299-B521-6B4246C48B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Pfizer_PowerPoint_Template</Template>
  <TotalTime>772</TotalTime>
  <Words>678</Words>
  <Application>Microsoft Office PowerPoint</Application>
  <PresentationFormat>Personnalisé</PresentationFormat>
  <Paragraphs>39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Lato</vt:lpstr>
      <vt:lpstr>Streamline</vt:lpstr>
      <vt:lpstr>ÉVOLUTION DE L'EPIDEMIOLOGIE DE LA BORRELIOSE DE LYME EN MEDECINE GENERALE ET EN MILIEU HOSPITALIER PENDANT LA PANDEMIE DE COVID-19 (2020-2021)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Épidémiologie de la borréliose de Lyme en France en médecine générale et en milieu hospitalier, 2010 à 2019</dc:title>
  <dc:creator>Nuttens, Charles</dc:creator>
  <cp:keywords>JNI 2022;Lyme borreliosis;epidemiologie</cp:keywords>
  <cp:lastModifiedBy>Nuttens, Charles</cp:lastModifiedBy>
  <cp:revision>16</cp:revision>
  <cp:lastPrinted>2022-05-17T15:48:17Z</cp:lastPrinted>
  <dcterms:created xsi:type="dcterms:W3CDTF">2021-01-12T10:52:42Z</dcterms:created>
  <dcterms:modified xsi:type="dcterms:W3CDTF">2023-05-26T19:33:42Z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0x010100D36E4558046F5540BDE6411D40D845C1</vt:lpwstr>
  </property>
  <property fmtid="{D5CDD505-2E9C-101B-9397-08002B2CF9AE}" pid="3" name="MSIP_Label_4791b42f-c435-42ca-9531-75a3f42aae3d_Enabled">
    <vt:lpwstr>true</vt:lpwstr>
  </property>
  <property fmtid="{D5CDD505-2E9C-101B-9397-08002B2CF9AE}" pid="4" name="MSIP_Label_4791b42f-c435-42ca-9531-75a3f42aae3d_SetDate">
    <vt:lpwstr>2023-05-17T15:26:59Z</vt:lpwstr>
  </property>
  <property fmtid="{D5CDD505-2E9C-101B-9397-08002B2CF9AE}" pid="5" name="MSIP_Label_4791b42f-c435-42ca-9531-75a3f42aae3d_Method">
    <vt:lpwstr>Privileged</vt:lpwstr>
  </property>
  <property fmtid="{D5CDD505-2E9C-101B-9397-08002B2CF9AE}" pid="6" name="MSIP_Label_4791b42f-c435-42ca-9531-75a3f42aae3d_Name">
    <vt:lpwstr>4791b42f-c435-42ca-9531-75a3f42aae3d</vt:lpwstr>
  </property>
  <property fmtid="{D5CDD505-2E9C-101B-9397-08002B2CF9AE}" pid="7" name="MSIP_Label_4791b42f-c435-42ca-9531-75a3f42aae3d_SiteId">
    <vt:lpwstr>7a916015-20ae-4ad1-9170-eefd915e9272</vt:lpwstr>
  </property>
  <property fmtid="{D5CDD505-2E9C-101B-9397-08002B2CF9AE}" pid="8" name="MSIP_Label_4791b42f-c435-42ca-9531-75a3f42aae3d_ActionId">
    <vt:lpwstr>777e3bdf-80c9-4181-9f31-2acd033e70d5</vt:lpwstr>
  </property>
  <property fmtid="{D5CDD505-2E9C-101B-9397-08002B2CF9AE}" pid="9" name="MSIP_Label_4791b42f-c435-42ca-9531-75a3f42aae3d_ContentBits">
    <vt:lpwstr>0</vt:lpwstr>
  </property>
</Properties>
</file>