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sldIdLst>
    <p:sldId id="256" r:id="rId5"/>
    <p:sldId id="257" r:id="rId6"/>
    <p:sldId id="272" r:id="rId7"/>
    <p:sldId id="273" r:id="rId8"/>
    <p:sldId id="274" r:id="rId9"/>
    <p:sldId id="275" r:id="rId10"/>
    <p:sldId id="276" r:id="rId11"/>
    <p:sldId id="277" r:id="rId12"/>
    <p:sldId id="279" r:id="rId13"/>
    <p:sldId id="280" r:id="rId14"/>
    <p:sldId id="281" r:id="rId15"/>
    <p:sldId id="282" r:id="rId16"/>
    <p:sldId id="283" r:id="rId17"/>
    <p:sldId id="285" r:id="rId18"/>
    <p:sldId id="284" r:id="rId19"/>
    <p:sldId id="288" r:id="rId20"/>
    <p:sldId id="289" r:id="rId21"/>
    <p:sldId id="290" r:id="rId22"/>
    <p:sldId id="291" r:id="rId23"/>
    <p:sldId id="292" r:id="rId24"/>
    <p:sldId id="287" r:id="rId25"/>
    <p:sldId id="28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5" autoAdjust="0"/>
    <p:restoredTop sz="95921" autoAdjust="0"/>
  </p:normalViewPr>
  <p:slideViewPr>
    <p:cSldViewPr snapToGrid="0" snapToObjects="1">
      <p:cViewPr varScale="1">
        <p:scale>
          <a:sx n="131" d="100"/>
          <a:sy n="131" d="100"/>
        </p:scale>
        <p:origin x="75" y="69"/>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14T18:01:03.33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FDDF23E-99FC-4D2F-9E7B-F79C2867A80B}" emma:medium="tactile" emma:mode="ink">
          <msink:context xmlns:msink="http://schemas.microsoft.com/ink/2010/main" type="inkDrawing" rotatedBoundingBox="18655,11651 20802,9294 23003,11299 20856,13656" hotPoints="21771,10181 21864,12490 19554,12583 19461,10274" semanticType="enclosure" shapeName="Square"/>
        </emma:interpretation>
      </emma:emma>
    </inkml:annotationXML>
    <inkml:trace contextRef="#ctx0" brushRef="#br0">187 2195 204 0,'-16'0'77'0,"5"0"-60"16,-1-4 8-16,5 2 0 0,-1 1-4 15,-2-3 2-15,-1-2-7 16,-1 1-1-16,-1-3-9 16,3-1 0-16,-1 0 1 0,1-1-3 15,1 1-1-15,1-2-1 16,2 0 1-16,0 0 0 16,-1 0 3-16,3-2 1 15,0 0 1-15,2 0-2 16,2 0-1-16,0 0 1 15,0 0 1-15,0 0 1 16,2-2 0-16,0-4-2 0,2 1-1 16,0-5-6-16,1-3 1 15,1 0 0-15,4 0 0 16,1-2-3-16,1 3 2 16,3-1-1-16,-1 1 0 15,5 3 2-15,2 0 0 16,2 1 0-16,0 3 0 15,-2-1 2-15,0 3 3 16,-2 1 11-16,0-2 5 16,-5 0-5-16,5-3 1 15,-4-4-8-15,-3-6-3 0,-1-3-10 16,-3-1-3-16,-2 1-3 16,-2-1-1-16,-2 1 1 15,-4-1 1-15,-4 1 10 16,-2 1 4-16,-5 3 2 15,-4 1 3-15,-3 0-3 16,-1 0 1-16,-4 0-3 16,0 2 0-16,2 2-3 15,0 0 1-15,-2 2-2 16,-1 0-1-16,3-1-2 16,3 3 1-16,-1-1 1 15,4 3 0-15,2-3 0 16,3 1 2-16,4 0-1 15,1-3 2-15,5-1 0 0,4 0 1 16,5 2-2-16,3-1 1 16,2-1-4-16,5 0 0 15,0 0 1-15,4 2 2 16,0 1-3-16,4-1 0 16,2 3-1-16,4 3-2 15,3 3 3-15,1 2 2 16,3 3 0-16,-3 3-1 15,5 1-2-15,2 2 1 16,0 2 1-16,-1 0 0 16,-1 4 0-16,-5 0 2 15,-1-1-3-15,-3 3-2 16,-2-1-1-16,1-1 0 16,-3-4 3-16,0-2 2 0,0-5 2 15,5-6 3-15,-1-8-1 16,0-3 0-16,1-4-3 15,-1-3-2-15,2-1 3 16,3 1 0-16,1-1-1 16,3 1 1-16,-2 1-2 15,-1 4-1-15,1 0 1 16,-1 0-1-16,1 5 0 16,2 3 2-16,-1-1-3 15,-1 1 0-15,0 3 3 16,-1 4 1-16,1-2-4 15,2 0 1-15,-1 2 2 16,7 1 1-16,-4 3-1 0,0 1-2 16,12 3-2-16,-2 1 1 15,-2 5 3-15,1 9 1 16,-3-1 3-16,-3 0 1 16,1 6-1-16,0 3-1 15,0 4-3-15,0 2-2 16,-2 9 1-16,-6 6 1 15,-5 2-1-15,-4 3-1 16,-6 6 1-16,-4 2 1 16,-4 4-1-16,-5-1 2 15,-3-1 0-15,-5 0 3 16,-2-2-3-16,-2-4 0 16,-3 2-1-16,-1-4-2 0,-4 0-2 15,-5 1 1-15,-4-1-1 16,-4-2-2-16,-2 3-2 15,-4-7 1-15,0-1 1 16,-3-2-1-16,1 0 6 16,2-4 1-16,-3-1 0 15,3-1-2-15,0-3-2 16,0 1 1-16,-3-3-6 16,3 2 0-16,2 2-2 15,2-1 3-15,2 1 4 16,4 1 1-16,2 1 7 15,7-1 4-15,2 2-5 16,1 1-1-16,5-3-2 16,4-1-2-16,3-1 1 0,3 1-1 15,4-3 2-15,3-1 1 16,4 0 1-16,4-2 2 16,2 0 1-16,4-2 1 15,2-2-7-15,1-1 0 16,1-3-1-16,3-1 0 15,-1 0 0-15,1-2 0 16,-3 0 0-16,1-1 2 16,-3 3-1-16,-4 0-1 15,-4 1-2-15,-2 3 1 16,-4 3-4-16,-5 4 1 0,-3 2 0 16,-3 3-1-16,-6 4 1 15,-2-2 0-15,-5 1 0 16,-3-1 3-16,-7 2-2 15,-1 0-1-15,-5-2 0 16,-3 1 3-16,-3 1-9 16,-2-2-1-16,-3-1-3 15,1-3 1-15,-2-1 5 16,-5 3 4-16,-2-5 3 16,-2-4 1-16,0-3 4 15,1-3 2-15,-3-5 0 16,-2-3 1-16,-5-3-2 15,5-3 2-15,0-4-2 16,2-4 2-16,0-5-2 0,5-4 0 16,1-4-1-16,2-3 0 15,5-3 0-15,-1-3 2 16,5-5-1-16,4-3 0 16,2-1-6-16,0-4-1 15,2 0 1-15,0 2 0 16,3 2 1-16,-1-1 0 15,2 3 0-15,-2 1 0 16,0 4 0-16,1 3 0 16,-3 2 2-16,0 3 3 15,0 1 0-15,0 1 2 16,-2 3-4-16,2 4-2 16,-2 0-5-16,-2 1 0 0,2 3 0 15,-2 3 2-15,0 2-1 16,-2 2 1-16,0 4 2 15,0 2 0-15,2 5-3 16,-1 2 0-16,1 2 2 16,0 1 0-16,0 3-2 15,0-1 2-15,0 1-1 16,2 0 0-16,0-3 2 16,2 1 0-16,0-4 0 15,3 0 0-15,-1-2 0 16,2 0 0-16,0-2 0 15,3 1 0-15,-1-3-5 16,3 2 1-16,-3-1 2 16,2-1 1-16,-1 1 1 0,1-3 0 15,-1 1 0-15,1 1 2 16,-1-1-1-16,-1-1 2 16,0 1 0-16,-1-2 3 15,3-2-3-15,1-1-2 16,-1 1 0-16,3 0-1 15,-1-2-3-15,1 0 0 16,1 0-1-16,1 0 3 16,0-2 0-16,1 0 1 15,1-1 2-15,0-3 1 16,0 1 1-16,-1-3 0 16,1 1-2-16,2-3 1 0,-2 1-2 15,1-2-1-15,-1 0 1 16,2 0 1-16,0 0-3 15,2-1 0-15,2 1 1 16,-2 0 0-16,-1-2 0 16,3 0 2-16,0 0-1 15,0 0 2-15,0 0-2 16,0 0-1-16,0 2 1 16,0-2-1-16,0 2-3 15,0-2 2-15,0 4 1 16,0-2 0-16,0 1 0 15,0 1 0-15,0 0 0 16,3-1 0-16,-1 1 0 16,0 2 2-16,-2-1-1 15,0 1-1-15,0-1 1 0,2 1-1 16,-2 0 0-16,2-1 0 16,-2 1 0-16,0-1 0 15,0 1 0-15,0 1 0 16,0 1 0-16,-2-1 2 15,0 1-1-15,0-1-1 16,0 0-2-16,-1 1 1 16,1-1-1-16,0 3-2 15,0-1 0-15,0 0 0 16,2 0 0-16,-2 3 0 16,0-1-8-16,0 0-3 15,-2 0-54-15,2-4-24 16,-7-3 48-16,-10-8 22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11</a:t>
            </a:fld>
            <a:endParaRPr lang="en-US"/>
          </a:p>
        </p:txBody>
      </p:sp>
    </p:spTree>
    <p:extLst>
      <p:ext uri="{BB962C8B-B14F-4D97-AF65-F5344CB8AC3E}">
        <p14:creationId xmlns:p14="http://schemas.microsoft.com/office/powerpoint/2010/main" val="354334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666435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13</a:t>
            </a:fld>
            <a:endParaRPr lang="en-US"/>
          </a:p>
        </p:txBody>
      </p:sp>
    </p:spTree>
    <p:extLst>
      <p:ext uri="{BB962C8B-B14F-4D97-AF65-F5344CB8AC3E}">
        <p14:creationId xmlns:p14="http://schemas.microsoft.com/office/powerpoint/2010/main" val="75656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14</a:t>
            </a:fld>
            <a:endParaRPr lang="en-US"/>
          </a:p>
        </p:txBody>
      </p:sp>
    </p:spTree>
    <p:extLst>
      <p:ext uri="{BB962C8B-B14F-4D97-AF65-F5344CB8AC3E}">
        <p14:creationId xmlns:p14="http://schemas.microsoft.com/office/powerpoint/2010/main" val="214964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15</a:t>
            </a:fld>
            <a:endParaRPr lang="en-US"/>
          </a:p>
        </p:txBody>
      </p:sp>
    </p:spTree>
    <p:extLst>
      <p:ext uri="{BB962C8B-B14F-4D97-AF65-F5344CB8AC3E}">
        <p14:creationId xmlns:p14="http://schemas.microsoft.com/office/powerpoint/2010/main" val="415571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16</a:t>
            </a:fld>
            <a:endParaRPr lang="en-US"/>
          </a:p>
        </p:txBody>
      </p:sp>
    </p:spTree>
    <p:extLst>
      <p:ext uri="{BB962C8B-B14F-4D97-AF65-F5344CB8AC3E}">
        <p14:creationId xmlns:p14="http://schemas.microsoft.com/office/powerpoint/2010/main" val="3561185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17</a:t>
            </a:fld>
            <a:endParaRPr lang="en-US"/>
          </a:p>
        </p:txBody>
      </p:sp>
    </p:spTree>
    <p:extLst>
      <p:ext uri="{BB962C8B-B14F-4D97-AF65-F5344CB8AC3E}">
        <p14:creationId xmlns:p14="http://schemas.microsoft.com/office/powerpoint/2010/main" val="287360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18</a:t>
            </a:fld>
            <a:endParaRPr lang="en-US"/>
          </a:p>
        </p:txBody>
      </p:sp>
    </p:spTree>
    <p:extLst>
      <p:ext uri="{BB962C8B-B14F-4D97-AF65-F5344CB8AC3E}">
        <p14:creationId xmlns:p14="http://schemas.microsoft.com/office/powerpoint/2010/main" val="2008154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19</a:t>
            </a:fld>
            <a:endParaRPr lang="en-US"/>
          </a:p>
        </p:txBody>
      </p:sp>
    </p:spTree>
    <p:extLst>
      <p:ext uri="{BB962C8B-B14F-4D97-AF65-F5344CB8AC3E}">
        <p14:creationId xmlns:p14="http://schemas.microsoft.com/office/powerpoint/2010/main" val="349424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20</a:t>
            </a:fld>
            <a:endParaRPr lang="en-US"/>
          </a:p>
        </p:txBody>
      </p:sp>
    </p:spTree>
    <p:extLst>
      <p:ext uri="{BB962C8B-B14F-4D97-AF65-F5344CB8AC3E}">
        <p14:creationId xmlns:p14="http://schemas.microsoft.com/office/powerpoint/2010/main" val="151362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1822084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21</a:t>
            </a:fld>
            <a:endParaRPr lang="en-US"/>
          </a:p>
        </p:txBody>
      </p:sp>
    </p:spTree>
    <p:extLst>
      <p:ext uri="{BB962C8B-B14F-4D97-AF65-F5344CB8AC3E}">
        <p14:creationId xmlns:p14="http://schemas.microsoft.com/office/powerpoint/2010/main" val="27938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22</a:t>
            </a:fld>
            <a:endParaRPr lang="en-US"/>
          </a:p>
        </p:txBody>
      </p:sp>
    </p:spTree>
    <p:extLst>
      <p:ext uri="{BB962C8B-B14F-4D97-AF65-F5344CB8AC3E}">
        <p14:creationId xmlns:p14="http://schemas.microsoft.com/office/powerpoint/2010/main" val="267747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304072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6613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54210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13138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390219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9</a:t>
            </a:fld>
            <a:endParaRPr lang="en-US"/>
          </a:p>
        </p:txBody>
      </p:sp>
    </p:spTree>
    <p:extLst>
      <p:ext uri="{BB962C8B-B14F-4D97-AF65-F5344CB8AC3E}">
        <p14:creationId xmlns:p14="http://schemas.microsoft.com/office/powerpoint/2010/main" val="359656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10</a:t>
            </a:fld>
            <a:endParaRPr lang="en-US"/>
          </a:p>
        </p:txBody>
      </p:sp>
    </p:spTree>
    <p:extLst>
      <p:ext uri="{BB962C8B-B14F-4D97-AF65-F5344CB8AC3E}">
        <p14:creationId xmlns:p14="http://schemas.microsoft.com/office/powerpoint/2010/main" val="2379059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1.xml"/><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modules/feature_selectio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20.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image" Target="../media/image28.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2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Classification-Logistic Regression</a:t>
            </a:r>
            <a:endParaRPr lang="en-US" dirty="0"/>
          </a:p>
        </p:txBody>
      </p:sp>
      <p:sp>
        <p:nvSpPr>
          <p:cNvPr id="3" name="Subtitle 2"/>
          <p:cNvSpPr>
            <a:spLocks noGrp="1"/>
          </p:cNvSpPr>
          <p:nvPr>
            <p:ph type="subTitle" idx="1"/>
          </p:nvPr>
        </p:nvSpPr>
        <p:spPr>
          <a:xfrm>
            <a:off x="371811" y="1484659"/>
            <a:ext cx="3906520" cy="1314450"/>
          </a:xfrm>
        </p:spPr>
        <p:txBody>
          <a:bodyPr>
            <a:normAutofit/>
          </a:bodyPr>
          <a:lstStyle/>
          <a:p>
            <a:r>
              <a:rPr lang="en-US" dirty="0" smtClean="0"/>
              <a:t>Week </a:t>
            </a:r>
            <a:r>
              <a:rPr lang="en-US" dirty="0" smtClean="0"/>
              <a:t>4</a:t>
            </a:r>
          </a:p>
          <a:p>
            <a:endParaRPr lang="en-US" dirty="0"/>
          </a:p>
          <a:p>
            <a:r>
              <a:rPr lang="en-US" sz="1600" dirty="0" smtClean="0"/>
              <a:t>Mohammad Esmalifalak</a:t>
            </a:r>
            <a:endParaRPr lang="en-US" sz="1600" dirty="0" smtClean="0"/>
          </a:p>
        </p:txBody>
      </p:sp>
    </p:spTree>
    <p:extLst>
      <p:ext uri="{BB962C8B-B14F-4D97-AF65-F5344CB8AC3E}">
        <p14:creationId xmlns:p14="http://schemas.microsoft.com/office/powerpoint/2010/main" val="3774832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Non-Linear Decision Boundary</a:t>
            </a:r>
            <a:endParaRPr lang="en-US" dirty="0"/>
          </a:p>
        </p:txBody>
      </p:sp>
      <p:cxnSp>
        <p:nvCxnSpPr>
          <p:cNvPr id="31" name="Straight Arrow Connector 30"/>
          <p:cNvCxnSpPr/>
          <p:nvPr/>
        </p:nvCxnSpPr>
        <p:spPr>
          <a:xfrm flipV="1">
            <a:off x="2402291" y="1309131"/>
            <a:ext cx="0" cy="2135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851831" y="3275142"/>
            <a:ext cx="29925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653071" y="21506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543659" y="189973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2888052" y="2985582"/>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85466" y="263988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603689" y="2814952"/>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631618" y="29105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3751374" y="255886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705497" y="2698853"/>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543656" y="236831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3718919" y="195028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370197" y="1752369"/>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151501" y="2952557"/>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661902" y="230841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707582" y="2158341"/>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871799" y="22360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281846" y="1973856"/>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429770" y="213476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101971" y="195688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380906" y="29105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854460" y="2028891"/>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3553586" y="223558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899833" y="257398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820101" y="236556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968552" y="22436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3120952" y="23960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3273352" y="25484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3086592" y="259684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006860" y="238842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307711" y="241890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018645" y="2734823"/>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2846493" y="272638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766761" y="251796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915212" y="23960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3067612" y="25484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3220012" y="27008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2027815" y="2389588"/>
            <a:ext cx="318343" cy="338554"/>
          </a:xfrm>
          <a:prstGeom prst="rect">
            <a:avLst/>
          </a:prstGeom>
          <a:noFill/>
        </p:spPr>
        <p:txBody>
          <a:bodyPr wrap="square" rtlCol="0">
            <a:spAutoFit/>
          </a:bodyPr>
          <a:lstStyle/>
          <a:p>
            <a:r>
              <a:rPr lang="en-US" sz="1600" dirty="0" smtClean="0"/>
              <a:t>2</a:t>
            </a:r>
            <a:endParaRPr lang="en-US" sz="1600" dirty="0"/>
          </a:p>
        </p:txBody>
      </p:sp>
      <p:sp>
        <p:nvSpPr>
          <p:cNvPr id="82" name="TextBox 81"/>
          <p:cNvSpPr txBox="1"/>
          <p:nvPr/>
        </p:nvSpPr>
        <p:spPr>
          <a:xfrm>
            <a:off x="2893908" y="3398578"/>
            <a:ext cx="318343" cy="338554"/>
          </a:xfrm>
          <a:prstGeom prst="rect">
            <a:avLst/>
          </a:prstGeom>
          <a:noFill/>
        </p:spPr>
        <p:txBody>
          <a:bodyPr wrap="square" rtlCol="0">
            <a:spAutoFit/>
          </a:bodyPr>
          <a:lstStyle/>
          <a:p>
            <a:r>
              <a:rPr lang="en-US" sz="1600" dirty="0" smtClean="0"/>
              <a:t>2</a:t>
            </a:r>
            <a:endParaRPr lang="en-US" sz="1600" dirty="0"/>
          </a:p>
        </p:txBody>
      </p:sp>
      <p:sp>
        <p:nvSpPr>
          <p:cNvPr id="85" name="Right Arrow 84"/>
          <p:cNvSpPr/>
          <p:nvPr/>
        </p:nvSpPr>
        <p:spPr>
          <a:xfrm rot="21107698">
            <a:off x="3482920" y="2346741"/>
            <a:ext cx="1164747"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Oval 7"/>
          <p:cNvSpPr/>
          <p:nvPr/>
        </p:nvSpPr>
        <p:spPr>
          <a:xfrm>
            <a:off x="2687865" y="2192822"/>
            <a:ext cx="742539" cy="73208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p:cNvSpPr txBox="1"/>
              <p:nvPr/>
            </p:nvSpPr>
            <p:spPr>
              <a:xfrm>
                <a:off x="4725975" y="1271870"/>
                <a:ext cx="435764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b="1" dirty="0" smtClean="0">
                    <a:solidFill>
                      <a:schemeClr val="tx1"/>
                    </a:solidFill>
                  </a:rPr>
                  <a:t>Suppose:</a:t>
                </a:r>
              </a:p>
              <a:p>
                <a:pPr/>
                <a14:m>
                  <m:oMathPara xmlns:m="http://schemas.openxmlformats.org/officeDocument/2006/math">
                    <m:oMathParaPr>
                      <m:jc m:val="centerGroup"/>
                    </m:oMathParaPr>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sym typeface="Symbol" panose="05050102010706020507" pitchFamily="18" charset="2"/>
                            </a:rPr>
                            <m:t></m:t>
                          </m:r>
                        </m:e>
                        <m:sup>
                          <m:r>
                            <a:rPr lang="en-US" sz="1400" i="1" dirty="0">
                              <a:solidFill>
                                <a:schemeClr val="tx1"/>
                              </a:solidFill>
                              <a:latin typeface="Cambria Math" panose="02040503050406030204" pitchFamily="18" charset="0"/>
                            </a:rPr>
                            <m:t>𝑇</m:t>
                          </m:r>
                        </m:sup>
                      </m:sSup>
                      <m:r>
                        <a:rPr lang="en-US" sz="1400" i="1" dirty="0">
                          <a:solidFill>
                            <a:schemeClr val="tx1"/>
                          </a:solidFill>
                          <a:latin typeface="Cambria Math" panose="02040503050406030204" pitchFamily="18" charset="0"/>
                        </a:rPr>
                        <m:t>𝑋</m:t>
                      </m:r>
                      <m:r>
                        <a:rPr lang="en-US" sz="1400" i="1" dirty="0">
                          <a:solidFill>
                            <a:schemeClr val="tx1"/>
                          </a:solidFill>
                          <a:latin typeface="Cambria Math" panose="02040503050406030204" pitchFamily="18" charset="0"/>
                        </a:rPr>
                        <m:t>=−7+4</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r>
                        <a:rPr lang="en-US" sz="1400" i="1" dirty="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4</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r>
                        <a:rPr lang="en-US" sz="1400" i="1" dirty="0">
                          <a:solidFill>
                            <a:schemeClr val="tx1"/>
                          </a:solidFill>
                          <a:latin typeface="Cambria Math" panose="02040503050406030204" pitchFamily="18" charset="0"/>
                        </a:rPr>
                        <m:t>− </m:t>
                      </m:r>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r>
                        <a:rPr lang="en-US" sz="1400" i="1" dirty="0">
                          <a:solidFill>
                            <a:schemeClr val="tx1"/>
                          </a:solidFill>
                          <a:latin typeface="Cambria Math" panose="02040503050406030204" pitchFamily="18" charset="0"/>
                        </a:rPr>
                        <m:t>− </m:t>
                      </m:r>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e>
                        <m:sup>
                          <m:r>
                            <a:rPr lang="en-US" sz="1400" i="1" dirty="0">
                              <a:solidFill>
                                <a:schemeClr val="tx1"/>
                              </a:solidFill>
                              <a:latin typeface="Cambria Math" panose="02040503050406030204" pitchFamily="18" charset="0"/>
                            </a:rPr>
                            <m:t>2</m:t>
                          </m:r>
                        </m:sup>
                      </m:sSup>
                    </m:oMath>
                  </m:oMathPara>
                </a14:m>
                <a:endParaRPr lang="en-US" sz="1400" i="1" dirty="0">
                  <a:solidFill>
                    <a:schemeClr val="tx1"/>
                  </a:solidFill>
                  <a:latin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725975" y="1271870"/>
                <a:ext cx="4357640" cy="523220"/>
              </a:xfrm>
              <a:prstGeom prst="rect">
                <a:avLst/>
              </a:prstGeom>
              <a:blipFill>
                <a:blip r:embed="rId3"/>
                <a:stretch>
                  <a:fillRect l="-1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858135" y="3090476"/>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858135" y="3090476"/>
                <a:ext cx="47198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1902237" y="1086848"/>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87" name="Rectangle 86"/>
              <p:cNvSpPr>
                <a:spLocks noRot="1" noChangeAspect="1" noMove="1" noResize="1" noEditPoints="1" noAdjustHandles="1" noChangeArrowheads="1" noChangeShapeType="1" noTextEdit="1"/>
              </p:cNvSpPr>
              <p:nvPr/>
            </p:nvSpPr>
            <p:spPr>
              <a:xfrm>
                <a:off x="1902237" y="1086848"/>
                <a:ext cx="477310" cy="369332"/>
              </a:xfrm>
              <a:prstGeom prst="rect">
                <a:avLst/>
              </a:prstGeom>
              <a:blipFill>
                <a:blip r:embed="rId5"/>
                <a:stretch>
                  <a:fillRect/>
                </a:stretch>
              </a:blipFill>
            </p:spPr>
            <p:txBody>
              <a:bodyPr/>
              <a:lstStyle/>
              <a:p>
                <a:r>
                  <a:rPr lang="en-US">
                    <a:noFill/>
                  </a:rPr>
                  <a:t> </a:t>
                </a:r>
              </a:p>
            </p:txBody>
          </p:sp>
        </mc:Fallback>
      </mc:AlternateContent>
      <p:sp>
        <p:nvSpPr>
          <p:cNvPr id="91" name="Rectangle 90"/>
          <p:cNvSpPr/>
          <p:nvPr/>
        </p:nvSpPr>
        <p:spPr>
          <a:xfrm>
            <a:off x="4648331" y="2183237"/>
            <a:ext cx="1511952" cy="307777"/>
          </a:xfrm>
          <a:prstGeom prst="rect">
            <a:avLst/>
          </a:prstGeom>
        </p:spPr>
        <p:txBody>
          <a:bodyPr wrap="none">
            <a:spAutoFit/>
          </a:bodyPr>
          <a:lstStyle/>
          <a:p>
            <a:r>
              <a:rPr lang="en-US" sz="1400" b="1" dirty="0" smtClean="0">
                <a:solidFill>
                  <a:schemeClr val="tx2">
                    <a:lumMod val="60000"/>
                    <a:lumOff val="40000"/>
                  </a:schemeClr>
                </a:solidFill>
              </a:rPr>
              <a:t>Predict y=0   if:</a:t>
            </a:r>
            <a:endParaRPr lang="en-US" sz="1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5996154" y="2196439"/>
                <a:ext cx="280493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r>
                        <a:rPr lang="en-US" sz="1400" i="1" dirty="0">
                          <a:latin typeface="Cambria Math" panose="02040503050406030204" pitchFamily="18" charset="0"/>
                        </a:rPr>
                        <m:t>+</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e>
                        <m:sup>
                          <m:r>
                            <a:rPr lang="en-US" sz="1400" i="1" dirty="0">
                              <a:latin typeface="Cambria Math" panose="02040503050406030204" pitchFamily="18" charset="0"/>
                            </a:rPr>
                            <m:t>2</m:t>
                          </m:r>
                        </m:sup>
                      </m:sSup>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e>
                        <m:sup>
                          <m:r>
                            <a:rPr lang="en-US" sz="1400" i="1" dirty="0">
                              <a:latin typeface="Cambria Math" panose="02040503050406030204" pitchFamily="18" charset="0"/>
                            </a:rPr>
                            <m:t>2</m:t>
                          </m:r>
                        </m:sup>
                      </m:sSup>
                      <m:r>
                        <a:rPr lang="en-US" sz="1400" b="0" i="1" dirty="0" smtClean="0">
                          <a:latin typeface="Cambria Math" panose="02040503050406030204" pitchFamily="18" charset="0"/>
                        </a:rPr>
                        <m:t>&lt;0</m:t>
                      </m:r>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5996154" y="2196439"/>
                <a:ext cx="2804935" cy="307777"/>
              </a:xfrm>
              <a:prstGeom prst="rect">
                <a:avLst/>
              </a:prstGeom>
              <a:blipFill>
                <a:blip r:embed="rId6"/>
                <a:stretch>
                  <a:fillRect/>
                </a:stretch>
              </a:blipFill>
            </p:spPr>
            <p:txBody>
              <a:bodyPr/>
              <a:lstStyle/>
              <a:p>
                <a:r>
                  <a:rPr lang="en-US">
                    <a:noFill/>
                  </a:rPr>
                  <a:t> </a:t>
                </a:r>
              </a:p>
            </p:txBody>
          </p:sp>
        </mc:Fallback>
      </mc:AlternateContent>
      <p:sp>
        <p:nvSpPr>
          <p:cNvPr id="92" name="Rectangle 91"/>
          <p:cNvSpPr/>
          <p:nvPr/>
        </p:nvSpPr>
        <p:spPr>
          <a:xfrm>
            <a:off x="4693948" y="2783365"/>
            <a:ext cx="1144865" cy="307777"/>
          </a:xfrm>
          <a:prstGeom prst="rect">
            <a:avLst/>
          </a:prstGeom>
        </p:spPr>
        <p:txBody>
          <a:bodyPr wrap="none">
            <a:spAutoFit/>
          </a:bodyPr>
          <a:lstStyle/>
          <a:p>
            <a:r>
              <a:rPr lang="en-US" sz="1400" b="1" dirty="0" smtClean="0">
                <a:solidFill>
                  <a:srgbClr val="FF0000"/>
                </a:solidFill>
              </a:rPr>
              <a:t>Predict y=1</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93" name="Rectangle 92"/>
              <p:cNvSpPr/>
              <p:nvPr/>
            </p:nvSpPr>
            <p:spPr>
              <a:xfrm>
                <a:off x="5696063" y="2771354"/>
                <a:ext cx="285764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r>
                        <a:rPr lang="en-US" sz="1400" i="1" dirty="0">
                          <a:latin typeface="Cambria Math" panose="02040503050406030204" pitchFamily="18" charset="0"/>
                        </a:rPr>
                        <m:t>+</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e>
                        <m:sup>
                          <m:r>
                            <a:rPr lang="en-US" sz="1400" i="1" dirty="0">
                              <a:latin typeface="Cambria Math" panose="02040503050406030204" pitchFamily="18" charset="0"/>
                            </a:rPr>
                            <m:t>2</m:t>
                          </m:r>
                        </m:sup>
                      </m:sSup>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e>
                        <m:sup>
                          <m:r>
                            <a:rPr lang="en-US" sz="1400" i="1" dirty="0">
                              <a:latin typeface="Cambria Math" panose="02040503050406030204" pitchFamily="18" charset="0"/>
                            </a:rPr>
                            <m:t>2</m:t>
                          </m:r>
                        </m:sup>
                      </m:sSup>
                      <m:r>
                        <a:rPr lang="en-US" sz="1400" i="1">
                          <a:latin typeface="Cambria Math" panose="02040503050406030204" pitchFamily="18" charset="0"/>
                        </a:rPr>
                        <m:t>≥</m:t>
                      </m:r>
                      <m:r>
                        <a:rPr lang="en-US" sz="1400" b="0" i="1" dirty="0" smtClean="0">
                          <a:latin typeface="Cambria Math" panose="02040503050406030204" pitchFamily="18" charset="0"/>
                        </a:rPr>
                        <m:t>0</m:t>
                      </m:r>
                    </m:oMath>
                  </m:oMathPara>
                </a14:m>
                <a:endParaRPr lang="en-US" sz="1400" dirty="0"/>
              </a:p>
            </p:txBody>
          </p:sp>
        </mc:Choice>
        <mc:Fallback xmlns="">
          <p:sp>
            <p:nvSpPr>
              <p:cNvPr id="93" name="Rectangle 92"/>
              <p:cNvSpPr>
                <a:spLocks noRot="1" noChangeAspect="1" noMove="1" noResize="1" noEditPoints="1" noAdjustHandles="1" noChangeArrowheads="1" noChangeShapeType="1" noTextEdit="1"/>
              </p:cNvSpPr>
              <p:nvPr/>
            </p:nvSpPr>
            <p:spPr>
              <a:xfrm>
                <a:off x="5696063" y="2771354"/>
                <a:ext cx="2857642"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792661" y="3900673"/>
                <a:ext cx="3676486" cy="8925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smtClean="0">
                    <a:solidFill>
                      <a:schemeClr val="tx1"/>
                    </a:solidFill>
                  </a:rPr>
                  <a:t>What if we have even more non-linear terms?</a:t>
                </a:r>
              </a:p>
              <a:p>
                <a:endParaRPr lang="en-US" sz="1200" b="1"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i="1" dirty="0">
                              <a:solidFill>
                                <a:schemeClr val="tx1"/>
                              </a:solidFill>
                              <a:latin typeface="Cambria Math" panose="02040503050406030204" pitchFamily="18" charset="0"/>
                            </a:rPr>
                            <m:t> </m:t>
                          </m:r>
                          <m:r>
                            <a:rPr lang="en-US" sz="1400" b="0" i="1" dirty="0" smtClean="0">
                              <a:solidFill>
                                <a:schemeClr val="tx1"/>
                              </a:solidFill>
                              <a:latin typeface="Cambria Math" panose="02040503050406030204" pitchFamily="18" charset="0"/>
                            </a:rPr>
                            <m:t>h</m:t>
                          </m:r>
                          <m:r>
                            <a:rPr lang="en-US" sz="1400" b="0" i="1" dirty="0" smtClean="0">
                              <a:solidFill>
                                <a:schemeClr val="tx1"/>
                              </a:solidFill>
                              <a:latin typeface="Cambria Math" panose="02040503050406030204" pitchFamily="18" charset="0"/>
                            </a:rPr>
                            <m:t>(</m:t>
                          </m:r>
                        </m:e>
                        <m:sup>
                          <m:r>
                            <a:rPr lang="en-US" sz="1400" i="1" dirty="0">
                              <a:solidFill>
                                <a:schemeClr val="tx1"/>
                              </a:solidFill>
                              <a:latin typeface="Cambria Math" panose="02040503050406030204" pitchFamily="18" charset="0"/>
                            </a:rPr>
                            <m:t>𝑇</m:t>
                          </m:r>
                        </m:sup>
                      </m:sSup>
                      <m:r>
                        <a:rPr lang="en-US" sz="1400" i="1" dirty="0">
                          <a:solidFill>
                            <a:schemeClr val="tx1"/>
                          </a:solidFill>
                          <a:latin typeface="Cambria Math" panose="02040503050406030204" pitchFamily="18" charset="0"/>
                        </a:rPr>
                        <m:t>𝑋</m:t>
                      </m:r>
                      <m:r>
                        <a:rPr lang="en-US" sz="1400" b="0" i="1" dirty="0" smtClean="0">
                          <a:solidFill>
                            <a:schemeClr val="tx1"/>
                          </a:solidFill>
                          <a:latin typeface="Cambria Math" panose="02040503050406030204" pitchFamily="18" charset="0"/>
                        </a:rPr>
                        <m:t>)</m:t>
                      </m:r>
                      <m:r>
                        <a:rPr lang="en-US" sz="1400" i="1" dirty="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𝑔</m:t>
                      </m:r>
                      <m:r>
                        <a:rPr lang="en-US" sz="1400" b="0" i="1" dirty="0" smtClean="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smtClean="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0</m:t>
                          </m:r>
                        </m:sub>
                      </m:sSub>
                      <m:r>
                        <a:rPr lang="en-US" sz="1400" i="1" dirty="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1</m:t>
                          </m:r>
                        </m:sub>
                      </m:s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1</m:t>
                          </m:r>
                        </m:sub>
                      </m:sSub>
                      <m:sSub>
                        <m:sSubPr>
                          <m:ctrlPr>
                            <a:rPr lang="en-US" sz="1400" i="1">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m:t>
                          </m:r>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2</m:t>
                          </m:r>
                        </m:sub>
                      </m:s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r>
                        <a:rPr lang="en-US" sz="1400" b="0" i="1" smtClean="0">
                          <a:solidFill>
                            <a:schemeClr val="tx1"/>
                          </a:solidFill>
                          <a:latin typeface="Cambria Math" panose="02040503050406030204" pitchFamily="18" charset="0"/>
                          <a:sym typeface="Symbol" panose="05050102010706020507" pitchFamily="18" charset="2"/>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3</m:t>
                          </m:r>
                        </m:sub>
                      </m:sSub>
                      <m:sSup>
                        <m:sSupPr>
                          <m:ctrlPr>
                            <a:rPr lang="en-US" sz="1400" i="1" dirty="0" smtClean="0">
                              <a:solidFill>
                                <a:schemeClr val="tx1"/>
                              </a:solidFill>
                              <a:latin typeface="Cambria Math" panose="02040503050406030204" pitchFamily="18" charset="0"/>
                            </a:rPr>
                          </m:ctrlPr>
                        </m:sSupPr>
                        <m:e>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oMath>
                  </m:oMathPara>
                </a14:m>
                <a:endParaRPr lang="en-US" sz="140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4</m:t>
                          </m:r>
                        </m:sub>
                      </m:sSub>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2</m:t>
                          </m:r>
                        </m:sub>
                      </m:sSub>
                      <m:r>
                        <a:rPr lang="en-US" sz="1400" b="0" i="1" smtClean="0">
                          <a:solidFill>
                            <a:schemeClr val="tx1"/>
                          </a:solidFill>
                          <a:latin typeface="Cambria Math" panose="02040503050406030204" pitchFamily="18" charset="0"/>
                          <a:sym typeface="Symbol" panose="05050102010706020507" pitchFamily="18" charset="2"/>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5</m:t>
                          </m:r>
                        </m:sub>
                      </m:sSub>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e>
                        <m:sup>
                          <m:r>
                            <a:rPr lang="en-US" sz="1400" i="1" dirty="0">
                              <a:solidFill>
                                <a:schemeClr val="tx1"/>
                              </a:solidFill>
                              <a:latin typeface="Cambria Math" panose="02040503050406030204" pitchFamily="18" charset="0"/>
                            </a:rPr>
                            <m:t>2</m:t>
                          </m:r>
                        </m:sup>
                      </m:sSup>
                      <m:r>
                        <a:rPr lang="en-US" sz="1400" b="0" i="1" dirty="0" smtClean="0">
                          <a:solidFill>
                            <a:schemeClr val="tx1"/>
                          </a:solidFill>
                          <a:latin typeface="Cambria Math" panose="02040503050406030204" pitchFamily="18" charset="0"/>
                        </a:rPr>
                        <m:t>+…)</m:t>
                      </m:r>
                    </m:oMath>
                  </m:oMathPara>
                </a14:m>
                <a:endParaRPr lang="en-US" sz="1400" i="1" dirty="0">
                  <a:solidFill>
                    <a:schemeClr val="tx1"/>
                  </a:solidFill>
                  <a:latin typeface="Cambria Math" panose="02040503050406030204"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792661" y="3900673"/>
                <a:ext cx="3676486" cy="892552"/>
              </a:xfrm>
              <a:prstGeom prst="rect">
                <a:avLst/>
              </a:prstGeom>
              <a:blipFill>
                <a:blip r:embed="rId8"/>
                <a:stretch>
                  <a:fillRect/>
                </a:stretch>
              </a:blipFill>
            </p:spPr>
            <p:txBody>
              <a:bodyPr/>
              <a:lstStyle/>
              <a:p>
                <a:r>
                  <a:rPr lang="en-US">
                    <a:noFill/>
                  </a:rPr>
                  <a:t> </a:t>
                </a:r>
              </a:p>
            </p:txBody>
          </p:sp>
        </mc:Fallback>
      </mc:AlternateContent>
      <p:cxnSp>
        <p:nvCxnSpPr>
          <p:cNvPr id="15" name="Straight Arrow Connector 14"/>
          <p:cNvCxnSpPr/>
          <p:nvPr/>
        </p:nvCxnSpPr>
        <p:spPr>
          <a:xfrm>
            <a:off x="6479457" y="4701395"/>
            <a:ext cx="18460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V="1">
            <a:off x="6631857" y="3717983"/>
            <a:ext cx="0" cy="1135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6159869" y="3716007"/>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6159869" y="3716007"/>
                <a:ext cx="477310" cy="369332"/>
              </a:xfrm>
              <a:prstGeom prst="rect">
                <a:avLst/>
              </a:prstGeom>
              <a:blipFill>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8450806" y="4608559"/>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8450806" y="4608559"/>
                <a:ext cx="47198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00" name="Ink 99"/>
              <p14:cNvContentPartPr/>
              <p14:nvPr/>
            </p14:nvContentPartPr>
            <p14:xfrm>
              <a:off x="7027105" y="3600398"/>
              <a:ext cx="866160" cy="1058400"/>
            </p14:xfrm>
          </p:contentPart>
        </mc:Choice>
        <mc:Fallback xmlns="">
          <p:pic>
            <p:nvPicPr>
              <p:cNvPr id="100" name="Ink 99"/>
              <p:cNvPicPr/>
              <p:nvPr/>
            </p:nvPicPr>
            <p:blipFill>
              <a:blip r:embed="rId12"/>
              <a:stretch>
                <a:fillRect/>
              </a:stretch>
            </p:blipFill>
            <p:spPr>
              <a:xfrm>
                <a:off x="7013065" y="3585998"/>
                <a:ext cx="895680" cy="1087200"/>
              </a:xfrm>
              <a:prstGeom prst="rect">
                <a:avLst/>
              </a:prstGeom>
            </p:spPr>
          </p:pic>
        </mc:Fallback>
      </mc:AlternateContent>
      <p:sp>
        <p:nvSpPr>
          <p:cNvPr id="101" name="Right Arrow 100"/>
          <p:cNvSpPr/>
          <p:nvPr/>
        </p:nvSpPr>
        <p:spPr>
          <a:xfrm>
            <a:off x="5696063" y="4210050"/>
            <a:ext cx="463806" cy="279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65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fade">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nodeType="with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 grpId="0" animBg="1"/>
      <p:bldP spid="83" grpId="0" animBg="1"/>
      <p:bldP spid="91" grpId="0"/>
      <p:bldP spid="11" grpId="0"/>
      <p:bldP spid="92" grpId="0"/>
      <p:bldP spid="93" grpId="0"/>
      <p:bldP spid="94" grpId="0" animBg="1"/>
      <p:bldP spid="23" grpId="0"/>
      <p:bldP spid="29" grpId="0"/>
      <p:bldP spid="1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Fitting</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 </m:t>
                        </m:r>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1</m:t>
                        </m:r>
                      </m:sub>
                    </m:sSub>
                    <m:r>
                      <a:rPr lang="en-US">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2</m:t>
                        </m:r>
                      </m:sub>
                    </m:sSub>
                    <m:r>
                      <a:rPr lang="en-US">
                        <a:latin typeface="Cambria Math" panose="02040503050406030204" pitchFamily="18" charset="0"/>
                        <a:sym typeface="Symbol" panose="05050102010706020507" pitchFamily="18" charset="2"/>
                      </a:rPr>
                      <m:t>, …</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837" b="-714"/>
                </a:stretch>
              </a:blipFill>
            </p:spPr>
            <p:txBody>
              <a:bodyPr/>
              <a:lstStyle/>
              <a:p>
                <a:r>
                  <a:rPr lang="en-US">
                    <a:noFill/>
                  </a:rPr>
                  <a:t> </a:t>
                </a:r>
              </a:p>
            </p:txBody>
          </p:sp>
        </mc:Fallback>
      </mc:AlternateContent>
      <p:sp>
        <p:nvSpPr>
          <p:cNvPr id="3" name="TextBox 2"/>
          <p:cNvSpPr txBox="1"/>
          <p:nvPr/>
        </p:nvSpPr>
        <p:spPr>
          <a:xfrm>
            <a:off x="2029168" y="3701316"/>
            <a:ext cx="1945590" cy="369332"/>
          </a:xfrm>
          <a:prstGeom prst="rect">
            <a:avLst/>
          </a:prstGeom>
          <a:noFill/>
        </p:spPr>
        <p:txBody>
          <a:bodyPr wrap="square" rtlCol="0">
            <a:spAutoFit/>
          </a:bodyPr>
          <a:lstStyle/>
          <a:p>
            <a:r>
              <a:rPr lang="en-US" dirty="0" smtClean="0">
                <a:solidFill>
                  <a:srgbClr val="FF0000"/>
                </a:solidFill>
              </a:rPr>
              <a:t>What we want:</a:t>
            </a:r>
            <a:endParaRPr lang="en-US" dirty="0">
              <a:solidFill>
                <a:srgbClr val="FF0000"/>
              </a:solidFill>
            </a:endParaRPr>
          </a:p>
        </p:txBody>
      </p:sp>
      <p:sp>
        <p:nvSpPr>
          <p:cNvPr id="4" name="TextBox 3"/>
          <p:cNvSpPr txBox="1"/>
          <p:nvPr/>
        </p:nvSpPr>
        <p:spPr>
          <a:xfrm>
            <a:off x="2029167" y="1303597"/>
            <a:ext cx="4717721" cy="369332"/>
          </a:xfrm>
          <a:prstGeom prst="rect">
            <a:avLst/>
          </a:prstGeom>
          <a:noFill/>
        </p:spPr>
        <p:txBody>
          <a:bodyPr wrap="square" rtlCol="0">
            <a:spAutoFit/>
          </a:bodyPr>
          <a:lstStyle/>
          <a:p>
            <a:r>
              <a:rPr lang="en-US" dirty="0" smtClean="0">
                <a:solidFill>
                  <a:srgbClr val="FF0000"/>
                </a:solidFill>
              </a:rPr>
              <a:t>What we have:</a:t>
            </a:r>
            <a:endParaRPr lang="en-US" dirty="0">
              <a:solidFill>
                <a:srgbClr val="FF0000"/>
              </a:solidFill>
            </a:endParaRPr>
          </a:p>
        </p:txBody>
      </p:sp>
      <p:sp>
        <p:nvSpPr>
          <p:cNvPr id="5" name="TextBox 4"/>
          <p:cNvSpPr txBox="1"/>
          <p:nvPr/>
        </p:nvSpPr>
        <p:spPr>
          <a:xfrm>
            <a:off x="2029168" y="1947725"/>
            <a:ext cx="1745010" cy="369332"/>
          </a:xfrm>
          <a:prstGeom prst="rect">
            <a:avLst/>
          </a:prstGeom>
          <a:noFill/>
        </p:spPr>
        <p:txBody>
          <a:bodyPr wrap="square" rtlCol="0">
            <a:spAutoFit/>
          </a:bodyPr>
          <a:lstStyle/>
          <a:p>
            <a:r>
              <a:rPr lang="en-US" dirty="0" smtClean="0"/>
              <a:t>Training set:</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5939413" y="1944051"/>
                <a:ext cx="875432" cy="1367426"/>
              </a:xfrm>
              <a:prstGeom prst="rect">
                <a:avLst/>
              </a:prstGeom>
            </p:spPr>
            <p:txBody>
              <a:bodyPr wrap="none">
                <a:spAutoFit/>
              </a:bodyPr>
              <a:lstStyle/>
              <a:p>
                <a:r>
                  <a:rPr lang="en-US" dirty="0" smtClean="0"/>
                  <a:t>y=</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e>
                          <m:e>
                            <m:r>
                              <a:rPr lang="en-US"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𝑚</m:t>
                                </m:r>
                              </m:sub>
                            </m:sSub>
                          </m:e>
                        </m:eqArr>
                      </m:e>
                    </m:d>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939413" y="1944051"/>
                <a:ext cx="875432" cy="1367426"/>
              </a:xfrm>
              <a:prstGeom prst="rect">
                <a:avLst/>
              </a:prstGeom>
              <a:blipFill>
                <a:blip r:embed="rId4"/>
                <a:stretch>
                  <a:fillRect l="-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16179" y="1998868"/>
                <a:ext cx="2100703" cy="1453603"/>
              </a:xfrm>
              <a:prstGeom prst="rect">
                <a:avLst/>
              </a:prstGeom>
            </p:spPr>
            <p:txBody>
              <a:bodyPr wrap="none">
                <a:spAutoFit/>
              </a:bodyPr>
              <a:lstStyle/>
              <a:p>
                <a:r>
                  <a:rPr lang="en-US" dirty="0" smtClean="0"/>
                  <a:t>X=</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e>
                              <m:r>
                                <a:rPr lang="en-US"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mr>
                          <m:mr>
                            <m:e>
                              <m:eqArr>
                                <m:eqArrPr>
                                  <m:ctrlPr>
                                    <a:rPr lang="en-US" i="1" smtClean="0">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(1)</m:t>
                                      </m:r>
                                    </m:sup>
                                  </m:sSubSup>
                                </m:e>
                                <m:e>
                                  <m:r>
                                    <a:rPr lang="en-US" i="1">
                                      <a:latin typeface="Cambria Math" panose="02040503050406030204" pitchFamily="18" charset="0"/>
                                    </a:rPr>
                                    <m:t>⋮</m:t>
                                  </m:r>
                                </m:e>
                              </m:eqArr>
                            </m:e>
                            <m:e>
                              <m:eqArr>
                                <m:eqArrPr>
                                  <m:ctrlPr>
                                    <a:rPr lang="en-US" i="1" smtClean="0">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qArr>
                            </m:e>
                            <m:e>
                              <m:eqArr>
                                <m:eqArrPr>
                                  <m:ctrlPr>
                                    <a:rPr lang="en-US" i="1" smtClean="0">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e>
                                  <m:r>
                                    <a:rPr lang="en-US" i="1">
                                      <a:latin typeface="Cambria Math" panose="02040503050406030204" pitchFamily="18" charset="0"/>
                                    </a:rPr>
                                    <m:t>⋮</m:t>
                                  </m:r>
                                </m:e>
                              </m:eqArr>
                            </m:e>
                          </m:mr>
                          <m:m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i="1">
                                      <a:latin typeface="Cambria Math" panose="02040503050406030204" pitchFamily="18" charset="0"/>
                                    </a:rPr>
                                    <m:t>(1)</m:t>
                                  </m:r>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mr>
                        </m:m>
                      </m:e>
                    </m:d>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216179" y="1998868"/>
                <a:ext cx="2100703" cy="1453603"/>
              </a:xfrm>
              <a:prstGeom prst="rect">
                <a:avLst/>
              </a:prstGeom>
              <a:blipFill>
                <a:blip r:embed="rId5"/>
                <a:stretch>
                  <a:fillRect l="-2616"/>
                </a:stretch>
              </a:blipFill>
            </p:spPr>
            <p:txBody>
              <a:bodyPr/>
              <a:lstStyle/>
              <a:p>
                <a:r>
                  <a:rPr lang="en-US">
                    <a:noFill/>
                  </a:rPr>
                  <a:t> </a:t>
                </a:r>
              </a:p>
            </p:txBody>
          </p:sp>
        </mc:Fallback>
      </mc:AlternateContent>
      <p:sp>
        <p:nvSpPr>
          <p:cNvPr id="10" name="Rectangle 9"/>
          <p:cNvSpPr/>
          <p:nvPr/>
        </p:nvSpPr>
        <p:spPr>
          <a:xfrm>
            <a:off x="5343454" y="2450571"/>
            <a:ext cx="569387" cy="369332"/>
          </a:xfrm>
          <a:prstGeom prst="rect">
            <a:avLst/>
          </a:prstGeom>
        </p:spPr>
        <p:txBody>
          <a:bodyPr wrap="none">
            <a:spAutoFit/>
          </a:bodyPr>
          <a:lstStyle/>
          <a:p>
            <a:r>
              <a:rPr lang="en-US" dirty="0" smtClean="0">
                <a:solidFill>
                  <a:schemeClr val="tx2">
                    <a:lumMod val="60000"/>
                    <a:lumOff val="40000"/>
                  </a:schemeClr>
                </a:solidFill>
              </a:rPr>
              <a:t>and</a:t>
            </a:r>
            <a:endParaRPr lang="en-US"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7546834" y="2421992"/>
                <a:ext cx="12203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546834" y="2421992"/>
                <a:ext cx="1220399" cy="369332"/>
              </a:xfrm>
              <a:prstGeom prst="rect">
                <a:avLst/>
              </a:prstGeom>
              <a:blipFill>
                <a:blip r:embed="rId6"/>
                <a:stretch>
                  <a:fillRect b="-16393"/>
                </a:stretch>
              </a:blipFill>
            </p:spPr>
            <p:txBody>
              <a:bodyPr/>
              <a:lstStyle/>
              <a:p>
                <a:r>
                  <a:rPr lang="en-US">
                    <a:noFill/>
                  </a:rPr>
                  <a:t> </a:t>
                </a:r>
              </a:p>
            </p:txBody>
          </p:sp>
        </mc:Fallback>
      </mc:AlternateContent>
      <p:sp>
        <p:nvSpPr>
          <p:cNvPr id="12" name="Rectangle 11"/>
          <p:cNvSpPr/>
          <p:nvPr/>
        </p:nvSpPr>
        <p:spPr>
          <a:xfrm>
            <a:off x="6793327" y="2422273"/>
            <a:ext cx="813043" cy="369332"/>
          </a:xfrm>
          <a:prstGeom prst="rect">
            <a:avLst/>
          </a:prstGeom>
        </p:spPr>
        <p:txBody>
          <a:bodyPr wrap="none">
            <a:spAutoFit/>
          </a:bodyPr>
          <a:lstStyle/>
          <a:p>
            <a:r>
              <a:rPr lang="en-US" dirty="0" smtClean="0">
                <a:solidFill>
                  <a:schemeClr val="tx2">
                    <a:lumMod val="60000"/>
                    <a:lumOff val="40000"/>
                  </a:schemeClr>
                </a:solidFill>
              </a:rPr>
              <a:t>where</a:t>
            </a:r>
            <a:endParaRPr lang="en-US"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3" name="Rectangle 12"/>
              <p:cNvSpPr/>
              <p:nvPr/>
            </p:nvSpPr>
            <p:spPr>
              <a:xfrm>
                <a:off x="5569463" y="4172413"/>
                <a:ext cx="215693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569463" y="4172413"/>
                <a:ext cx="2156937" cy="6634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708309" y="4307396"/>
                <a:ext cx="2075696" cy="369332"/>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b="0" i="0" dirty="0" smtClean="0">
                            <a:latin typeface="Cambria Math" panose="02040503050406030204" pitchFamily="18" charset="0"/>
                            <a:sym typeface="Symbol" panose="05050102010706020507" pitchFamily="18" charset="2"/>
                          </a:rPr>
                          <m:t>=[</m:t>
                        </m:r>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1</m:t>
                        </m:r>
                      </m:sub>
                    </m:sSub>
                    <m:r>
                      <a:rPr lang="en-US">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2</m:t>
                        </m:r>
                      </m:sub>
                    </m:sSub>
                    <m:r>
                      <a:rPr lang="en-US">
                        <a:latin typeface="Cambria Math" panose="02040503050406030204" pitchFamily="18" charset="0"/>
                        <a:sym typeface="Symbol" panose="05050102010706020507" pitchFamily="18" charset="2"/>
                      </a:rPr>
                      <m:t>, …</m:t>
                    </m:r>
                    <m:r>
                      <a:rPr lang="en-US" b="0" i="0" smtClean="0">
                        <a:latin typeface="Cambria Math" panose="02040503050406030204" pitchFamily="18" charset="0"/>
                        <a:sym typeface="Symbol" panose="05050102010706020507" pitchFamily="18" charset="2"/>
                      </a:rPr>
                      <m:t>]</m:t>
                    </m:r>
                  </m:oMath>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708309" y="4307396"/>
                <a:ext cx="2075696" cy="369332"/>
              </a:xfrm>
              <a:prstGeom prst="rect">
                <a:avLst/>
              </a:prstGeom>
              <a:blipFill>
                <a:blip r:embed="rId8"/>
                <a:stretch>
                  <a:fillRect t="-10000" b="-26667"/>
                </a:stretch>
              </a:blipFill>
            </p:spPr>
            <p:txBody>
              <a:bodyPr/>
              <a:lstStyle/>
              <a:p>
                <a:r>
                  <a:rPr lang="en-US">
                    <a:noFill/>
                  </a:rPr>
                  <a:t> </a:t>
                </a:r>
              </a:p>
            </p:txBody>
          </p:sp>
        </mc:Fallback>
      </mc:AlternateContent>
      <p:sp>
        <p:nvSpPr>
          <p:cNvPr id="15" name="Rectangle 14"/>
          <p:cNvSpPr/>
          <p:nvPr/>
        </p:nvSpPr>
        <p:spPr>
          <a:xfrm>
            <a:off x="2120530" y="4320558"/>
            <a:ext cx="633507" cy="369332"/>
          </a:xfrm>
          <a:prstGeom prst="rect">
            <a:avLst/>
          </a:prstGeom>
        </p:spPr>
        <p:txBody>
          <a:bodyPr wrap="none">
            <a:spAutoFit/>
          </a:bodyPr>
          <a:lstStyle/>
          <a:p>
            <a:r>
              <a:rPr lang="en-US" dirty="0" smtClean="0">
                <a:solidFill>
                  <a:schemeClr val="tx2">
                    <a:lumMod val="60000"/>
                    <a:lumOff val="40000"/>
                  </a:schemeClr>
                </a:solidFill>
              </a:rPr>
              <a:t>Find</a:t>
            </a:r>
            <a:endParaRPr lang="en-US" dirty="0">
              <a:solidFill>
                <a:schemeClr val="tx2">
                  <a:lumMod val="60000"/>
                  <a:lumOff val="40000"/>
                </a:schemeClr>
              </a:solidFill>
            </a:endParaRPr>
          </a:p>
        </p:txBody>
      </p:sp>
      <p:sp>
        <p:nvSpPr>
          <p:cNvPr id="16" name="Rectangle 15"/>
          <p:cNvSpPr/>
          <p:nvPr/>
        </p:nvSpPr>
        <p:spPr>
          <a:xfrm>
            <a:off x="4953534" y="4337720"/>
            <a:ext cx="364202" cy="369332"/>
          </a:xfrm>
          <a:prstGeom prst="rect">
            <a:avLst/>
          </a:prstGeom>
        </p:spPr>
        <p:txBody>
          <a:bodyPr wrap="none">
            <a:spAutoFit/>
          </a:bodyPr>
          <a:lstStyle/>
          <a:p>
            <a:r>
              <a:rPr lang="en-US" dirty="0" smtClean="0">
                <a:solidFill>
                  <a:schemeClr val="tx2">
                    <a:lumMod val="60000"/>
                    <a:lumOff val="40000"/>
                  </a:schemeClr>
                </a:solidFill>
              </a:rPr>
              <a:t>in</a:t>
            </a:r>
            <a:endParaRPr lang="en-US" dirty="0">
              <a:solidFill>
                <a:schemeClr val="tx2">
                  <a:lumMod val="60000"/>
                  <a:lumOff val="40000"/>
                </a:schemeClr>
              </a:solidFill>
            </a:endParaRPr>
          </a:p>
        </p:txBody>
      </p:sp>
    </p:spTree>
    <p:extLst>
      <p:ext uri="{BB962C8B-B14F-4D97-AF65-F5344CB8AC3E}">
        <p14:creationId xmlns:p14="http://schemas.microsoft.com/office/powerpoint/2010/main" val="3808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810493" y="4121446"/>
                <a:ext cx="1648063" cy="369332"/>
              </a:xfrm>
              <a:prstGeom prst="rect">
                <a:avLst/>
              </a:prstGeom>
              <a:noFill/>
            </p:spPr>
            <p:txBody>
              <a:bodyPr wrap="square" rtlCol="0">
                <a:spAutoFit/>
              </a:bodyPr>
              <a:lstStyle/>
              <a:p>
                <a14:m>
                  <m:oMath xmlns:m="http://schemas.openxmlformats.org/officeDocument/2006/math">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smtClean="0">
                    <a:solidFill>
                      <a:srgbClr val="FF0000"/>
                    </a:solidFill>
                  </a:rPr>
                  <a:t> </a:t>
                </a:r>
                <a:r>
                  <a:rPr lang="en-US" dirty="0" smtClean="0"/>
                  <a:t>Convex</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810493" y="4121446"/>
                <a:ext cx="1648063" cy="369332"/>
              </a:xfrm>
              <a:prstGeom prst="rect">
                <a:avLst/>
              </a:prstGeom>
              <a:blipFill>
                <a:blip r:embed="rId3"/>
                <a:stretch>
                  <a:fillRect l="-741" t="-8197" b="-24590"/>
                </a:stretch>
              </a:blipFill>
            </p:spPr>
            <p:txBody>
              <a:bodyPr/>
              <a:lstStyle/>
              <a:p>
                <a:r>
                  <a:rPr lang="en-US">
                    <a:noFill/>
                  </a:rPr>
                  <a:t> </a:t>
                </a:r>
              </a:p>
            </p:txBody>
          </p:sp>
        </mc:Fallback>
      </mc:AlternateContent>
      <p:sp>
        <p:nvSpPr>
          <p:cNvPr id="4" name="TextBox 3"/>
          <p:cNvSpPr txBox="1"/>
          <p:nvPr/>
        </p:nvSpPr>
        <p:spPr>
          <a:xfrm>
            <a:off x="2472742" y="2216218"/>
            <a:ext cx="2176249" cy="369332"/>
          </a:xfrm>
          <a:prstGeom prst="rect">
            <a:avLst/>
          </a:prstGeom>
          <a:noFill/>
        </p:spPr>
        <p:txBody>
          <a:bodyPr wrap="square" rtlCol="0">
            <a:spAutoFit/>
          </a:bodyPr>
          <a:lstStyle/>
          <a:p>
            <a:r>
              <a:rPr lang="en-US" dirty="0" smtClean="0">
                <a:solidFill>
                  <a:srgbClr val="FF0000"/>
                </a:solidFill>
              </a:rPr>
              <a:t>Linear regression</a:t>
            </a:r>
            <a:endParaRPr lang="en-US" dirty="0">
              <a:solidFill>
                <a:srgbClr val="FF0000"/>
              </a:solidFill>
            </a:endParaRPr>
          </a:p>
        </p:txBody>
      </p:sp>
      <mc:AlternateContent xmlns:mc="http://schemas.openxmlformats.org/markup-compatibility/2006" xmlns:a14="http://schemas.microsoft.com/office/drawing/2010/main">
        <mc:Choice Requires="a14">
          <p:sp>
            <p:nvSpPr>
              <p:cNvPr id="13" name="Rectangle 12"/>
              <p:cNvSpPr/>
              <p:nvPr/>
            </p:nvSpPr>
            <p:spPr>
              <a:xfrm>
                <a:off x="2572561" y="2748003"/>
                <a:ext cx="1548244" cy="395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572561" y="2748003"/>
                <a:ext cx="1548244" cy="395429"/>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46683" y="1153052"/>
                <a:ext cx="3257045" cy="1038939"/>
              </a:xfrm>
              <a:prstGeom prst="rect">
                <a:avLst/>
              </a:prstGeom>
            </p:spPr>
            <p:txBody>
              <a:bodyPr wrap="none">
                <a:spAutoFit/>
              </a:bodyPr>
              <a:lstStyle/>
              <a:p>
                <a14:m>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2</m:t>
                            </m:r>
                          </m:den>
                        </m:f>
                      </m:e>
                    </m:nary>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r>
                          <m:rPr>
                            <m:nor/>
                          </m:rPr>
                          <a:rPr lang="en-US" dirty="0"/>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m:rPr>
                            <m:nor/>
                          </m:rPr>
                          <a:rPr lang="en-US" dirty="0"/>
                          <m:t>)</m:t>
                        </m:r>
                      </m:e>
                      <m:sup>
                        <m:r>
                          <a:rPr lang="en-US" b="0" i="1" dirty="0" smtClean="0">
                            <a:latin typeface="Cambria Math" panose="02040503050406030204" pitchFamily="18" charset="0"/>
                          </a:rPr>
                          <m:t>2</m:t>
                        </m:r>
                      </m:sup>
                    </m:sSup>
                  </m:oMath>
                </a14:m>
                <a:endParaRPr lang="en-US" dirty="0" smtClean="0"/>
              </a:p>
              <a:p>
                <a:endParaRPr lang="en-US" dirty="0" smtClean="0"/>
              </a:p>
              <a:p>
                <a:r>
                  <a:rPr lang="en-US" dirty="0"/>
                  <a:t> </a:t>
                </a:r>
                <a:r>
                  <a:rPr lang="en-US" dirty="0" smtClean="0"/>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346683" y="1153052"/>
                <a:ext cx="3257045" cy="1038939"/>
              </a:xfrm>
              <a:prstGeom prst="rect">
                <a:avLst/>
              </a:prstGeom>
              <a:blipFill>
                <a:blip r:embed="rId5"/>
                <a:stretch>
                  <a:fillRect l="-375" t="-36842" b="-7018"/>
                </a:stretch>
              </a:blipFill>
            </p:spPr>
            <p:txBody>
              <a:bodyPr/>
              <a:lstStyle/>
              <a:p>
                <a:r>
                  <a:rPr lang="en-US">
                    <a:noFill/>
                  </a:rPr>
                  <a:t> </a:t>
                </a:r>
              </a:p>
            </p:txBody>
          </p:sp>
        </mc:Fallback>
      </mc:AlternateContent>
      <p:sp>
        <p:nvSpPr>
          <p:cNvPr id="17" name="TextBox 16"/>
          <p:cNvSpPr txBox="1"/>
          <p:nvPr/>
        </p:nvSpPr>
        <p:spPr>
          <a:xfrm>
            <a:off x="6166392" y="2293888"/>
            <a:ext cx="2176249" cy="369332"/>
          </a:xfrm>
          <a:prstGeom prst="rect">
            <a:avLst/>
          </a:prstGeom>
          <a:noFill/>
        </p:spPr>
        <p:txBody>
          <a:bodyPr wrap="square" rtlCol="0">
            <a:spAutoFit/>
          </a:bodyPr>
          <a:lstStyle/>
          <a:p>
            <a:r>
              <a:rPr lang="en-US" dirty="0" smtClean="0">
                <a:solidFill>
                  <a:srgbClr val="FF0000"/>
                </a:solidFill>
              </a:rPr>
              <a:t>Logistic regression</a:t>
            </a:r>
            <a:endParaRPr lang="en-US" dirty="0">
              <a:solidFill>
                <a:srgbClr val="FF0000"/>
              </a:solidFill>
            </a:endParaRPr>
          </a:p>
        </p:txBody>
      </p:sp>
      <p:cxnSp>
        <p:nvCxnSpPr>
          <p:cNvPr id="19" name="Straight Arrow Connector 18"/>
          <p:cNvCxnSpPr/>
          <p:nvPr/>
        </p:nvCxnSpPr>
        <p:spPr>
          <a:xfrm>
            <a:off x="5868308" y="1641184"/>
            <a:ext cx="672531" cy="57156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20" name="Oval 19"/>
          <p:cNvSpPr/>
          <p:nvPr/>
        </p:nvSpPr>
        <p:spPr>
          <a:xfrm>
            <a:off x="5053835" y="1132299"/>
            <a:ext cx="817071" cy="548742"/>
          </a:xfrm>
          <a:prstGeom prst="ellipse">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4604951" y="1653558"/>
            <a:ext cx="530684" cy="506533"/>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6318792" y="2776133"/>
                <a:ext cx="215693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6318792" y="2776133"/>
                <a:ext cx="2156937" cy="663451"/>
              </a:xfrm>
              <a:prstGeom prst="rect">
                <a:avLst/>
              </a:prstGeom>
              <a:blipFill>
                <a:blip r:embed="rId6"/>
                <a:stretch>
                  <a:fillRect/>
                </a:stretch>
              </a:blipFill>
            </p:spPr>
            <p:txBody>
              <a:bodyPr/>
              <a:lstStyle/>
              <a:p>
                <a:r>
                  <a:rPr lang="en-US">
                    <a:noFill/>
                  </a:rPr>
                  <a:t> </a:t>
                </a:r>
              </a:p>
            </p:txBody>
          </p:sp>
        </mc:Fallback>
      </mc:AlternateContent>
      <p:cxnSp>
        <p:nvCxnSpPr>
          <p:cNvPr id="27" name="Straight Arrow Connector 26"/>
          <p:cNvCxnSpPr/>
          <p:nvPr/>
        </p:nvCxnSpPr>
        <p:spPr>
          <a:xfrm>
            <a:off x="3346683" y="3288769"/>
            <a:ext cx="0" cy="672596"/>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7758045" y="3540023"/>
            <a:ext cx="0" cy="451209"/>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6816315" y="4087202"/>
                <a:ext cx="1965220" cy="369332"/>
              </a:xfrm>
              <a:prstGeom prst="rect">
                <a:avLst/>
              </a:prstGeom>
              <a:noFill/>
            </p:spPr>
            <p:txBody>
              <a:bodyPr wrap="square" rtlCol="0">
                <a:spAutoFit/>
              </a:bodyPr>
              <a:lstStyle/>
              <a:p>
                <a14:m>
                  <m:oMath xmlns:m="http://schemas.openxmlformats.org/officeDocument/2006/math">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smtClean="0">
                    <a:solidFill>
                      <a:srgbClr val="FF0000"/>
                    </a:solidFill>
                  </a:rPr>
                  <a:t> </a:t>
                </a:r>
                <a:r>
                  <a:rPr lang="en-US" dirty="0" smtClean="0"/>
                  <a:t>Non-convex</a:t>
                </a:r>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816315" y="4087202"/>
                <a:ext cx="1965220" cy="369332"/>
              </a:xfrm>
              <a:prstGeom prst="rect">
                <a:avLst/>
              </a:prstGeom>
              <a:blipFill>
                <a:blip r:embed="rId7"/>
                <a:stretch>
                  <a:fillRect l="-61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57425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7" grpId="0"/>
      <p:bldP spid="20" grpId="0" animBg="1"/>
      <p:bldP spid="26"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p:sp>
        <p:nvSpPr>
          <p:cNvPr id="4" name="TextBox 3"/>
          <p:cNvSpPr txBox="1"/>
          <p:nvPr/>
        </p:nvSpPr>
        <p:spPr>
          <a:xfrm>
            <a:off x="1717040" y="1076041"/>
            <a:ext cx="5235695" cy="369332"/>
          </a:xfrm>
          <a:prstGeom prst="rect">
            <a:avLst/>
          </a:prstGeom>
          <a:noFill/>
        </p:spPr>
        <p:txBody>
          <a:bodyPr wrap="square" rtlCol="0">
            <a:spAutoFit/>
          </a:bodyPr>
          <a:lstStyle/>
          <a:p>
            <a:r>
              <a:rPr lang="en-US" dirty="0" smtClean="0">
                <a:solidFill>
                  <a:srgbClr val="FF0000"/>
                </a:solidFill>
              </a:rPr>
              <a:t>Different cost function which is convex:</a:t>
            </a:r>
            <a:endParaRPr lang="en-US" dirty="0">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2003769" y="1705699"/>
                <a:ext cx="6793555" cy="11255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 −</m:t>
                              </m:r>
                              <m:r>
                                <a:rPr lang="en-US" b="0" i="1" dirty="0" smtClean="0">
                                  <a:latin typeface="Cambria Math" panose="02040503050406030204" pitchFamily="18" charset="0"/>
                                </a:rPr>
                                <m:t>𝑦</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e>
                      </m:nary>
                    </m:oMath>
                  </m:oMathPara>
                </a14:m>
                <a:endParaRPr lang="en-US" dirty="0" smtClean="0"/>
              </a:p>
              <a:p>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2003769" y="1705699"/>
                <a:ext cx="6793555" cy="1125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648865" y="3188621"/>
                <a:ext cx="1675202" cy="3897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𝑐𝑜𝑠𝑡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a:latin typeface="Cambria Math" panose="02040503050406030204" pitchFamily="18" charset="0"/>
                        </a:rPr>
                        <m:t>𝑦</m:t>
                      </m:r>
                      <m:r>
                        <a:rPr lang="en-US" i="1" dirty="0">
                          <a:latin typeface="Cambria Math" panose="02040503050406030204" pitchFamily="18" charset="0"/>
                        </a:rPr>
                        <m:t>)</m:t>
                      </m:r>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6648865" y="3188621"/>
                <a:ext cx="1675202" cy="389787"/>
              </a:xfrm>
              <a:prstGeom prst="rect">
                <a:avLst/>
              </a:prstGeom>
              <a:blipFill>
                <a:blip r:embed="rId4"/>
                <a:stretch>
                  <a:fillRect b="-9375"/>
                </a:stretch>
              </a:blipFill>
            </p:spPr>
            <p:txBody>
              <a:bodyPr/>
              <a:lstStyle/>
              <a:p>
                <a:r>
                  <a:rPr lang="en-US">
                    <a:noFill/>
                  </a:rPr>
                  <a:t> </a:t>
                </a:r>
              </a:p>
            </p:txBody>
          </p:sp>
        </mc:Fallback>
      </mc:AlternateContent>
      <p:sp>
        <p:nvSpPr>
          <p:cNvPr id="35" name="Left Brace 34"/>
          <p:cNvSpPr/>
          <p:nvPr/>
        </p:nvSpPr>
        <p:spPr>
          <a:xfrm rot="16200000">
            <a:off x="5976941" y="25375"/>
            <a:ext cx="247650" cy="494982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Straight Arrow Connector 35"/>
          <p:cNvCxnSpPr/>
          <p:nvPr/>
        </p:nvCxnSpPr>
        <p:spPr>
          <a:xfrm>
            <a:off x="6207358" y="2653769"/>
            <a:ext cx="952267" cy="477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2187920" y="4010749"/>
                <a:ext cx="3606456" cy="8485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r>
                            <a:rPr lang="en-US" b="0" i="1" dirty="0" smtClean="0">
                              <a:latin typeface="Cambria Math" panose="02040503050406030204" pitchFamily="18" charset="0"/>
                            </a:rPr>
                            <m:t>𝑐𝑜𝑠𝑡</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dirty="0">
                                  <a:latin typeface="Cambria Math" panose="02040503050406030204" pitchFamily="18" charset="0"/>
                                </a:rPr>
                                <m:t>𝑥</m:t>
                              </m:r>
                            </m:e>
                          </m:d>
                          <m:r>
                            <a:rPr lang="en-US" b="0" i="1" dirty="0" smtClean="0">
                              <a:latin typeface="Cambria Math" panose="02040503050406030204" pitchFamily="18" charset="0"/>
                            </a:rPr>
                            <m:t>,</m:t>
                          </m:r>
                          <m:r>
                            <a:rPr lang="en-US" b="0" i="1" smtClean="0">
                              <a:latin typeface="Cambria Math" panose="02040503050406030204" pitchFamily="18" charset="0"/>
                            </a:rPr>
                            <m:t>𝑦</m:t>
                          </m:r>
                          <m:r>
                            <a:rPr lang="en-US" b="0" i="1" dirty="0" smtClean="0">
                              <a:latin typeface="Cambria Math" panose="02040503050406030204" pitchFamily="18" charset="0"/>
                            </a:rPr>
                            <m:t>)</m:t>
                          </m:r>
                        </m:e>
                      </m:nary>
                    </m:oMath>
                  </m:oMathPara>
                </a14:m>
                <a:endParaRPr lang="en-US" dirty="0" smtClean="0"/>
              </a:p>
            </p:txBody>
          </p:sp>
        </mc:Choice>
        <mc:Fallback xmlns="">
          <p:sp>
            <p:nvSpPr>
              <p:cNvPr id="37" name="Rectangle 36"/>
              <p:cNvSpPr>
                <a:spLocks noRot="1" noChangeAspect="1" noMove="1" noResize="1" noEditPoints="1" noAdjustHandles="1" noChangeArrowheads="1" noChangeShapeType="1" noTextEdit="1"/>
              </p:cNvSpPr>
              <p:nvPr/>
            </p:nvSpPr>
            <p:spPr>
              <a:xfrm>
                <a:off x="2187920" y="4010749"/>
                <a:ext cx="3606456" cy="848566"/>
              </a:xfrm>
              <a:prstGeom prst="rect">
                <a:avLst/>
              </a:prstGeom>
              <a:blipFill>
                <a:blip r:embed="rId5"/>
                <a:stretch>
                  <a:fillRect/>
                </a:stretch>
              </a:blipFill>
            </p:spPr>
            <p:txBody>
              <a:bodyPr/>
              <a:lstStyle/>
              <a:p>
                <a:r>
                  <a:rPr lang="en-US">
                    <a:noFill/>
                  </a:rPr>
                  <a:t> </a:t>
                </a:r>
              </a:p>
            </p:txBody>
          </p:sp>
        </mc:Fallback>
      </mc:AlternateContent>
      <p:cxnSp>
        <p:nvCxnSpPr>
          <p:cNvPr id="39" name="Straight Arrow Connector 38"/>
          <p:cNvCxnSpPr/>
          <p:nvPr/>
        </p:nvCxnSpPr>
        <p:spPr>
          <a:xfrm flipH="1">
            <a:off x="6232525" y="3669769"/>
            <a:ext cx="1253941" cy="477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3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p:sp>
        <p:nvSpPr>
          <p:cNvPr id="3" name="TextBox 2"/>
          <p:cNvSpPr txBox="1"/>
          <p:nvPr/>
        </p:nvSpPr>
        <p:spPr>
          <a:xfrm>
            <a:off x="1812290" y="2057695"/>
            <a:ext cx="1410335" cy="338554"/>
          </a:xfrm>
          <a:prstGeom prst="rect">
            <a:avLst/>
          </a:prstGeom>
          <a:noFill/>
        </p:spPr>
        <p:txBody>
          <a:bodyPr wrap="square" rtlCol="0">
            <a:spAutoFit/>
          </a:bodyPr>
          <a:lstStyle/>
          <a:p>
            <a:r>
              <a:rPr lang="en-US" sz="1600" dirty="0" smtClean="0">
                <a:solidFill>
                  <a:srgbClr val="FF0000"/>
                </a:solidFill>
              </a:rPr>
              <a:t>When </a:t>
            </a:r>
            <a:r>
              <a:rPr lang="en-US" sz="1600" dirty="0"/>
              <a:t>y=</a:t>
            </a:r>
            <a:r>
              <a:rPr lang="en-US" sz="1600" dirty="0" smtClean="0">
                <a:solidFill>
                  <a:schemeClr val="tx1"/>
                </a:solidFill>
              </a:rPr>
              <a:t>1: </a:t>
            </a:r>
            <a:endParaRPr lang="en-US" sz="1600" dirty="0">
              <a:solidFill>
                <a:srgbClr val="FF0000"/>
              </a:solidFill>
            </a:endParaRPr>
          </a:p>
        </p:txBody>
      </p:sp>
      <p:cxnSp>
        <p:nvCxnSpPr>
          <p:cNvPr id="12" name="Straight Arrow Connector 11"/>
          <p:cNvCxnSpPr/>
          <p:nvPr/>
        </p:nvCxnSpPr>
        <p:spPr>
          <a:xfrm flipV="1">
            <a:off x="2224370" y="3260495"/>
            <a:ext cx="0" cy="1322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10485" y="4568055"/>
            <a:ext cx="1743985" cy="15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3968355" y="4437784"/>
                <a:ext cx="606820" cy="2906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sym typeface="Symbol" panose="05050102010706020507" pitchFamily="18" charset="2"/>
                            </a:rPr>
                            <m:t></m:t>
                          </m:r>
                        </m:sub>
                      </m:sSub>
                      <m:d>
                        <m:dPr>
                          <m:ctrlPr>
                            <a:rPr lang="en-US" sz="1200" i="1">
                              <a:latin typeface="Cambria Math" panose="02040503050406030204" pitchFamily="18" charset="0"/>
                              <a:sym typeface="Symbol" panose="05050102010706020507" pitchFamily="18" charset="2"/>
                            </a:rPr>
                          </m:ctrlPr>
                        </m:dPr>
                        <m:e>
                          <m:r>
                            <a:rPr lang="en-US" sz="1200" i="1" dirty="0">
                              <a:latin typeface="Cambria Math" panose="02040503050406030204" pitchFamily="18" charset="0"/>
                            </a:rPr>
                            <m:t>𝑥</m:t>
                          </m:r>
                        </m:e>
                      </m:d>
                    </m:oMath>
                  </m:oMathPara>
                </a14:m>
                <a:endParaRPr lang="en-US" sz="1200" dirty="0"/>
              </a:p>
            </p:txBody>
          </p:sp>
        </mc:Choice>
        <mc:Fallback xmlns="">
          <p:sp>
            <p:nvSpPr>
              <p:cNvPr id="19" name="Rectangle 18"/>
              <p:cNvSpPr>
                <a:spLocks noRot="1" noChangeAspect="1" noMove="1" noResize="1" noEditPoints="1" noAdjustHandles="1" noChangeArrowheads="1" noChangeShapeType="1" noTextEdit="1"/>
              </p:cNvSpPr>
              <p:nvPr/>
            </p:nvSpPr>
            <p:spPr>
              <a:xfrm>
                <a:off x="3968355" y="4437784"/>
                <a:ext cx="606820" cy="2906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rot="16200000">
                <a:off x="1298214" y="3737915"/>
                <a:ext cx="1270635" cy="303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tx1"/>
                          </a:solidFill>
                          <a:latin typeface="Cambria Math" panose="02040503050406030204" pitchFamily="18" charset="0"/>
                        </a:rPr>
                        <m:t>𝑐𝑜𝑠𝑡</m:t>
                      </m:r>
                      <m:d>
                        <m:dPr>
                          <m:ctrlPr>
                            <a:rPr lang="en-US" sz="1200" i="1" dirty="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h</m:t>
                              </m:r>
                            </m:e>
                            <m:sub>
                              <m:r>
                                <a:rPr lang="en-US" sz="1200" i="1">
                                  <a:solidFill>
                                    <a:schemeClr val="tx1"/>
                                  </a:solidFill>
                                  <a:latin typeface="Cambria Math" panose="02040503050406030204" pitchFamily="18" charset="0"/>
                                  <a:sym typeface="Symbol" panose="05050102010706020507" pitchFamily="18" charset="2"/>
                                </a:rPr>
                                <m:t></m:t>
                              </m:r>
                            </m:sub>
                          </m:sSub>
                          <m:d>
                            <m:dPr>
                              <m:ctrlPr>
                                <a:rPr lang="en-US" sz="1200" i="1">
                                  <a:solidFill>
                                    <a:schemeClr val="tx1"/>
                                  </a:solidFill>
                                  <a:latin typeface="Cambria Math" panose="02040503050406030204" pitchFamily="18" charset="0"/>
                                  <a:sym typeface="Symbol" panose="05050102010706020507" pitchFamily="18" charset="2"/>
                                </a:rPr>
                              </m:ctrlPr>
                            </m:dPr>
                            <m:e>
                              <m:r>
                                <a:rPr lang="en-US" sz="1200" i="1" dirty="0">
                                  <a:solidFill>
                                    <a:schemeClr val="tx1"/>
                                  </a:solidFill>
                                  <a:latin typeface="Cambria Math" panose="02040503050406030204" pitchFamily="18" charset="0"/>
                                </a:rPr>
                                <m:t>𝑥</m:t>
                              </m:r>
                            </m:e>
                          </m:d>
                          <m:r>
                            <a:rPr lang="en-US" sz="1200" i="1" dirty="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𝑦</m:t>
                          </m:r>
                        </m:e>
                      </m:d>
                    </m:oMath>
                  </m:oMathPara>
                </a14:m>
                <a:endParaRPr lang="en-US" sz="1200"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rot="16200000">
                <a:off x="1298214" y="3737915"/>
                <a:ext cx="1270635" cy="303866"/>
              </a:xfrm>
              <a:prstGeom prst="rect">
                <a:avLst/>
              </a:prstGeom>
              <a:blipFill>
                <a:blip r:embed="rId4"/>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905000" y="1100791"/>
                <a:ext cx="6670108" cy="50687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panose="02040503050406030204" pitchFamily="18" charset="0"/>
                            </a:rPr>
                          </m:ctrlPr>
                        </m:sSupPr>
                        <m:e>
                          <m:r>
                            <a:rPr lang="en-US" i="1" dirty="0" smtClean="0">
                              <a:solidFill>
                                <a:schemeClr val="tx1"/>
                              </a:solidFill>
                              <a:latin typeface="Cambria Math" panose="02040503050406030204" pitchFamily="18" charset="0"/>
                            </a:rPr>
                            <m:t>𝑐𝑜𝑠𝑡</m:t>
                          </m:r>
                          <m:d>
                            <m:dPr>
                              <m:ctrlPr>
                                <a:rPr lang="en-US" i="1" dirty="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h</m:t>
                                  </m:r>
                                </m:e>
                                <m:sub>
                                  <m:r>
                                    <a:rPr lang="en-US" i="1">
                                      <a:solidFill>
                                        <a:schemeClr val="tx1"/>
                                      </a:solidFill>
                                      <a:latin typeface="Cambria Math" panose="02040503050406030204" pitchFamily="18" charset="0"/>
                                      <a:sym typeface="Symbol" panose="05050102010706020507" pitchFamily="18" charset="2"/>
                                    </a:rPr>
                                    <m:t></m:t>
                                  </m:r>
                                </m:sub>
                              </m:sSub>
                              <m:d>
                                <m:dPr>
                                  <m:ctrlPr>
                                    <a:rPr lang="en-US" i="1">
                                      <a:solidFill>
                                        <a:schemeClr val="tx1"/>
                                      </a:solidFill>
                                      <a:latin typeface="Cambria Math" panose="02040503050406030204" pitchFamily="18" charset="0"/>
                                      <a:sym typeface="Symbol" panose="05050102010706020507" pitchFamily="18" charset="2"/>
                                    </a:rPr>
                                  </m:ctrlPr>
                                </m:dPr>
                                <m:e>
                                  <m:r>
                                    <a:rPr lang="en-US" i="1" dirty="0">
                                      <a:solidFill>
                                        <a:schemeClr val="tx1"/>
                                      </a:solidFill>
                                      <a:latin typeface="Cambria Math" panose="02040503050406030204" pitchFamily="18" charset="0"/>
                                    </a:rPr>
                                    <m:t>𝑥</m:t>
                                  </m:r>
                                </m:e>
                              </m:d>
                              <m:r>
                                <a:rPr lang="en-US" i="1" dirty="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e>
                          </m:d>
                          <m:r>
                            <m:rPr>
                              <m:nor/>
                            </m:rPr>
                            <a:rPr lang="en-US" dirty="0"/>
                            <m:t> </m:t>
                          </m:r>
                          <m:r>
                            <a:rPr lang="en-US" b="0" i="1" dirty="0" smtClean="0">
                              <a:latin typeface="Cambria Math" panose="02040503050406030204" pitchFamily="18" charset="0"/>
                            </a:rPr>
                            <m:t>=−</m:t>
                          </m:r>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rPr>
                                    <m:t>𝑥</m:t>
                                  </m:r>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rPr>
                                    <m:t>𝑥</m:t>
                                  </m:r>
                                </m:e>
                              </m:d>
                            </m:e>
                          </m:d>
                        </m:e>
                      </m:func>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905000" y="1100791"/>
                <a:ext cx="6670108" cy="506870"/>
              </a:xfrm>
              <a:prstGeom prst="rect">
                <a:avLst/>
              </a:prstGeom>
              <a:blipFill>
                <a:blip r:embed="rId5"/>
                <a:stretch>
                  <a:fillRect/>
                </a:stretch>
              </a:blipFill>
            </p:spPr>
            <p:txBody>
              <a:bodyPr/>
              <a:lstStyle/>
              <a:p>
                <a:r>
                  <a:rPr lang="en-US">
                    <a:noFill/>
                  </a:rPr>
                  <a:t> </a:t>
                </a:r>
              </a:p>
            </p:txBody>
          </p:sp>
        </mc:Fallback>
      </mc:AlternateContent>
      <p:sp>
        <p:nvSpPr>
          <p:cNvPr id="6" name="Arc 5"/>
          <p:cNvSpPr/>
          <p:nvPr/>
        </p:nvSpPr>
        <p:spPr>
          <a:xfrm rot="10399551">
            <a:off x="2337843" y="2506614"/>
            <a:ext cx="2082800" cy="207414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 name="Straight Connector 8"/>
          <p:cNvCxnSpPr/>
          <p:nvPr/>
        </p:nvCxnSpPr>
        <p:spPr>
          <a:xfrm>
            <a:off x="3502025" y="4525166"/>
            <a:ext cx="0" cy="1143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3182543" y="4654234"/>
                <a:ext cx="60682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m:t>
                      </m:r>
                    </m:oMath>
                  </m:oMathPara>
                </a14:m>
                <a:endParaRPr lang="en-US" sz="1200" dirty="0"/>
              </a:p>
            </p:txBody>
          </p:sp>
        </mc:Choice>
        <mc:Fallback xmlns="">
          <p:sp>
            <p:nvSpPr>
              <p:cNvPr id="17" name="Rectangle 16"/>
              <p:cNvSpPr>
                <a:spLocks noRot="1" noChangeAspect="1" noMove="1" noResize="1" noEditPoints="1" noAdjustHandles="1" noChangeArrowheads="1" noChangeShapeType="1" noTextEdit="1"/>
              </p:cNvSpPr>
              <p:nvPr/>
            </p:nvSpPr>
            <p:spPr>
              <a:xfrm>
                <a:off x="3182543" y="4654234"/>
                <a:ext cx="60682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074567" y="4654315"/>
                <a:ext cx="217488"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p:txBody>
          </p:sp>
        </mc:Choice>
        <mc:Fallback xmlns="">
          <p:sp>
            <p:nvSpPr>
              <p:cNvPr id="21" name="Rectangle 20"/>
              <p:cNvSpPr>
                <a:spLocks noRot="1" noChangeAspect="1" noMove="1" noResize="1" noEditPoints="1" noAdjustHandles="1" noChangeArrowheads="1" noChangeShapeType="1" noTextEdit="1"/>
              </p:cNvSpPr>
              <p:nvPr/>
            </p:nvSpPr>
            <p:spPr>
              <a:xfrm>
                <a:off x="2074567" y="4654315"/>
                <a:ext cx="217488" cy="276999"/>
              </a:xfrm>
              <a:prstGeom prst="rect">
                <a:avLst/>
              </a:prstGeom>
              <a:blipFill>
                <a:blip r:embed="rId7"/>
                <a:stretch>
                  <a:fillRect r="-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841500" y="2479461"/>
                <a:ext cx="2955926" cy="4147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sz="1400" i="1" dirty="0" smtClean="0">
                              <a:solidFill>
                                <a:schemeClr val="tx1"/>
                              </a:solidFill>
                              <a:latin typeface="Cambria Math" panose="02040503050406030204" pitchFamily="18" charset="0"/>
                            </a:rPr>
                          </m:ctrlPr>
                        </m:funcPr>
                        <m:fName>
                          <m:r>
                            <a:rPr lang="en-US" sz="1400" b="1" i="1" dirty="0" smtClean="0">
                              <a:solidFill>
                                <a:schemeClr val="accent3">
                                  <a:lumMod val="50000"/>
                                </a:schemeClr>
                              </a:solidFill>
                              <a:latin typeface="Cambria Math" panose="02040503050406030204" pitchFamily="18" charset="0"/>
                            </a:rPr>
                            <m:t>𝒄𝒐𝒔𝒕</m:t>
                          </m:r>
                          <m:d>
                            <m:dPr>
                              <m:ctrlPr>
                                <a:rPr lang="en-US" sz="1400" b="1" i="1" dirty="0">
                                  <a:solidFill>
                                    <a:schemeClr val="accent3">
                                      <a:lumMod val="50000"/>
                                    </a:schemeClr>
                                  </a:solidFill>
                                  <a:latin typeface="Cambria Math" panose="02040503050406030204" pitchFamily="18" charset="0"/>
                                </a:rPr>
                              </m:ctrlPr>
                            </m:dPr>
                            <m:e>
                              <m:sSub>
                                <m:sSubPr>
                                  <m:ctrlPr>
                                    <a:rPr lang="en-US" sz="1400" b="1" i="1">
                                      <a:solidFill>
                                        <a:schemeClr val="accent3">
                                          <a:lumMod val="50000"/>
                                        </a:schemeClr>
                                      </a:solidFill>
                                      <a:latin typeface="Cambria Math" panose="02040503050406030204" pitchFamily="18" charset="0"/>
                                    </a:rPr>
                                  </m:ctrlPr>
                                </m:sSubPr>
                                <m:e>
                                  <m:r>
                                    <a:rPr lang="en-US" sz="1400" b="1" i="1">
                                      <a:solidFill>
                                        <a:schemeClr val="accent3">
                                          <a:lumMod val="50000"/>
                                        </a:schemeClr>
                                      </a:solidFill>
                                      <a:latin typeface="Cambria Math" panose="02040503050406030204" pitchFamily="18" charset="0"/>
                                    </a:rPr>
                                    <m:t>𝒉</m:t>
                                  </m:r>
                                </m:e>
                                <m:sub>
                                  <m:r>
                                    <a:rPr lang="en-US" sz="1400" b="1" i="1">
                                      <a:solidFill>
                                        <a:schemeClr val="accent3">
                                          <a:lumMod val="50000"/>
                                        </a:schemeClr>
                                      </a:solidFill>
                                      <a:latin typeface="Cambria Math" panose="02040503050406030204" pitchFamily="18" charset="0"/>
                                      <a:sym typeface="Symbol" panose="05050102010706020507" pitchFamily="18" charset="2"/>
                                    </a:rPr>
                                    <m:t></m:t>
                                  </m:r>
                                </m:sub>
                              </m:sSub>
                              <m:d>
                                <m:dPr>
                                  <m:ctrlPr>
                                    <a:rPr lang="en-US" sz="1400" b="1" i="1">
                                      <a:solidFill>
                                        <a:schemeClr val="accent3">
                                          <a:lumMod val="50000"/>
                                        </a:schemeClr>
                                      </a:solidFill>
                                      <a:latin typeface="Cambria Math" panose="02040503050406030204" pitchFamily="18" charset="0"/>
                                      <a:sym typeface="Symbol" panose="05050102010706020507" pitchFamily="18" charset="2"/>
                                    </a:rPr>
                                  </m:ctrlPr>
                                </m:dPr>
                                <m:e>
                                  <m:r>
                                    <a:rPr lang="en-US" sz="1400" b="1" i="1" dirty="0">
                                      <a:solidFill>
                                        <a:schemeClr val="accent3">
                                          <a:lumMod val="50000"/>
                                        </a:schemeClr>
                                      </a:solidFill>
                                      <a:latin typeface="Cambria Math" panose="02040503050406030204" pitchFamily="18" charset="0"/>
                                    </a:rPr>
                                    <m:t>𝒙</m:t>
                                  </m:r>
                                </m:e>
                              </m:d>
                              <m:r>
                                <a:rPr lang="en-US" sz="1400" b="1" i="1" dirty="0">
                                  <a:solidFill>
                                    <a:schemeClr val="accent3">
                                      <a:lumMod val="50000"/>
                                    </a:schemeClr>
                                  </a:solidFill>
                                  <a:latin typeface="Cambria Math" panose="02040503050406030204" pitchFamily="18" charset="0"/>
                                </a:rPr>
                                <m:t>,</m:t>
                              </m:r>
                              <m:r>
                                <a:rPr lang="en-US" sz="1400" b="1" i="1">
                                  <a:solidFill>
                                    <a:schemeClr val="accent3">
                                      <a:lumMod val="50000"/>
                                    </a:schemeClr>
                                  </a:solidFill>
                                  <a:latin typeface="Cambria Math" panose="02040503050406030204" pitchFamily="18" charset="0"/>
                                </a:rPr>
                                <m:t>𝒚</m:t>
                              </m:r>
                            </m:e>
                          </m:d>
                          <m:r>
                            <a:rPr lang="en-US" sz="1400" b="0" i="0" smtClean="0">
                              <a:solidFill>
                                <a:schemeClr val="tx1"/>
                              </a:solidFill>
                              <a:latin typeface="Cambria Math" panose="02040503050406030204" pitchFamily="18" charset="0"/>
                            </a:rPr>
                            <m:t>=−</m:t>
                          </m:r>
                          <m:r>
                            <m:rPr>
                              <m:sty m:val="p"/>
                            </m:rPr>
                            <a:rPr lang="en-US" sz="1400" dirty="0">
                              <a:solidFill>
                                <a:schemeClr val="tx1"/>
                              </a:solidFill>
                              <a:latin typeface="Cambria Math" panose="02040503050406030204" pitchFamily="18" charset="0"/>
                            </a:rPr>
                            <m:t>log</m:t>
                          </m:r>
                        </m:fName>
                        <m:e>
                          <m:d>
                            <m:dPr>
                              <m:ctrlPr>
                                <a:rPr lang="en-US" sz="1400" i="1" dirty="0">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h</m:t>
                                  </m:r>
                                </m:e>
                                <m:sub>
                                  <m:r>
                                    <a:rPr lang="en-US" sz="1400" i="1">
                                      <a:solidFill>
                                        <a:schemeClr val="tx1"/>
                                      </a:solidFill>
                                      <a:latin typeface="Cambria Math" panose="02040503050406030204" pitchFamily="18" charset="0"/>
                                      <a:sym typeface="Symbol" panose="05050102010706020507" pitchFamily="18" charset="2"/>
                                    </a:rPr>
                                    <m:t></m:t>
                                  </m:r>
                                </m:sub>
                              </m:sSub>
                              <m:d>
                                <m:dPr>
                                  <m:ctrlPr>
                                    <a:rPr lang="en-US" sz="1400" i="1">
                                      <a:solidFill>
                                        <a:schemeClr val="tx1"/>
                                      </a:solidFill>
                                      <a:latin typeface="Cambria Math" panose="02040503050406030204" pitchFamily="18" charset="0"/>
                                      <a:sym typeface="Symbol" panose="05050102010706020507" pitchFamily="18" charset="2"/>
                                    </a:rPr>
                                  </m:ctrlPr>
                                </m:dPr>
                                <m:e>
                                  <m:r>
                                    <a:rPr lang="en-US" sz="1400" b="0" i="1" dirty="0" smtClean="0">
                                      <a:solidFill>
                                        <a:schemeClr val="tx1"/>
                                      </a:solidFill>
                                      <a:latin typeface="Cambria Math" panose="02040503050406030204" pitchFamily="18" charset="0"/>
                                    </a:rPr>
                                    <m:t>𝑥</m:t>
                                  </m:r>
                                </m:e>
                              </m:d>
                            </m:e>
                          </m:d>
                        </m:e>
                      </m:func>
                    </m:oMath>
                  </m:oMathPara>
                </a14:m>
                <a:endParaRPr lang="en-US" sz="14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841500" y="2479461"/>
                <a:ext cx="2955926" cy="414729"/>
              </a:xfrm>
              <a:prstGeom prst="rect">
                <a:avLst/>
              </a:prstGeom>
              <a:blipFill>
                <a:blip r:embed="rId8"/>
                <a:stretch>
                  <a:fillRect/>
                </a:stretch>
              </a:blipFill>
            </p:spPr>
            <p:txBody>
              <a:bodyPr/>
              <a:lstStyle/>
              <a:p>
                <a:r>
                  <a:rPr lang="en-US">
                    <a:noFill/>
                  </a:rPr>
                  <a:t> </a:t>
                </a:r>
              </a:p>
            </p:txBody>
          </p:sp>
        </mc:Fallback>
      </mc:AlternateContent>
      <p:sp>
        <p:nvSpPr>
          <p:cNvPr id="23" name="TextBox 22"/>
          <p:cNvSpPr txBox="1"/>
          <p:nvPr/>
        </p:nvSpPr>
        <p:spPr>
          <a:xfrm>
            <a:off x="5822315" y="2114845"/>
            <a:ext cx="1410335" cy="348813"/>
          </a:xfrm>
          <a:prstGeom prst="rect">
            <a:avLst/>
          </a:prstGeom>
          <a:noFill/>
        </p:spPr>
        <p:txBody>
          <a:bodyPr wrap="square" rtlCol="0">
            <a:spAutoFit/>
          </a:bodyPr>
          <a:lstStyle/>
          <a:p>
            <a:r>
              <a:rPr lang="en-US" sz="1600" dirty="0" smtClean="0">
                <a:solidFill>
                  <a:srgbClr val="FF0000"/>
                </a:solidFill>
              </a:rPr>
              <a:t>When </a:t>
            </a:r>
            <a:r>
              <a:rPr lang="en-US" sz="1600" dirty="0" smtClean="0"/>
              <a:t>y=</a:t>
            </a:r>
            <a:r>
              <a:rPr lang="en-US" sz="1600" dirty="0" smtClean="0">
                <a:solidFill>
                  <a:schemeClr val="tx1"/>
                </a:solidFill>
              </a:rPr>
              <a:t>0: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24" name="Rectangle 23"/>
              <p:cNvSpPr/>
              <p:nvPr/>
            </p:nvSpPr>
            <p:spPr>
              <a:xfrm>
                <a:off x="5851524" y="2536611"/>
                <a:ext cx="3073961" cy="4147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sz="1400" i="1" dirty="0" smtClean="0">
                              <a:solidFill>
                                <a:schemeClr val="tx1"/>
                              </a:solidFill>
                              <a:latin typeface="Cambria Math" panose="02040503050406030204" pitchFamily="18" charset="0"/>
                            </a:rPr>
                          </m:ctrlPr>
                        </m:funcPr>
                        <m:fName>
                          <m:r>
                            <a:rPr lang="en-US" sz="1400" b="1" i="1" dirty="0" smtClean="0">
                              <a:solidFill>
                                <a:schemeClr val="accent3">
                                  <a:lumMod val="50000"/>
                                </a:schemeClr>
                              </a:solidFill>
                              <a:latin typeface="Cambria Math" panose="02040503050406030204" pitchFamily="18" charset="0"/>
                            </a:rPr>
                            <m:t>𝒄𝒐𝒔𝒕</m:t>
                          </m:r>
                          <m:d>
                            <m:dPr>
                              <m:ctrlPr>
                                <a:rPr lang="en-US" sz="1400" b="1" i="1" dirty="0">
                                  <a:solidFill>
                                    <a:schemeClr val="accent3">
                                      <a:lumMod val="50000"/>
                                    </a:schemeClr>
                                  </a:solidFill>
                                  <a:latin typeface="Cambria Math" panose="02040503050406030204" pitchFamily="18" charset="0"/>
                                </a:rPr>
                              </m:ctrlPr>
                            </m:dPr>
                            <m:e>
                              <m:sSub>
                                <m:sSubPr>
                                  <m:ctrlPr>
                                    <a:rPr lang="en-US" sz="1400" b="1" i="1">
                                      <a:solidFill>
                                        <a:schemeClr val="accent3">
                                          <a:lumMod val="50000"/>
                                        </a:schemeClr>
                                      </a:solidFill>
                                      <a:latin typeface="Cambria Math" panose="02040503050406030204" pitchFamily="18" charset="0"/>
                                    </a:rPr>
                                  </m:ctrlPr>
                                </m:sSubPr>
                                <m:e>
                                  <m:r>
                                    <a:rPr lang="en-US" sz="1400" b="1" i="1">
                                      <a:solidFill>
                                        <a:schemeClr val="accent3">
                                          <a:lumMod val="50000"/>
                                        </a:schemeClr>
                                      </a:solidFill>
                                      <a:latin typeface="Cambria Math" panose="02040503050406030204" pitchFamily="18" charset="0"/>
                                    </a:rPr>
                                    <m:t>𝒉</m:t>
                                  </m:r>
                                </m:e>
                                <m:sub>
                                  <m:r>
                                    <a:rPr lang="en-US" sz="1400" b="1" i="1">
                                      <a:solidFill>
                                        <a:schemeClr val="accent3">
                                          <a:lumMod val="50000"/>
                                        </a:schemeClr>
                                      </a:solidFill>
                                      <a:latin typeface="Cambria Math" panose="02040503050406030204" pitchFamily="18" charset="0"/>
                                      <a:sym typeface="Symbol" panose="05050102010706020507" pitchFamily="18" charset="2"/>
                                    </a:rPr>
                                    <m:t></m:t>
                                  </m:r>
                                </m:sub>
                              </m:sSub>
                              <m:d>
                                <m:dPr>
                                  <m:ctrlPr>
                                    <a:rPr lang="en-US" sz="1400" b="1" i="1">
                                      <a:solidFill>
                                        <a:schemeClr val="accent3">
                                          <a:lumMod val="50000"/>
                                        </a:schemeClr>
                                      </a:solidFill>
                                      <a:latin typeface="Cambria Math" panose="02040503050406030204" pitchFamily="18" charset="0"/>
                                      <a:sym typeface="Symbol" panose="05050102010706020507" pitchFamily="18" charset="2"/>
                                    </a:rPr>
                                  </m:ctrlPr>
                                </m:dPr>
                                <m:e>
                                  <m:r>
                                    <a:rPr lang="en-US" sz="1400" b="1" i="1" dirty="0">
                                      <a:solidFill>
                                        <a:schemeClr val="accent3">
                                          <a:lumMod val="50000"/>
                                        </a:schemeClr>
                                      </a:solidFill>
                                      <a:latin typeface="Cambria Math" panose="02040503050406030204" pitchFamily="18" charset="0"/>
                                    </a:rPr>
                                    <m:t>𝒙</m:t>
                                  </m:r>
                                </m:e>
                              </m:d>
                              <m:r>
                                <a:rPr lang="en-US" sz="1400" b="1" i="1" dirty="0">
                                  <a:solidFill>
                                    <a:schemeClr val="accent3">
                                      <a:lumMod val="50000"/>
                                    </a:schemeClr>
                                  </a:solidFill>
                                  <a:latin typeface="Cambria Math" panose="02040503050406030204" pitchFamily="18" charset="0"/>
                                </a:rPr>
                                <m:t>,</m:t>
                              </m:r>
                              <m:r>
                                <a:rPr lang="en-US" sz="1400" b="1" i="1">
                                  <a:solidFill>
                                    <a:schemeClr val="accent3">
                                      <a:lumMod val="50000"/>
                                    </a:schemeClr>
                                  </a:solidFill>
                                  <a:latin typeface="Cambria Math" panose="02040503050406030204" pitchFamily="18" charset="0"/>
                                </a:rPr>
                                <m:t>𝒚</m:t>
                              </m:r>
                            </m:e>
                          </m:d>
                          <m:r>
                            <a:rPr lang="en-US" sz="1400" b="0" i="0" smtClean="0">
                              <a:solidFill>
                                <a:schemeClr val="tx1"/>
                              </a:solidFill>
                              <a:latin typeface="Cambria Math" panose="02040503050406030204" pitchFamily="18" charset="0"/>
                            </a:rPr>
                            <m:t>=−</m:t>
                          </m:r>
                          <m:r>
                            <m:rPr>
                              <m:sty m:val="p"/>
                            </m:rPr>
                            <a:rPr lang="en-US" sz="1400" dirty="0">
                              <a:solidFill>
                                <a:schemeClr val="tx1"/>
                              </a:solidFill>
                              <a:latin typeface="Cambria Math" panose="02040503050406030204" pitchFamily="18" charset="0"/>
                            </a:rPr>
                            <m:t>log</m:t>
                          </m:r>
                        </m:fName>
                        <m:e>
                          <m:d>
                            <m:dPr>
                              <m:ctrlPr>
                                <a:rPr lang="en-US" sz="1400" i="1" dirty="0">
                                  <a:solidFill>
                                    <a:schemeClr val="tx1"/>
                                  </a:solidFill>
                                  <a:latin typeface="Cambria Math" panose="02040503050406030204" pitchFamily="18" charset="0"/>
                                </a:rPr>
                              </m:ctrlPr>
                            </m:dPr>
                            <m:e>
                              <m:r>
                                <a:rPr lang="en-US" sz="1400" i="1" dirty="0">
                                  <a:solidFill>
                                    <a:schemeClr val="tx1"/>
                                  </a:solidFill>
                                  <a:latin typeface="Cambria Math" panose="02040503050406030204" pitchFamily="18" charset="0"/>
                                </a:rPr>
                                <m:t>1−</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h</m:t>
                                  </m:r>
                                </m:e>
                                <m:sub>
                                  <m:r>
                                    <a:rPr lang="en-US" sz="1400" i="1">
                                      <a:solidFill>
                                        <a:schemeClr val="tx1"/>
                                      </a:solidFill>
                                      <a:latin typeface="Cambria Math" panose="02040503050406030204" pitchFamily="18" charset="0"/>
                                      <a:sym typeface="Symbol" panose="05050102010706020507" pitchFamily="18" charset="2"/>
                                    </a:rPr>
                                    <m:t></m:t>
                                  </m:r>
                                </m:sub>
                              </m:sSub>
                              <m:d>
                                <m:dPr>
                                  <m:ctrlPr>
                                    <a:rPr lang="en-US" sz="1400" i="1">
                                      <a:solidFill>
                                        <a:schemeClr val="tx1"/>
                                      </a:solidFill>
                                      <a:latin typeface="Cambria Math" panose="02040503050406030204" pitchFamily="18" charset="0"/>
                                      <a:sym typeface="Symbol" panose="05050102010706020507" pitchFamily="18" charset="2"/>
                                    </a:rPr>
                                  </m:ctrlPr>
                                </m:dPr>
                                <m:e>
                                  <m:r>
                                    <a:rPr lang="en-US" sz="1400" b="0" i="1" dirty="0" smtClean="0">
                                      <a:solidFill>
                                        <a:schemeClr val="tx1"/>
                                      </a:solidFill>
                                      <a:latin typeface="Cambria Math" panose="02040503050406030204" pitchFamily="18" charset="0"/>
                                    </a:rPr>
                                    <m:t>𝑥</m:t>
                                  </m:r>
                                </m:e>
                              </m:d>
                            </m:e>
                          </m:d>
                        </m:e>
                      </m:func>
                    </m:oMath>
                  </m:oMathPara>
                </a14:m>
                <a:endParaRPr lang="en-US" sz="1400"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5851524" y="2536611"/>
                <a:ext cx="3073961" cy="414729"/>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p:cNvCxnSpPr/>
          <p:nvPr/>
        </p:nvCxnSpPr>
        <p:spPr>
          <a:xfrm flipV="1">
            <a:off x="6224302" y="3245437"/>
            <a:ext cx="0" cy="1322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210417" y="4552997"/>
            <a:ext cx="1743985" cy="15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7968287" y="4422726"/>
                <a:ext cx="606820" cy="2906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sym typeface="Symbol" panose="05050102010706020507" pitchFamily="18" charset="2"/>
                            </a:rPr>
                            <m:t></m:t>
                          </m:r>
                        </m:sub>
                      </m:sSub>
                      <m:d>
                        <m:dPr>
                          <m:ctrlPr>
                            <a:rPr lang="en-US" sz="1200" i="1">
                              <a:latin typeface="Cambria Math" panose="02040503050406030204" pitchFamily="18" charset="0"/>
                              <a:sym typeface="Symbol" panose="05050102010706020507" pitchFamily="18" charset="2"/>
                            </a:rPr>
                          </m:ctrlPr>
                        </m:dPr>
                        <m:e>
                          <m:r>
                            <a:rPr lang="en-US" sz="1200" i="1" dirty="0">
                              <a:latin typeface="Cambria Math" panose="02040503050406030204" pitchFamily="18" charset="0"/>
                            </a:rPr>
                            <m:t>𝑥</m:t>
                          </m:r>
                        </m:e>
                      </m:d>
                    </m:oMath>
                  </m:oMathPara>
                </a14:m>
                <a:endParaRPr lang="en-US" sz="1200" dirty="0"/>
              </a:p>
            </p:txBody>
          </p:sp>
        </mc:Choice>
        <mc:Fallback xmlns="">
          <p:sp>
            <p:nvSpPr>
              <p:cNvPr id="28" name="Rectangle 27"/>
              <p:cNvSpPr>
                <a:spLocks noRot="1" noChangeAspect="1" noMove="1" noResize="1" noEditPoints="1" noAdjustHandles="1" noChangeArrowheads="1" noChangeShapeType="1" noTextEdit="1"/>
              </p:cNvSpPr>
              <p:nvPr/>
            </p:nvSpPr>
            <p:spPr>
              <a:xfrm>
                <a:off x="7968287" y="4422726"/>
                <a:ext cx="606820" cy="290657"/>
              </a:xfrm>
              <a:prstGeom prst="rect">
                <a:avLst/>
              </a:prstGeom>
              <a:blipFill>
                <a:blip r:embed="rId10"/>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rot="16200000">
                <a:off x="5298146" y="3722857"/>
                <a:ext cx="1270635" cy="303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tx1"/>
                          </a:solidFill>
                          <a:latin typeface="Cambria Math" panose="02040503050406030204" pitchFamily="18" charset="0"/>
                        </a:rPr>
                        <m:t>𝑐𝑜𝑠𝑡</m:t>
                      </m:r>
                      <m:d>
                        <m:dPr>
                          <m:ctrlPr>
                            <a:rPr lang="en-US" sz="1200" i="1" dirty="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h</m:t>
                              </m:r>
                            </m:e>
                            <m:sub>
                              <m:r>
                                <a:rPr lang="en-US" sz="1200" i="1">
                                  <a:solidFill>
                                    <a:schemeClr val="tx1"/>
                                  </a:solidFill>
                                  <a:latin typeface="Cambria Math" panose="02040503050406030204" pitchFamily="18" charset="0"/>
                                  <a:sym typeface="Symbol" panose="05050102010706020507" pitchFamily="18" charset="2"/>
                                </a:rPr>
                                <m:t></m:t>
                              </m:r>
                            </m:sub>
                          </m:sSub>
                          <m:d>
                            <m:dPr>
                              <m:ctrlPr>
                                <a:rPr lang="en-US" sz="1200" i="1">
                                  <a:solidFill>
                                    <a:schemeClr val="tx1"/>
                                  </a:solidFill>
                                  <a:latin typeface="Cambria Math" panose="02040503050406030204" pitchFamily="18" charset="0"/>
                                  <a:sym typeface="Symbol" panose="05050102010706020507" pitchFamily="18" charset="2"/>
                                </a:rPr>
                              </m:ctrlPr>
                            </m:dPr>
                            <m:e>
                              <m:r>
                                <a:rPr lang="en-US" sz="1200" i="1" dirty="0">
                                  <a:solidFill>
                                    <a:schemeClr val="tx1"/>
                                  </a:solidFill>
                                  <a:latin typeface="Cambria Math" panose="02040503050406030204" pitchFamily="18" charset="0"/>
                                </a:rPr>
                                <m:t>𝑥</m:t>
                              </m:r>
                            </m:e>
                          </m:d>
                          <m:r>
                            <a:rPr lang="en-US" sz="1200" i="1" dirty="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𝑦</m:t>
                          </m:r>
                        </m:e>
                      </m:d>
                    </m:oMath>
                  </m:oMathPara>
                </a14:m>
                <a:endParaRPr lang="en-US" sz="1200"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rot="16200000">
                <a:off x="5298146" y="3722857"/>
                <a:ext cx="1270635" cy="303866"/>
              </a:xfrm>
              <a:prstGeom prst="rect">
                <a:avLst/>
              </a:prstGeom>
              <a:blipFill>
                <a:blip r:embed="rId11"/>
                <a:stretch>
                  <a:fillRect r="-2000"/>
                </a:stretch>
              </a:blipFill>
            </p:spPr>
            <p:txBody>
              <a:bodyPr/>
              <a:lstStyle/>
              <a:p>
                <a:r>
                  <a:rPr lang="en-US">
                    <a:noFill/>
                  </a:rPr>
                  <a:t> </a:t>
                </a:r>
              </a:p>
            </p:txBody>
          </p:sp>
        </mc:Fallback>
      </mc:AlternateContent>
      <p:cxnSp>
        <p:nvCxnSpPr>
          <p:cNvPr id="30" name="Straight Connector 29"/>
          <p:cNvCxnSpPr/>
          <p:nvPr/>
        </p:nvCxnSpPr>
        <p:spPr>
          <a:xfrm>
            <a:off x="7501957" y="4510108"/>
            <a:ext cx="0" cy="1143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7182475" y="4639176"/>
                <a:ext cx="60682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m:t>
                      </m:r>
                    </m:oMath>
                  </m:oMathPara>
                </a14:m>
                <a:endParaRPr lang="en-US" sz="1200" dirty="0"/>
              </a:p>
            </p:txBody>
          </p:sp>
        </mc:Choice>
        <mc:Fallback xmlns="">
          <p:sp>
            <p:nvSpPr>
              <p:cNvPr id="31" name="Rectangle 30"/>
              <p:cNvSpPr>
                <a:spLocks noRot="1" noChangeAspect="1" noMove="1" noResize="1" noEditPoints="1" noAdjustHandles="1" noChangeArrowheads="1" noChangeShapeType="1" noTextEdit="1"/>
              </p:cNvSpPr>
              <p:nvPr/>
            </p:nvSpPr>
            <p:spPr>
              <a:xfrm>
                <a:off x="7182475" y="4639176"/>
                <a:ext cx="606820"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074499" y="4639257"/>
                <a:ext cx="217488"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p:txBody>
          </p:sp>
        </mc:Choice>
        <mc:Fallback xmlns="">
          <p:sp>
            <p:nvSpPr>
              <p:cNvPr id="32" name="Rectangle 31"/>
              <p:cNvSpPr>
                <a:spLocks noRot="1" noChangeAspect="1" noMove="1" noResize="1" noEditPoints="1" noAdjustHandles="1" noChangeArrowheads="1" noChangeShapeType="1" noTextEdit="1"/>
              </p:cNvSpPr>
              <p:nvPr/>
            </p:nvSpPr>
            <p:spPr>
              <a:xfrm>
                <a:off x="6074499" y="4639257"/>
                <a:ext cx="217488" cy="276999"/>
              </a:xfrm>
              <a:prstGeom prst="rect">
                <a:avLst/>
              </a:prstGeom>
              <a:blipFill>
                <a:blip r:embed="rId13"/>
                <a:stretch>
                  <a:fillRect r="-5556"/>
                </a:stretch>
              </a:blipFill>
            </p:spPr>
            <p:txBody>
              <a:bodyPr/>
              <a:lstStyle/>
              <a:p>
                <a:r>
                  <a:rPr lang="en-US">
                    <a:noFill/>
                  </a:rPr>
                  <a:t> </a:t>
                </a:r>
              </a:p>
            </p:txBody>
          </p:sp>
        </mc:Fallback>
      </mc:AlternateContent>
      <p:sp>
        <p:nvSpPr>
          <p:cNvPr id="33" name="Arc 32"/>
          <p:cNvSpPr/>
          <p:nvPr/>
        </p:nvSpPr>
        <p:spPr>
          <a:xfrm rot="5034432">
            <a:off x="5054837" y="2230844"/>
            <a:ext cx="2132168" cy="2502557"/>
          </a:xfrm>
          <a:prstGeom prst="arc">
            <a:avLst>
              <a:gd name="adj1" fmla="val 16215000"/>
              <a:gd name="adj2" fmla="val 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9860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20" grpId="0"/>
      <p:bldP spid="6" grpId="0" animBg="1"/>
      <p:bldP spid="17" grpId="0"/>
      <p:bldP spid="21" grpId="0"/>
      <p:bldP spid="22" grpId="0"/>
      <p:bldP spid="23" grpId="0"/>
      <p:bldP spid="24" grpId="0"/>
      <p:bldP spid="28" grpId="0"/>
      <p:bldP spid="29" grpId="0"/>
      <p:bldP spid="31" grpId="0"/>
      <p:bldP spid="32"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4995179" y="2550832"/>
                <a:ext cx="3648862" cy="100944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b="0" i="1" smtClean="0">
                            <a:solidFill>
                              <a:schemeClr val="tx1"/>
                            </a:solidFill>
                            <a:latin typeface="Cambria Math" panose="02040503050406030204" pitchFamily="18" charset="0"/>
                            <a:sym typeface="Symbol" panose="05050102010706020507" pitchFamily="18" charset="2"/>
                          </a:rPr>
                          <m:t>𝑘</m:t>
                        </m:r>
                      </m:sub>
                    </m:sSub>
                    <m:r>
                      <a:rPr lang="en-US" sz="1600" b="0" i="1" smtClean="0">
                        <a:solidFill>
                          <a:schemeClr val="tx1"/>
                        </a:solidFill>
                        <a:latin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oMath>
                </a14:m>
                <a:r>
                  <a:rPr lang="en-US" sz="1600" dirty="0" smtClean="0">
                    <a:solidFill>
                      <a:schemeClr val="tx1"/>
                    </a:solidFill>
                  </a:rPr>
                  <a:t>-</a:t>
                </a:r>
                <a14:m>
                  <m:oMath xmlns:m="http://schemas.openxmlformats.org/officeDocument/2006/math">
                    <m:r>
                      <a:rPr lang="en-US" sz="1600" i="1" dirty="0" smtClean="0">
                        <a:solidFill>
                          <a:schemeClr val="tx1"/>
                        </a:solidFill>
                        <a:latin typeface="Cambria Math" panose="02040503050406030204" pitchFamily="18" charset="0"/>
                        <a:ea typeface="Cambria Math" panose="02040503050406030204" pitchFamily="18" charset="0"/>
                      </a:rPr>
                      <m:t>𝛼</m:t>
                    </m:r>
                    <m:f>
                      <m:fPr>
                        <m:ctrlPr>
                          <a:rPr lang="en-US" sz="1600" i="1" dirty="0" smtClean="0">
                            <a:solidFill>
                              <a:schemeClr val="tx1"/>
                            </a:solidFill>
                            <a:latin typeface="Cambria Math" panose="02040503050406030204" pitchFamily="18" charset="0"/>
                            <a:ea typeface="Cambria Math" panose="02040503050406030204" pitchFamily="18" charset="0"/>
                          </a:rPr>
                        </m:ctrlPr>
                      </m:fPr>
                      <m:num>
                        <m:r>
                          <a:rPr lang="en-US" sz="1600" i="1" dirty="0" smtClean="0">
                            <a:solidFill>
                              <a:schemeClr val="tx1"/>
                            </a:solidFill>
                            <a:latin typeface="Cambria Math" panose="02040503050406030204" pitchFamily="18" charset="0"/>
                            <a:ea typeface="Cambria Math" panose="02040503050406030204" pitchFamily="18" charset="0"/>
                          </a:rPr>
                          <m:t>𝜕</m:t>
                        </m:r>
                      </m:num>
                      <m:den>
                        <m:r>
                          <a:rPr lang="en-US" sz="1600" i="1" dirty="0" smtClean="0">
                            <a:solidFill>
                              <a:schemeClr val="tx1"/>
                            </a:solidFill>
                            <a:latin typeface="Cambria Math" panose="02040503050406030204" pitchFamily="18" charset="0"/>
                            <a:ea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den>
                    </m:f>
                    <m:r>
                      <a:rPr lang="en-US" sz="1600" b="0" i="1" dirty="0" smtClean="0">
                        <a:solidFill>
                          <a:schemeClr val="tx1"/>
                        </a:solidFill>
                        <a:latin typeface="Cambria Math" panose="02040503050406030204" pitchFamily="18" charset="0"/>
                        <a:ea typeface="Cambria Math" panose="02040503050406030204" pitchFamily="18" charset="0"/>
                      </a:rPr>
                      <m:t>𝐽</m:t>
                    </m:r>
                    <m:r>
                      <a:rPr lang="en-US" sz="1600" b="0" i="1" dirty="0" smtClean="0">
                        <a:solidFill>
                          <a:schemeClr val="tx1"/>
                        </a:solidFill>
                        <a:latin typeface="Cambria Math" panose="02040503050406030204" pitchFamily="18" charset="0"/>
                        <a:ea typeface="Cambria Math" panose="02040503050406030204" pitchFamily="18" charset="0"/>
                      </a:rPr>
                      <m:t>()</m:t>
                    </m:r>
                  </m:oMath>
                </a14:m>
                <a:endParaRPr lang="en-US" sz="1600" dirty="0" smtClean="0">
                  <a:solidFill>
                    <a:schemeClr val="accent3">
                      <a:lumMod val="50000"/>
                    </a:schemeClr>
                  </a:solidFill>
                </a:endParaRPr>
              </a:p>
              <a:p>
                <a:r>
                  <a:rPr lang="en-US" sz="1600" dirty="0">
                    <a:solidFill>
                      <a:srgbClr val="FF0000"/>
                    </a:solidFill>
                  </a:rPr>
                  <a:t>	</a:t>
                </a:r>
                <a:r>
                  <a:rPr lang="en-US" sz="1600" dirty="0" smtClean="0">
                    <a:solidFill>
                      <a:srgbClr val="FF0000"/>
                    </a:solidFill>
                  </a:rPr>
                  <a:t>		} </a:t>
                </a:r>
                <a:endParaRPr lang="en-US" sz="16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995179" y="2550832"/>
                <a:ext cx="3648862" cy="1009444"/>
              </a:xfrm>
              <a:prstGeom prst="rect">
                <a:avLst/>
              </a:prstGeom>
              <a:blipFill>
                <a:blip r:embed="rId3"/>
                <a:stretch>
                  <a:fillRect l="-498" t="-588" b="-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893245" y="1326030"/>
                <a:ext cx="6793555" cy="84856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 −</m:t>
                              </m:r>
                              <m:r>
                                <a:rPr lang="en-US" b="0" i="1" dirty="0" smtClean="0">
                                  <a:latin typeface="Cambria Math" panose="02040503050406030204" pitchFamily="18" charset="0"/>
                                </a:rPr>
                                <m:t>𝑦</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e>
                      </m:nary>
                    </m:oMath>
                  </m:oMathPara>
                </a14:m>
                <a:endParaRPr lang="en-US" dirty="0" smtClean="0"/>
              </a:p>
            </p:txBody>
          </p:sp>
        </mc:Choice>
        <mc:Fallback xmlns="">
          <p:sp>
            <p:nvSpPr>
              <p:cNvPr id="12" name="Rectangle 11"/>
              <p:cNvSpPr>
                <a:spLocks noRot="1" noChangeAspect="1" noMove="1" noResize="1" noEditPoints="1" noAdjustHandles="1" noChangeArrowheads="1" noChangeShapeType="1" noTextEdit="1"/>
              </p:cNvSpPr>
              <p:nvPr/>
            </p:nvSpPr>
            <p:spPr>
              <a:xfrm>
                <a:off x="1893245" y="1326030"/>
                <a:ext cx="6793555"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98631" y="2705778"/>
                <a:ext cx="2270686" cy="389787"/>
              </a:xfrm>
              <a:prstGeom prst="rect">
                <a:avLst/>
              </a:prstGeom>
            </p:spPr>
            <p:txBody>
              <a:bodyPr wrap="none">
                <a:spAutoFit/>
              </a:bodyPr>
              <a:lstStyle/>
              <a:p>
                <a:r>
                  <a:rPr lang="en-US" dirty="0">
                    <a:solidFill>
                      <a:srgbClr val="FF0000"/>
                    </a:solidFill>
                  </a:rPr>
                  <a:t>To get,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 </m:t>
                        </m:r>
                        <m:r>
                          <m:rPr>
                            <m:sty m:val="p"/>
                          </m:rPr>
                          <a:rPr lang="en-US" i="1" dirty="0">
                            <a:latin typeface="Cambria Math" panose="02040503050406030204" pitchFamily="18" charset="0"/>
                          </a:rPr>
                          <m:t>min</m:t>
                        </m:r>
                      </m:e>
                      <m:sub>
                        <m:r>
                          <a:rPr lang="en-US" i="1">
                            <a:latin typeface="Cambria Math" panose="02040503050406030204" pitchFamily="18" charset="0"/>
                            <a:sym typeface="Symbol" panose="05050102010706020507" pitchFamily="18" charset="2"/>
                          </a:rPr>
                          <m:t></m:t>
                        </m:r>
                      </m:sub>
                    </m:sSub>
                    <m:r>
                      <a:rPr lang="en-US" dirty="0">
                        <a:latin typeface="Cambria Math" panose="02040503050406030204" pitchFamily="18" charset="0"/>
                      </a:rPr>
                      <m:t>  </m:t>
                    </m:r>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a:t>:</a:t>
                </a:r>
                <a:r>
                  <a:rPr lang="en-US" dirty="0">
                    <a:solidFill>
                      <a:srgbClr val="FF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1798631" y="2705778"/>
                <a:ext cx="2270686" cy="389787"/>
              </a:xfrm>
              <a:prstGeom prst="rect">
                <a:avLst/>
              </a:prstGeom>
              <a:blipFill>
                <a:blip r:embed="rId5"/>
                <a:stretch>
                  <a:fillRect l="-2145" t="-9375" b="-18750"/>
                </a:stretch>
              </a:blipFill>
            </p:spPr>
            <p:txBody>
              <a:bodyPr/>
              <a:lstStyle/>
              <a:p>
                <a:r>
                  <a:rPr lang="en-US">
                    <a:noFill/>
                  </a:rPr>
                  <a:t> </a:t>
                </a:r>
              </a:p>
            </p:txBody>
          </p:sp>
        </mc:Fallback>
      </mc:AlternateContent>
      <p:cxnSp>
        <p:nvCxnSpPr>
          <p:cNvPr id="8" name="Straight Arrow Connector 7"/>
          <p:cNvCxnSpPr/>
          <p:nvPr/>
        </p:nvCxnSpPr>
        <p:spPr>
          <a:xfrm>
            <a:off x="4150981" y="2900671"/>
            <a:ext cx="6052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657359" y="3576721"/>
            <a:ext cx="0" cy="367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733299" y="3970656"/>
                <a:ext cx="6167299" cy="89960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b="0" i="1" smtClean="0">
                            <a:solidFill>
                              <a:schemeClr val="tx1"/>
                            </a:solidFill>
                            <a:latin typeface="Cambria Math" panose="02040503050406030204" pitchFamily="18" charset="0"/>
                            <a:sym typeface="Symbol" panose="05050102010706020507" pitchFamily="18" charset="2"/>
                          </a:rPr>
                          <m:t>𝑘</m:t>
                        </m:r>
                      </m:sub>
                    </m:sSub>
                    <m:r>
                      <a:rPr lang="en-US" sz="1600" b="0" i="1" smtClean="0">
                        <a:solidFill>
                          <a:schemeClr val="tx1"/>
                        </a:solidFill>
                        <a:latin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oMath>
                </a14:m>
                <a:r>
                  <a:rPr lang="en-US" sz="1600" dirty="0" smtClean="0">
                    <a:solidFill>
                      <a:schemeClr val="tx1"/>
                    </a:solidFill>
                  </a:rPr>
                  <a:t>-</a:t>
                </a:r>
                <a14:m>
                  <m:oMath xmlns:m="http://schemas.openxmlformats.org/officeDocument/2006/math">
                    <m:r>
                      <a:rPr lang="en-US" sz="1600" i="1" dirty="0" smtClean="0">
                        <a:solidFill>
                          <a:schemeClr val="tx1"/>
                        </a:solidFill>
                        <a:latin typeface="Cambria Math" panose="02040503050406030204" pitchFamily="18" charset="0"/>
                        <a:ea typeface="Cambria Math" panose="02040503050406030204" pitchFamily="18" charset="0"/>
                      </a:rPr>
                      <m:t>𝛼</m:t>
                    </m:r>
                    <m:nary>
                      <m:naryPr>
                        <m:chr m:val="∑"/>
                        <m:ctrlPr>
                          <a:rPr lang="en-US" sz="1600" i="1" dirty="0" smtClean="0">
                            <a:latin typeface="Cambria Math" panose="02040503050406030204" pitchFamily="18" charset="0"/>
                          </a:rPr>
                        </m:ctrlPr>
                      </m:naryPr>
                      <m:sub>
                        <m:r>
                          <m:rPr>
                            <m:brk m:alnAt="23"/>
                          </m:rPr>
                          <a:rPr lang="en-US" sz="1600" i="1" dirty="0">
                            <a:latin typeface="Cambria Math" panose="02040503050406030204" pitchFamily="18" charset="0"/>
                          </a:rPr>
                          <m:t>𝑖</m:t>
                        </m:r>
                        <m:r>
                          <a:rPr lang="en-US" sz="1600" i="1" dirty="0">
                            <a:latin typeface="Cambria Math" panose="02040503050406030204" pitchFamily="18" charset="0"/>
                          </a:rPr>
                          <m:t>=1</m:t>
                        </m:r>
                      </m:sub>
                      <m:sup>
                        <m:r>
                          <a:rPr lang="en-US" sz="1600" i="1" dirty="0">
                            <a:latin typeface="Cambria Math" panose="02040503050406030204" pitchFamily="18" charset="0"/>
                          </a:rPr>
                          <m:t>𝑚</m:t>
                        </m:r>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sSup>
                          <m:sSupPr>
                            <m:ctrlPr>
                              <a:rPr lang="en-US" sz="1600" i="1" dirty="0">
                                <a:latin typeface="Cambria Math" panose="02040503050406030204" pitchFamily="18" charset="0"/>
                              </a:rPr>
                            </m:ctrlPr>
                          </m:sSupPr>
                          <m:e>
                            <m:r>
                              <a:rPr lang="en-US" sz="1600" i="1" dirty="0">
                                <a:latin typeface="Cambria Math" panose="02040503050406030204" pitchFamily="18" charset="0"/>
                              </a:rPr>
                              <m:t> −</m:t>
                            </m:r>
                            <m:r>
                              <a:rPr lang="en-US" sz="1600" i="1" dirty="0">
                                <a:latin typeface="Cambria Math" panose="02040503050406030204" pitchFamily="18" charset="0"/>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a:rPr lang="en-US" sz="1600" b="0" i="1" dirty="0" smtClean="0">
                            <a:latin typeface="Cambria Math" panose="02040503050406030204" pitchFamily="18" charset="0"/>
                          </a:rPr>
                          <m:t>)</m:t>
                        </m:r>
                        <m:sSubSup>
                          <m:sSubSupPr>
                            <m:ctrlPr>
                              <a:rPr lang="en-US" sz="1600" i="1" dirty="0">
                                <a:solidFill>
                                  <a:schemeClr val="tx1"/>
                                </a:solidFill>
                                <a:latin typeface="Cambria Math" panose="02040503050406030204" pitchFamily="18" charset="0"/>
                                <a:ea typeface="Cambria Math" panose="02040503050406030204" pitchFamily="18" charset="0"/>
                              </a:rPr>
                            </m:ctrlPr>
                          </m:sSubSupPr>
                          <m:e>
                            <m:r>
                              <a:rPr lang="en-US" sz="1600" b="0" i="1" dirty="0" smtClean="0">
                                <a:solidFill>
                                  <a:schemeClr val="tx1"/>
                                </a:solidFill>
                                <a:latin typeface="Cambria Math" panose="02040503050406030204" pitchFamily="18" charset="0"/>
                                <a:ea typeface="Cambria Math" panose="02040503050406030204" pitchFamily="18" charset="0"/>
                              </a:rPr>
                              <m:t>𝑥</m:t>
                            </m:r>
                          </m:e>
                          <m:sub>
                            <m:r>
                              <a:rPr lang="en-US" sz="1600" b="0" i="1" dirty="0" smtClean="0">
                                <a:solidFill>
                                  <a:schemeClr val="tx1"/>
                                </a:solidFill>
                                <a:latin typeface="Cambria Math" panose="02040503050406030204" pitchFamily="18" charset="0"/>
                                <a:ea typeface="Cambria Math" panose="02040503050406030204" pitchFamily="18" charset="0"/>
                              </a:rPr>
                              <m:t>𝑘</m:t>
                            </m:r>
                          </m:sub>
                          <m:sup>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𝑖</m:t>
                            </m:r>
                            <m:r>
                              <a:rPr lang="en-US" sz="1600" b="0" i="1" dirty="0" smtClean="0">
                                <a:solidFill>
                                  <a:schemeClr val="tx1"/>
                                </a:solidFill>
                                <a:latin typeface="Cambria Math" panose="02040503050406030204" pitchFamily="18" charset="0"/>
                                <a:ea typeface="Cambria Math" panose="02040503050406030204" pitchFamily="18" charset="0"/>
                              </a:rPr>
                              <m:t>)</m:t>
                            </m:r>
                          </m:sup>
                        </m:sSubSup>
                      </m:e>
                    </m:nary>
                  </m:oMath>
                </a14:m>
                <a:r>
                  <a:rPr lang="en-US" sz="1600" dirty="0">
                    <a:solidFill>
                      <a:srgbClr val="FF0000"/>
                    </a:solidFill>
                  </a:rPr>
                  <a:t>	</a:t>
                </a:r>
                <a:r>
                  <a:rPr lang="en-US" sz="1600" dirty="0" smtClean="0">
                    <a:solidFill>
                      <a:srgbClr val="FF0000"/>
                    </a:solidFill>
                  </a:rPr>
                  <a:t>	               </a:t>
                </a:r>
                <a:endParaRPr lang="en-US" sz="1600" dirty="0">
                  <a:solidFill>
                    <a:srgbClr val="FF0000"/>
                  </a:solidFill>
                </a:endParaRPr>
              </a:p>
              <a:p>
                <a:r>
                  <a:rPr lang="en-US" sz="1600" dirty="0" smtClean="0">
                    <a:solidFill>
                      <a:srgbClr val="FF0000"/>
                    </a:solidFill>
                  </a:rPr>
                  <a:t>                    } </a:t>
                </a:r>
                <a:endParaRPr lang="en-US" sz="16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733299" y="3970656"/>
                <a:ext cx="6167299" cy="8996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334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 Selection</a:t>
            </a:r>
            <a:endParaRPr lang="en-US" dirty="0"/>
          </a:p>
        </p:txBody>
      </p:sp>
      <p:grpSp>
        <p:nvGrpSpPr>
          <p:cNvPr id="23" name="Group 22"/>
          <p:cNvGrpSpPr/>
          <p:nvPr/>
        </p:nvGrpSpPr>
        <p:grpSpPr>
          <a:xfrm>
            <a:off x="2309430" y="1213286"/>
            <a:ext cx="4815839" cy="3310265"/>
            <a:chOff x="3657601" y="929640"/>
            <a:chExt cx="4815839" cy="3310265"/>
          </a:xfrm>
        </p:grpSpPr>
        <p:cxnSp>
          <p:nvCxnSpPr>
            <p:cNvPr id="4" name="Straight Arrow Connector 3"/>
            <p:cNvCxnSpPr/>
            <p:nvPr/>
          </p:nvCxnSpPr>
          <p:spPr>
            <a:xfrm>
              <a:off x="3657601" y="4087505"/>
              <a:ext cx="48158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810001" y="929640"/>
              <a:ext cx="0" cy="3310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3848669" y="2347415"/>
              <a:ext cx="2934268" cy="1692322"/>
            </a:xfrm>
            <a:custGeom>
              <a:avLst/>
              <a:gdLst>
                <a:gd name="connsiteX0" fmla="*/ 0 w 2934268"/>
                <a:gd name="connsiteY0" fmla="*/ 2317956 h 2317956"/>
                <a:gd name="connsiteX1" fmla="*/ 504967 w 2934268"/>
                <a:gd name="connsiteY1" fmla="*/ 379974 h 2317956"/>
                <a:gd name="connsiteX2" fmla="*/ 1139588 w 2934268"/>
                <a:gd name="connsiteY2" fmla="*/ 86547 h 2317956"/>
                <a:gd name="connsiteX3" fmla="*/ 2934268 w 2934268"/>
                <a:gd name="connsiteY3" fmla="*/ 1458147 h 2317956"/>
              </a:gdLst>
              <a:ahLst/>
              <a:cxnLst>
                <a:cxn ang="0">
                  <a:pos x="connsiteX0" y="connsiteY0"/>
                </a:cxn>
                <a:cxn ang="0">
                  <a:pos x="connsiteX1" y="connsiteY1"/>
                </a:cxn>
                <a:cxn ang="0">
                  <a:pos x="connsiteX2" y="connsiteY2"/>
                </a:cxn>
                <a:cxn ang="0">
                  <a:pos x="connsiteX3" y="connsiteY3"/>
                </a:cxn>
              </a:cxnLst>
              <a:rect l="l" t="t" r="r" b="b"/>
              <a:pathLst>
                <a:path w="2934268" h="2317956">
                  <a:moveTo>
                    <a:pt x="0" y="2317956"/>
                  </a:moveTo>
                  <a:cubicBezTo>
                    <a:pt x="157518" y="1534915"/>
                    <a:pt x="315036" y="751875"/>
                    <a:pt x="504967" y="379974"/>
                  </a:cubicBezTo>
                  <a:cubicBezTo>
                    <a:pt x="694898" y="8073"/>
                    <a:pt x="734705" y="-93148"/>
                    <a:pt x="1139588" y="86547"/>
                  </a:cubicBezTo>
                  <a:cubicBezTo>
                    <a:pt x="1544471" y="266242"/>
                    <a:pt x="2699982" y="1223860"/>
                    <a:pt x="2934268" y="1458147"/>
                  </a:cubicBezTo>
                </a:path>
              </a:pathLst>
            </a:cu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3848669" y="2230100"/>
              <a:ext cx="3276600" cy="1809637"/>
            </a:xfrm>
            <a:custGeom>
              <a:avLst/>
              <a:gdLst>
                <a:gd name="connsiteX0" fmla="*/ 0 w 3276600"/>
                <a:gd name="connsiteY0" fmla="*/ 1809637 h 1809637"/>
                <a:gd name="connsiteX1" fmla="*/ 510540 w 3276600"/>
                <a:gd name="connsiteY1" fmla="*/ 338977 h 1809637"/>
                <a:gd name="connsiteX2" fmla="*/ 1325880 w 3276600"/>
                <a:gd name="connsiteY2" fmla="*/ 18937 h 1809637"/>
                <a:gd name="connsiteX3" fmla="*/ 3276600 w 3276600"/>
                <a:gd name="connsiteY3" fmla="*/ 64657 h 1809637"/>
              </a:gdLst>
              <a:ahLst/>
              <a:cxnLst>
                <a:cxn ang="0">
                  <a:pos x="connsiteX0" y="connsiteY0"/>
                </a:cxn>
                <a:cxn ang="0">
                  <a:pos x="connsiteX1" y="connsiteY1"/>
                </a:cxn>
                <a:cxn ang="0">
                  <a:pos x="connsiteX2" y="connsiteY2"/>
                </a:cxn>
                <a:cxn ang="0">
                  <a:pos x="connsiteX3" y="connsiteY3"/>
                </a:cxn>
              </a:cxnLst>
              <a:rect l="l" t="t" r="r" b="b"/>
              <a:pathLst>
                <a:path w="3276600" h="1809637">
                  <a:moveTo>
                    <a:pt x="0" y="1809637"/>
                  </a:moveTo>
                  <a:cubicBezTo>
                    <a:pt x="144780" y="1223532"/>
                    <a:pt x="289560" y="637427"/>
                    <a:pt x="510540" y="338977"/>
                  </a:cubicBezTo>
                  <a:cubicBezTo>
                    <a:pt x="731520" y="40527"/>
                    <a:pt x="864870" y="64657"/>
                    <a:pt x="1325880" y="18937"/>
                  </a:cubicBezTo>
                  <a:cubicBezTo>
                    <a:pt x="1786890" y="-26783"/>
                    <a:pt x="2531745" y="18937"/>
                    <a:pt x="3276600" y="64657"/>
                  </a:cubicBezTo>
                </a:path>
              </a:pathLst>
            </a:cu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p:nvSpPr>
          <p:spPr>
            <a:xfrm>
              <a:off x="3848669" y="1450644"/>
              <a:ext cx="3390900" cy="2636861"/>
            </a:xfrm>
            <a:custGeom>
              <a:avLst/>
              <a:gdLst>
                <a:gd name="connsiteX0" fmla="*/ 0 w 3390900"/>
                <a:gd name="connsiteY0" fmla="*/ 2560320 h 2560320"/>
                <a:gd name="connsiteX1" fmla="*/ 647700 w 3390900"/>
                <a:gd name="connsiteY1" fmla="*/ 670560 h 2560320"/>
                <a:gd name="connsiteX2" fmla="*/ 1828800 w 3390900"/>
                <a:gd name="connsiteY2" fmla="*/ 236220 h 2560320"/>
                <a:gd name="connsiteX3" fmla="*/ 3390900 w 3390900"/>
                <a:gd name="connsiteY3" fmla="*/ 0 h 2560320"/>
              </a:gdLst>
              <a:ahLst/>
              <a:cxnLst>
                <a:cxn ang="0">
                  <a:pos x="connsiteX0" y="connsiteY0"/>
                </a:cxn>
                <a:cxn ang="0">
                  <a:pos x="connsiteX1" y="connsiteY1"/>
                </a:cxn>
                <a:cxn ang="0">
                  <a:pos x="connsiteX2" y="connsiteY2"/>
                </a:cxn>
                <a:cxn ang="0">
                  <a:pos x="connsiteX3" y="connsiteY3"/>
                </a:cxn>
              </a:cxnLst>
              <a:rect l="l" t="t" r="r" b="b"/>
              <a:pathLst>
                <a:path w="3390900" h="2560320">
                  <a:moveTo>
                    <a:pt x="0" y="2560320"/>
                  </a:moveTo>
                  <a:cubicBezTo>
                    <a:pt x="171450" y="1809115"/>
                    <a:pt x="342900" y="1057910"/>
                    <a:pt x="647700" y="670560"/>
                  </a:cubicBezTo>
                  <a:cubicBezTo>
                    <a:pt x="952500" y="283210"/>
                    <a:pt x="1371600" y="347980"/>
                    <a:pt x="1828800" y="236220"/>
                  </a:cubicBezTo>
                  <a:cubicBezTo>
                    <a:pt x="2286000" y="124460"/>
                    <a:pt x="3140710" y="31750"/>
                    <a:pt x="3390900" y="0"/>
                  </a:cubicBezTo>
                </a:path>
              </a:pathLst>
            </a:custGeom>
            <a:noFill/>
            <a:ln w="317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p:cNvSpPr txBox="1"/>
          <p:nvPr/>
        </p:nvSpPr>
        <p:spPr>
          <a:xfrm>
            <a:off x="4381500" y="4488466"/>
            <a:ext cx="1996440" cy="369332"/>
          </a:xfrm>
          <a:prstGeom prst="rect">
            <a:avLst/>
          </a:prstGeom>
          <a:noFill/>
        </p:spPr>
        <p:txBody>
          <a:bodyPr wrap="square" rtlCol="0">
            <a:spAutoFit/>
          </a:bodyPr>
          <a:lstStyle/>
          <a:p>
            <a:r>
              <a:rPr lang="en-US" dirty="0" smtClean="0"/>
              <a:t># of features</a:t>
            </a:r>
            <a:endParaRPr lang="en-US" dirty="0"/>
          </a:p>
        </p:txBody>
      </p:sp>
      <p:sp>
        <p:nvSpPr>
          <p:cNvPr id="25" name="TextBox 24"/>
          <p:cNvSpPr txBox="1"/>
          <p:nvPr/>
        </p:nvSpPr>
        <p:spPr>
          <a:xfrm rot="16200000">
            <a:off x="1515825" y="1739552"/>
            <a:ext cx="1253547" cy="369332"/>
          </a:xfrm>
          <a:prstGeom prst="rect">
            <a:avLst/>
          </a:prstGeom>
          <a:noFill/>
        </p:spPr>
        <p:txBody>
          <a:bodyPr wrap="square" rtlCol="0">
            <a:spAutoFit/>
          </a:bodyPr>
          <a:lstStyle/>
          <a:p>
            <a:r>
              <a:rPr lang="en-US" dirty="0" smtClean="0"/>
              <a:t>Accuracy</a:t>
            </a:r>
            <a:endParaRPr lang="en-US" dirty="0"/>
          </a:p>
        </p:txBody>
      </p:sp>
      <p:sp>
        <p:nvSpPr>
          <p:cNvPr id="26" name="TextBox 25"/>
          <p:cNvSpPr txBox="1"/>
          <p:nvPr/>
        </p:nvSpPr>
        <p:spPr>
          <a:xfrm>
            <a:off x="5998646" y="1441737"/>
            <a:ext cx="142323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Deep NN with lots of observations</a:t>
            </a:r>
            <a:endParaRPr lang="en-US" sz="1200" dirty="0"/>
          </a:p>
        </p:txBody>
      </p:sp>
      <p:sp>
        <p:nvSpPr>
          <p:cNvPr id="27" name="TextBox 26"/>
          <p:cNvSpPr txBox="1"/>
          <p:nvPr/>
        </p:nvSpPr>
        <p:spPr>
          <a:xfrm>
            <a:off x="5488672" y="3584054"/>
            <a:ext cx="158268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Classical ML with limited observations</a:t>
            </a:r>
            <a:endParaRPr lang="en-US" sz="1200" dirty="0"/>
          </a:p>
        </p:txBody>
      </p:sp>
    </p:spTree>
    <p:extLst>
      <p:ext uri="{BB962C8B-B14F-4D97-AF65-F5344CB8AC3E}">
        <p14:creationId xmlns:p14="http://schemas.microsoft.com/office/powerpoint/2010/main" val="1465128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Feature Elimination (RFE)</a:t>
            </a:r>
            <a:endParaRPr lang="en-US" dirty="0"/>
          </a:p>
        </p:txBody>
      </p:sp>
      <p:sp>
        <p:nvSpPr>
          <p:cNvPr id="8" name="TextBox 7"/>
          <p:cNvSpPr txBox="1"/>
          <p:nvPr/>
        </p:nvSpPr>
        <p:spPr>
          <a:xfrm>
            <a:off x="6842426" y="2567240"/>
            <a:ext cx="53916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X1</a:t>
            </a:r>
            <a:endParaRPr lang="en-US" sz="1600" dirty="0"/>
          </a:p>
          <a:p>
            <a:r>
              <a:rPr lang="en-US" sz="1600" dirty="0" smtClean="0"/>
              <a:t>X2</a:t>
            </a:r>
            <a:endParaRPr lang="en-US" sz="1600" dirty="0"/>
          </a:p>
          <a:p>
            <a:r>
              <a:rPr lang="en-US" sz="1600" dirty="0" smtClean="0"/>
              <a:t>X4</a:t>
            </a:r>
            <a:endParaRPr lang="en-US" sz="1600" dirty="0"/>
          </a:p>
        </p:txBody>
      </p:sp>
      <p:sp>
        <p:nvSpPr>
          <p:cNvPr id="12" name="TextBox 11"/>
          <p:cNvSpPr txBox="1"/>
          <p:nvPr/>
        </p:nvSpPr>
        <p:spPr>
          <a:xfrm>
            <a:off x="2448110" y="1116299"/>
            <a:ext cx="539168"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X1</a:t>
            </a:r>
            <a:endParaRPr lang="en-US" sz="1600" dirty="0"/>
          </a:p>
          <a:p>
            <a:r>
              <a:rPr lang="en-US" sz="1600" dirty="0" smtClean="0"/>
              <a:t>X2</a:t>
            </a:r>
          </a:p>
          <a:p>
            <a:r>
              <a:rPr lang="en-US" sz="1600" dirty="0" smtClean="0"/>
              <a:t>X3</a:t>
            </a:r>
            <a:endParaRPr lang="en-US" sz="1600" dirty="0"/>
          </a:p>
          <a:p>
            <a:r>
              <a:rPr lang="en-US" sz="1600" dirty="0" smtClean="0"/>
              <a:t>X4</a:t>
            </a:r>
            <a:endParaRPr lang="en-US" sz="1600" dirty="0"/>
          </a:p>
        </p:txBody>
      </p:sp>
      <p:sp>
        <p:nvSpPr>
          <p:cNvPr id="13" name="TextBox 12"/>
          <p:cNvSpPr txBox="1"/>
          <p:nvPr/>
        </p:nvSpPr>
        <p:spPr>
          <a:xfrm>
            <a:off x="3332630" y="4200798"/>
            <a:ext cx="539168"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X2</a:t>
            </a:r>
            <a:endParaRPr lang="en-US" sz="1600" dirty="0"/>
          </a:p>
          <a:p>
            <a:r>
              <a:rPr lang="en-US" sz="1600" dirty="0" smtClean="0"/>
              <a:t>X4</a:t>
            </a:r>
            <a:endParaRPr lang="en-US" sz="1600" dirty="0"/>
          </a:p>
        </p:txBody>
      </p:sp>
      <p:sp>
        <p:nvSpPr>
          <p:cNvPr id="14" name="Right Arrow 13"/>
          <p:cNvSpPr/>
          <p:nvPr/>
        </p:nvSpPr>
        <p:spPr>
          <a:xfrm>
            <a:off x="3294886" y="1411879"/>
            <a:ext cx="1240355" cy="3336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5400000">
            <a:off x="6806815" y="1935368"/>
            <a:ext cx="610389" cy="35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4758848" y="1411879"/>
                <a:ext cx="3343031" cy="32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sym typeface="Symbol" panose="05050102010706020507" pitchFamily="18" charset="2"/>
                            </a:rPr>
                            <m:t></m:t>
                          </m:r>
                        </m:sub>
                      </m:sSub>
                      <m:d>
                        <m:dPr>
                          <m:ctrlPr>
                            <a:rPr lang="en-US" sz="1400" i="1">
                              <a:latin typeface="Cambria Math" panose="02040503050406030204" pitchFamily="18" charset="0"/>
                              <a:sym typeface="Symbol" panose="05050102010706020507" pitchFamily="18" charset="2"/>
                            </a:rPr>
                          </m:ctrlPr>
                        </m:dPr>
                        <m:e>
                          <m:r>
                            <a:rPr lang="en-US" sz="1400" i="1">
                              <a:latin typeface="Cambria Math" panose="02040503050406030204" pitchFamily="18" charset="0"/>
                            </a:rPr>
                            <m:t>𝑋</m:t>
                          </m:r>
                        </m:e>
                      </m:d>
                      <m:r>
                        <a:rPr lang="en-US" sz="1400" b="0" i="1" smtClean="0">
                          <a:latin typeface="Cambria Math" panose="02040503050406030204" pitchFamily="18" charset="0"/>
                        </a:rPr>
                        <m:t>=5+3</m:t>
                      </m:r>
                      <m:r>
                        <a:rPr lang="en-US" sz="1400" b="0" i="1" smtClean="0">
                          <a:latin typeface="Cambria Math" panose="02040503050406030204" pitchFamily="18" charset="0"/>
                        </a:rPr>
                        <m:t>𝑋</m:t>
                      </m:r>
                      <m:r>
                        <a:rPr lang="en-US" sz="1400" b="0" i="1" smtClean="0">
                          <a:latin typeface="Cambria Math" panose="02040503050406030204" pitchFamily="18" charset="0"/>
                        </a:rPr>
                        <m:t>1+8</m:t>
                      </m:r>
                      <m:r>
                        <a:rPr lang="en-US" sz="1400" b="0" i="1" smtClean="0">
                          <a:latin typeface="Cambria Math" panose="02040503050406030204" pitchFamily="18" charset="0"/>
                        </a:rPr>
                        <m:t>𝑋</m:t>
                      </m:r>
                      <m:r>
                        <a:rPr lang="en-US" sz="1400" b="0" i="1" smtClean="0">
                          <a:latin typeface="Cambria Math" panose="02040503050406030204" pitchFamily="18" charset="0"/>
                        </a:rPr>
                        <m:t>2+</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𝟏</m:t>
                      </m:r>
                      <m:r>
                        <a:rPr lang="en-US" sz="1400" b="1" i="1" smtClean="0">
                          <a:solidFill>
                            <a:srgbClr val="FF0000"/>
                          </a:solidFill>
                          <a:latin typeface="Cambria Math" panose="02040503050406030204" pitchFamily="18" charset="0"/>
                        </a:rPr>
                        <m:t>𝑿</m:t>
                      </m:r>
                      <m:r>
                        <a:rPr lang="en-US" sz="1400" b="1" i="1" smtClean="0">
                          <a:solidFill>
                            <a:srgbClr val="FF0000"/>
                          </a:solidFill>
                          <a:latin typeface="Cambria Math" panose="02040503050406030204" pitchFamily="18" charset="0"/>
                        </a:rPr>
                        <m:t>𝟑</m:t>
                      </m:r>
                      <m:r>
                        <a:rPr lang="en-US" sz="1400" b="0" i="1" smtClean="0">
                          <a:latin typeface="Cambria Math" panose="02040503050406030204" pitchFamily="18" charset="0"/>
                        </a:rPr>
                        <m:t>−5</m:t>
                      </m:r>
                      <m:r>
                        <a:rPr lang="en-US" sz="1400" b="0" i="1" smtClean="0">
                          <a:latin typeface="Cambria Math" panose="02040503050406030204" pitchFamily="18" charset="0"/>
                        </a:rPr>
                        <m:t>𝑋</m:t>
                      </m:r>
                      <m:r>
                        <a:rPr lang="en-US" sz="1400" b="0" i="1" smtClean="0">
                          <a:latin typeface="Cambria Math" panose="02040503050406030204" pitchFamily="18" charset="0"/>
                        </a:rPr>
                        <m:t>4</m:t>
                      </m:r>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758848" y="1411879"/>
                <a:ext cx="3343031" cy="323743"/>
              </a:xfrm>
              <a:prstGeom prst="rect">
                <a:avLst/>
              </a:prstGeom>
              <a:blipFill>
                <a:blip r:embed="rId3"/>
                <a:stretch>
                  <a:fillRect b="-3774"/>
                </a:stretch>
              </a:blipFill>
            </p:spPr>
            <p:txBody>
              <a:bodyPr/>
              <a:lstStyle/>
              <a:p>
                <a:r>
                  <a:rPr lang="en-US">
                    <a:noFill/>
                  </a:rPr>
                  <a:t> </a:t>
                </a:r>
              </a:p>
            </p:txBody>
          </p:sp>
        </mc:Fallback>
      </mc:AlternateContent>
      <p:sp>
        <p:nvSpPr>
          <p:cNvPr id="18" name="Right Arrow 17"/>
          <p:cNvSpPr/>
          <p:nvPr/>
        </p:nvSpPr>
        <p:spPr>
          <a:xfrm rot="10800000">
            <a:off x="5069312" y="2870882"/>
            <a:ext cx="1548287" cy="3336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2178526" y="2875852"/>
                <a:ext cx="2721964" cy="32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sym typeface="Symbol" panose="05050102010706020507" pitchFamily="18" charset="2"/>
                            </a:rPr>
                            <m:t></m:t>
                          </m:r>
                        </m:sub>
                      </m:sSub>
                      <m:d>
                        <m:dPr>
                          <m:ctrlPr>
                            <a:rPr lang="en-US" sz="1400" i="1">
                              <a:latin typeface="Cambria Math" panose="02040503050406030204" pitchFamily="18" charset="0"/>
                              <a:sym typeface="Symbol" panose="05050102010706020507" pitchFamily="18" charset="2"/>
                            </a:rPr>
                          </m:ctrlPr>
                        </m:dPr>
                        <m:e>
                          <m:r>
                            <a:rPr lang="en-US" sz="1400" i="1">
                              <a:latin typeface="Cambria Math" panose="02040503050406030204" pitchFamily="18" charset="0"/>
                            </a:rPr>
                            <m:t>𝑋</m:t>
                          </m:r>
                        </m:e>
                      </m:d>
                      <m:r>
                        <a:rPr lang="en-US" sz="1400" b="0" i="1" smtClean="0">
                          <a:latin typeface="Cambria Math" panose="02040503050406030204" pitchFamily="18" charset="0"/>
                        </a:rPr>
                        <m:t>=6+</m:t>
                      </m:r>
                      <m:r>
                        <a:rPr lang="en-US" sz="1400" b="1" i="1" smtClean="0">
                          <a:solidFill>
                            <a:srgbClr val="FF0000"/>
                          </a:solidFill>
                          <a:latin typeface="Cambria Math" panose="02040503050406030204" pitchFamily="18" charset="0"/>
                        </a:rPr>
                        <m:t>𝟐</m:t>
                      </m:r>
                      <m:r>
                        <a:rPr lang="en-US" sz="1400" b="1" i="1" smtClean="0">
                          <a:solidFill>
                            <a:srgbClr val="FF0000"/>
                          </a:solidFill>
                          <a:latin typeface="Cambria Math" panose="02040503050406030204" pitchFamily="18" charset="0"/>
                        </a:rPr>
                        <m:t>𝑿</m:t>
                      </m:r>
                      <m:r>
                        <a:rPr lang="en-US" sz="1400" b="1" i="1" smtClean="0">
                          <a:solidFill>
                            <a:srgbClr val="FF0000"/>
                          </a:solidFill>
                          <a:latin typeface="Cambria Math" panose="02040503050406030204" pitchFamily="18" charset="0"/>
                        </a:rPr>
                        <m:t>𝟏</m:t>
                      </m:r>
                      <m:r>
                        <a:rPr lang="en-US" sz="1400" b="0" i="1" smtClean="0">
                          <a:latin typeface="Cambria Math" panose="02040503050406030204" pitchFamily="18" charset="0"/>
                        </a:rPr>
                        <m:t>+11</m:t>
                      </m:r>
                      <m:r>
                        <a:rPr lang="en-US" sz="1400" b="0" i="1" smtClean="0">
                          <a:latin typeface="Cambria Math" panose="02040503050406030204" pitchFamily="18" charset="0"/>
                        </a:rPr>
                        <m:t>𝑋</m:t>
                      </m:r>
                      <m:r>
                        <a:rPr lang="en-US" sz="1400" b="0" i="1" smtClean="0">
                          <a:latin typeface="Cambria Math" panose="02040503050406030204" pitchFamily="18" charset="0"/>
                        </a:rPr>
                        <m:t>2−6</m:t>
                      </m:r>
                      <m:r>
                        <a:rPr lang="en-US" sz="1400" b="0" i="1" smtClean="0">
                          <a:latin typeface="Cambria Math" panose="02040503050406030204" pitchFamily="18" charset="0"/>
                        </a:rPr>
                        <m:t>𝑋</m:t>
                      </m:r>
                      <m:r>
                        <a:rPr lang="en-US" sz="1400" b="0" i="1" smtClean="0">
                          <a:latin typeface="Cambria Math" panose="02040503050406030204" pitchFamily="18" charset="0"/>
                        </a:rPr>
                        <m:t>4</m:t>
                      </m:r>
                    </m:oMath>
                  </m:oMathPara>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2178526" y="2875852"/>
                <a:ext cx="2721964" cy="323743"/>
              </a:xfrm>
              <a:prstGeom prst="rect">
                <a:avLst/>
              </a:prstGeom>
              <a:blipFill>
                <a:blip r:embed="rId4"/>
                <a:stretch>
                  <a:fillRect b="-3774"/>
                </a:stretch>
              </a:blipFill>
            </p:spPr>
            <p:txBody>
              <a:bodyPr/>
              <a:lstStyle/>
              <a:p>
                <a:r>
                  <a:rPr lang="en-US">
                    <a:noFill/>
                  </a:rPr>
                  <a:t> </a:t>
                </a:r>
              </a:p>
            </p:txBody>
          </p:sp>
        </mc:Fallback>
      </mc:AlternateContent>
      <p:sp>
        <p:nvSpPr>
          <p:cNvPr id="20" name="Right Arrow 19"/>
          <p:cNvSpPr/>
          <p:nvPr/>
        </p:nvSpPr>
        <p:spPr>
          <a:xfrm rot="5400000">
            <a:off x="3311240" y="3484308"/>
            <a:ext cx="581950" cy="35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151120" y="4114800"/>
            <a:ext cx="2468880" cy="646331"/>
          </a:xfrm>
          <a:prstGeom prst="rect">
            <a:avLst/>
          </a:prstGeom>
          <a:noFill/>
        </p:spPr>
        <p:txBody>
          <a:bodyPr wrap="square" rtlCol="0">
            <a:spAutoFit/>
          </a:bodyPr>
          <a:lstStyle/>
          <a:p>
            <a:pPr algn="ctr"/>
            <a:r>
              <a:rPr lang="en-US" dirty="0" smtClean="0">
                <a:solidFill>
                  <a:srgbClr val="FF0000"/>
                </a:solidFill>
              </a:rPr>
              <a:t>So what is the optimal</a:t>
            </a:r>
          </a:p>
          <a:p>
            <a:pPr algn="ctr"/>
            <a:r>
              <a:rPr lang="en-US" dirty="0" smtClean="0">
                <a:solidFill>
                  <a:srgbClr val="FF0000"/>
                </a:solidFill>
              </a:rPr>
              <a:t>number of features?</a:t>
            </a:r>
            <a:endParaRPr lang="en-US" dirty="0">
              <a:solidFill>
                <a:srgbClr val="FF0000"/>
              </a:solidFill>
            </a:endParaRPr>
          </a:p>
        </p:txBody>
      </p:sp>
    </p:spTree>
    <p:extLst>
      <p:ext uri="{BB962C8B-B14F-4D97-AF65-F5344CB8AC3E}">
        <p14:creationId xmlns:p14="http://schemas.microsoft.com/office/powerpoint/2010/main" val="30163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7" grpId="0"/>
      <p:bldP spid="18" grpId="0" animBg="1"/>
      <p:bldP spid="19"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Kfold</a:t>
            </a:r>
            <a:r>
              <a:rPr lang="en-US" dirty="0" smtClean="0"/>
              <a:t> Cross Validation</a:t>
            </a:r>
            <a:endParaRPr lang="en-US" dirty="0"/>
          </a:p>
        </p:txBody>
      </p:sp>
      <p:sp>
        <p:nvSpPr>
          <p:cNvPr id="4" name="TextBox 3"/>
          <p:cNvSpPr txBox="1"/>
          <p:nvPr/>
        </p:nvSpPr>
        <p:spPr>
          <a:xfrm>
            <a:off x="2065020" y="2651760"/>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16" name="TextBox 15"/>
          <p:cNvSpPr txBox="1"/>
          <p:nvPr/>
        </p:nvSpPr>
        <p:spPr>
          <a:xfrm>
            <a:off x="3456940" y="2651760"/>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2" name="TextBox 21"/>
          <p:cNvSpPr txBox="1"/>
          <p:nvPr/>
        </p:nvSpPr>
        <p:spPr>
          <a:xfrm>
            <a:off x="4820920" y="2651760"/>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3" name="TextBox 22"/>
          <p:cNvSpPr txBox="1"/>
          <p:nvPr/>
        </p:nvSpPr>
        <p:spPr>
          <a:xfrm>
            <a:off x="2065020" y="3441977"/>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4" name="TextBox 23"/>
          <p:cNvSpPr txBox="1"/>
          <p:nvPr/>
        </p:nvSpPr>
        <p:spPr>
          <a:xfrm>
            <a:off x="3456940" y="3441977"/>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25" name="TextBox 24"/>
          <p:cNvSpPr txBox="1"/>
          <p:nvPr/>
        </p:nvSpPr>
        <p:spPr>
          <a:xfrm>
            <a:off x="4820920" y="3441977"/>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6" name="TextBox 25"/>
          <p:cNvSpPr txBox="1"/>
          <p:nvPr/>
        </p:nvSpPr>
        <p:spPr>
          <a:xfrm>
            <a:off x="2065020" y="4239814"/>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7" name="TextBox 26"/>
          <p:cNvSpPr txBox="1"/>
          <p:nvPr/>
        </p:nvSpPr>
        <p:spPr>
          <a:xfrm>
            <a:off x="3456940" y="4239814"/>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8" name="TextBox 27"/>
          <p:cNvSpPr txBox="1"/>
          <p:nvPr/>
        </p:nvSpPr>
        <p:spPr>
          <a:xfrm>
            <a:off x="4820920" y="4239814"/>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5" name="TextBox 4"/>
          <p:cNvSpPr txBox="1"/>
          <p:nvPr/>
        </p:nvSpPr>
        <p:spPr>
          <a:xfrm>
            <a:off x="2065019" y="2102627"/>
            <a:ext cx="2161541" cy="369332"/>
          </a:xfrm>
          <a:prstGeom prst="rect">
            <a:avLst/>
          </a:prstGeom>
          <a:noFill/>
        </p:spPr>
        <p:txBody>
          <a:bodyPr wrap="square" rtlCol="0">
            <a:spAutoFit/>
          </a:bodyPr>
          <a:lstStyle/>
          <a:p>
            <a:r>
              <a:rPr lang="en-US" dirty="0" smtClean="0"/>
              <a:t>Example,   K=3</a:t>
            </a:r>
            <a:endParaRPr lang="en-US" dirty="0"/>
          </a:p>
        </p:txBody>
      </p:sp>
      <p:sp>
        <p:nvSpPr>
          <p:cNvPr id="29" name="TextBox 28"/>
          <p:cNvSpPr txBox="1"/>
          <p:nvPr/>
        </p:nvSpPr>
        <p:spPr>
          <a:xfrm>
            <a:off x="1858010" y="1167258"/>
            <a:ext cx="6981190" cy="646331"/>
          </a:xfrm>
          <a:prstGeom prst="rect">
            <a:avLst/>
          </a:prstGeom>
          <a:noFill/>
        </p:spPr>
        <p:txBody>
          <a:bodyPr wrap="square" rtlCol="0">
            <a:spAutoFit/>
          </a:bodyPr>
          <a:lstStyle/>
          <a:p>
            <a:r>
              <a:rPr lang="en-US" dirty="0" smtClean="0"/>
              <a:t>Divide the whole data set to k buckets and select each bucket as test set and the rest as training sets.  </a:t>
            </a:r>
            <a:endParaRPr lang="en-US" dirty="0"/>
          </a:p>
        </p:txBody>
      </p:sp>
      <p:sp>
        <p:nvSpPr>
          <p:cNvPr id="30" name="Left Brace 29"/>
          <p:cNvSpPr/>
          <p:nvPr/>
        </p:nvSpPr>
        <p:spPr>
          <a:xfrm rot="10800000">
            <a:off x="6664960" y="2559843"/>
            <a:ext cx="480060" cy="218741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6184900" y="2651760"/>
            <a:ext cx="657860" cy="338554"/>
          </a:xfrm>
          <a:prstGeom prst="rect">
            <a:avLst/>
          </a:prstGeom>
          <a:noFill/>
        </p:spPr>
        <p:txBody>
          <a:bodyPr wrap="square" rtlCol="0">
            <a:spAutoFit/>
          </a:bodyPr>
          <a:lstStyle/>
          <a:p>
            <a:r>
              <a:rPr lang="en-US" sz="1600" dirty="0" smtClean="0"/>
              <a:t>Acc1</a:t>
            </a:r>
            <a:endParaRPr lang="en-US" sz="1600" dirty="0"/>
          </a:p>
        </p:txBody>
      </p:sp>
      <p:sp>
        <p:nvSpPr>
          <p:cNvPr id="32" name="TextBox 31"/>
          <p:cNvSpPr txBox="1"/>
          <p:nvPr/>
        </p:nvSpPr>
        <p:spPr>
          <a:xfrm>
            <a:off x="6219190" y="3441977"/>
            <a:ext cx="657860" cy="338554"/>
          </a:xfrm>
          <a:prstGeom prst="rect">
            <a:avLst/>
          </a:prstGeom>
          <a:noFill/>
        </p:spPr>
        <p:txBody>
          <a:bodyPr wrap="square" rtlCol="0">
            <a:spAutoFit/>
          </a:bodyPr>
          <a:lstStyle/>
          <a:p>
            <a:r>
              <a:rPr lang="en-US" sz="1600" dirty="0" smtClean="0"/>
              <a:t>Acc2</a:t>
            </a:r>
            <a:endParaRPr lang="en-US" sz="1600" dirty="0"/>
          </a:p>
        </p:txBody>
      </p:sp>
      <p:sp>
        <p:nvSpPr>
          <p:cNvPr id="33" name="TextBox 32"/>
          <p:cNvSpPr txBox="1"/>
          <p:nvPr/>
        </p:nvSpPr>
        <p:spPr>
          <a:xfrm>
            <a:off x="6196330" y="4270592"/>
            <a:ext cx="657860" cy="338554"/>
          </a:xfrm>
          <a:prstGeom prst="rect">
            <a:avLst/>
          </a:prstGeom>
          <a:noFill/>
        </p:spPr>
        <p:txBody>
          <a:bodyPr wrap="square" rtlCol="0">
            <a:spAutoFit/>
          </a:bodyPr>
          <a:lstStyle/>
          <a:p>
            <a:r>
              <a:rPr lang="en-US" sz="1600" dirty="0" smtClean="0"/>
              <a:t>Acc3</a:t>
            </a:r>
            <a:endParaRPr lang="en-US" sz="1600" dirty="0"/>
          </a:p>
        </p:txBody>
      </p:sp>
      <p:sp>
        <p:nvSpPr>
          <p:cNvPr id="34" name="TextBox 33"/>
          <p:cNvSpPr txBox="1"/>
          <p:nvPr/>
        </p:nvSpPr>
        <p:spPr>
          <a:xfrm>
            <a:off x="7240904" y="3499662"/>
            <a:ext cx="1733551" cy="307777"/>
          </a:xfrm>
          <a:prstGeom prst="rect">
            <a:avLst/>
          </a:prstGeom>
          <a:noFill/>
        </p:spPr>
        <p:txBody>
          <a:bodyPr wrap="square" rtlCol="0">
            <a:spAutoFit/>
          </a:bodyPr>
          <a:lstStyle/>
          <a:p>
            <a:r>
              <a:rPr lang="en-US" sz="1400" dirty="0" smtClean="0"/>
              <a:t>Mean of accuracies</a:t>
            </a:r>
            <a:endParaRPr lang="en-US" sz="1400" dirty="0"/>
          </a:p>
        </p:txBody>
      </p:sp>
    </p:spTree>
    <p:extLst>
      <p:ext uri="{BB962C8B-B14F-4D97-AF65-F5344CB8AC3E}">
        <p14:creationId xmlns:p14="http://schemas.microsoft.com/office/powerpoint/2010/main" val="221194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RFE in </a:t>
            </a:r>
            <a:r>
              <a:rPr lang="en-US" dirty="0" err="1" smtClean="0"/>
              <a:t>Sklearn</a:t>
            </a:r>
            <a:endParaRPr lang="en-US" dirty="0"/>
          </a:p>
        </p:txBody>
      </p:sp>
      <p:sp>
        <p:nvSpPr>
          <p:cNvPr id="29" name="TextBox 28"/>
          <p:cNvSpPr txBox="1"/>
          <p:nvPr/>
        </p:nvSpPr>
        <p:spPr>
          <a:xfrm>
            <a:off x="1858010" y="1167258"/>
            <a:ext cx="6207654" cy="584775"/>
          </a:xfrm>
          <a:prstGeom prst="rect">
            <a:avLst/>
          </a:prstGeom>
          <a:noFill/>
        </p:spPr>
        <p:txBody>
          <a:bodyPr wrap="square" rtlCol="0">
            <a:spAutoFit/>
          </a:bodyPr>
          <a:lstStyle/>
          <a:p>
            <a:r>
              <a:rPr lang="en-US" sz="1600" dirty="0"/>
              <a:t>T</a:t>
            </a:r>
            <a:r>
              <a:rPr lang="en-US" sz="1600" dirty="0" smtClean="0"/>
              <a:t>he </a:t>
            </a:r>
            <a:r>
              <a:rPr lang="en-US" sz="1600" dirty="0"/>
              <a:t>least important features are pruned from current set of </a:t>
            </a:r>
            <a:r>
              <a:rPr lang="en-US" sz="1600" dirty="0" smtClean="0"/>
              <a:t>features recursively.</a:t>
            </a:r>
            <a:endParaRPr lang="en-US" sz="1600" dirty="0"/>
          </a:p>
        </p:txBody>
      </p:sp>
      <p:sp>
        <p:nvSpPr>
          <p:cNvPr id="6" name="Rectangle 5"/>
          <p:cNvSpPr/>
          <p:nvPr/>
        </p:nvSpPr>
        <p:spPr>
          <a:xfrm>
            <a:off x="1787525" y="2110085"/>
            <a:ext cx="712216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err="1" smtClean="0"/>
              <a:t>sklearn.feature_selection.RFE</a:t>
            </a:r>
            <a:r>
              <a:rPr lang="en-US" sz="1400" dirty="0" smtClean="0"/>
              <a:t>(estimator</a:t>
            </a:r>
            <a:r>
              <a:rPr lang="en-US" sz="1400" dirty="0"/>
              <a:t>, step=1, </a:t>
            </a:r>
            <a:r>
              <a:rPr lang="en-US" sz="1400" dirty="0" err="1" smtClean="0"/>
              <a:t>n_features_to_select</a:t>
            </a:r>
            <a:r>
              <a:rPr lang="en-US" sz="1400" dirty="0" smtClean="0"/>
              <a:t>=None, cv=3)</a:t>
            </a:r>
            <a:endParaRPr lang="en-US" sz="1400" dirty="0"/>
          </a:p>
        </p:txBody>
      </p:sp>
      <p:sp>
        <p:nvSpPr>
          <p:cNvPr id="8" name="Rectangle 7"/>
          <p:cNvSpPr/>
          <p:nvPr/>
        </p:nvSpPr>
        <p:spPr>
          <a:xfrm>
            <a:off x="3550920" y="2767698"/>
            <a:ext cx="414528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600" dirty="0"/>
              <a:t>estimator = SVR(kernel="linear")</a:t>
            </a:r>
          </a:p>
          <a:p>
            <a:pPr>
              <a:lnSpc>
                <a:spcPct val="150000"/>
              </a:lnSpc>
            </a:pPr>
            <a:r>
              <a:rPr lang="en-US" sz="1600" dirty="0" smtClean="0"/>
              <a:t>selector </a:t>
            </a:r>
            <a:r>
              <a:rPr lang="en-US" sz="1600" dirty="0"/>
              <a:t>= </a:t>
            </a:r>
            <a:r>
              <a:rPr lang="en-US" sz="1600" dirty="0" smtClean="0"/>
              <a:t>RFE(estimator</a:t>
            </a:r>
            <a:r>
              <a:rPr lang="en-US" sz="1600" dirty="0"/>
              <a:t>, </a:t>
            </a:r>
            <a:r>
              <a:rPr lang="en-US" sz="1600" dirty="0" smtClean="0"/>
              <a:t>step=1, )</a:t>
            </a:r>
            <a:endParaRPr lang="en-US" sz="1600" dirty="0"/>
          </a:p>
          <a:p>
            <a:pPr>
              <a:lnSpc>
                <a:spcPct val="150000"/>
              </a:lnSpc>
            </a:pPr>
            <a:r>
              <a:rPr lang="en-US" sz="1600" dirty="0" smtClean="0"/>
              <a:t>selector </a:t>
            </a:r>
            <a:r>
              <a:rPr lang="en-US" sz="1600" dirty="0"/>
              <a:t>= </a:t>
            </a:r>
            <a:r>
              <a:rPr lang="en-US" sz="1600" dirty="0" err="1"/>
              <a:t>selector.fit</a:t>
            </a:r>
            <a:r>
              <a:rPr lang="en-US" sz="1600" dirty="0"/>
              <a:t>(X, y</a:t>
            </a:r>
            <a:r>
              <a:rPr lang="en-US" sz="1600" dirty="0" smtClean="0"/>
              <a:t>)</a:t>
            </a:r>
          </a:p>
        </p:txBody>
      </p:sp>
      <p:sp>
        <p:nvSpPr>
          <p:cNvPr id="11" name="Rectangle 10"/>
          <p:cNvSpPr/>
          <p:nvPr/>
        </p:nvSpPr>
        <p:spPr>
          <a:xfrm>
            <a:off x="3556000" y="4057474"/>
            <a:ext cx="2849880" cy="7848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en-US" sz="1600" dirty="0"/>
              <a:t>selector. ranking_</a:t>
            </a:r>
          </a:p>
          <a:p>
            <a:pPr>
              <a:lnSpc>
                <a:spcPct val="150000"/>
              </a:lnSpc>
            </a:pPr>
            <a:r>
              <a:rPr lang="en-US" sz="1400" dirty="0">
                <a:solidFill>
                  <a:srgbClr val="FF0000"/>
                </a:solidFill>
              </a:rPr>
              <a:t>array([1, 1, 1, 1, 1, 4, 2, 1, 1, 3])</a:t>
            </a:r>
          </a:p>
        </p:txBody>
      </p:sp>
      <p:sp>
        <p:nvSpPr>
          <p:cNvPr id="35" name="Rectangle 34"/>
          <p:cNvSpPr/>
          <p:nvPr/>
        </p:nvSpPr>
        <p:spPr>
          <a:xfrm>
            <a:off x="2071776" y="2945190"/>
            <a:ext cx="1146468" cy="369332"/>
          </a:xfrm>
          <a:prstGeom prst="rect">
            <a:avLst/>
          </a:prstGeom>
        </p:spPr>
        <p:txBody>
          <a:bodyPr wrap="none">
            <a:spAutoFit/>
          </a:bodyPr>
          <a:lstStyle/>
          <a:p>
            <a:r>
              <a:rPr lang="en-US" dirty="0" smtClean="0"/>
              <a:t>Example:</a:t>
            </a:r>
            <a:endParaRPr lang="en-US" dirty="0"/>
          </a:p>
        </p:txBody>
      </p:sp>
    </p:spTree>
    <p:extLst>
      <p:ext uri="{BB962C8B-B14F-4D97-AF65-F5344CB8AC3E}">
        <p14:creationId xmlns:p14="http://schemas.microsoft.com/office/powerpoint/2010/main" val="10716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Classification?</a:t>
            </a:r>
            <a:endParaRPr lang="en-US" dirty="0"/>
          </a:p>
        </p:txBody>
      </p:sp>
      <p:cxnSp>
        <p:nvCxnSpPr>
          <p:cNvPr id="5" name="Straight Arrow Connector 4"/>
          <p:cNvCxnSpPr/>
          <p:nvPr/>
        </p:nvCxnSpPr>
        <p:spPr>
          <a:xfrm flipV="1">
            <a:off x="3423858" y="1346949"/>
            <a:ext cx="0" cy="3077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873398" y="4078776"/>
            <a:ext cx="44605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73138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95146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01332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18858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34098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13524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10476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8837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0386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16572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34098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49338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03618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28764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2571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71614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93622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99808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17334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32574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8685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12000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08952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88378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410386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16572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3409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49338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403618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2876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2571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8609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40810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1428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3181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4705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0133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2647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42343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88378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10386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16572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34098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9338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03618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428764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25716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40895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43096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3714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5467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46991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2419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4933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4629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0386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16572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34098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449338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03618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8764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25716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03618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5626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31812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49338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64578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18858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44004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40956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7237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94384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00570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1809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33336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8761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412762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09714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893011" y="3143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113083"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174951" y="33643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350211" y="3043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50261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296871" y="32268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266391"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0454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265483" y="2998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327351" y="32423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5502611" y="29220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655011" y="27315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4492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4187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877771" y="305159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09784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15971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533497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48737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28163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25115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5045411"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5265483" y="3097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327351" y="33414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5026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565501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4492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4187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0225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2426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53044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54797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56321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54264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53959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5045411" y="27467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p:cNvSpPr/>
          <p:nvPr/>
        </p:nvSpPr>
        <p:spPr>
          <a:xfrm>
            <a:off x="5265483" y="2723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5327351" y="29680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5502611" y="2647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5655011" y="24572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544927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5418791" y="24800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52511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54712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55330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57083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58607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56550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56245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51978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541788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547975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565501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580741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p:cNvSpPr/>
          <p:nvPr/>
        </p:nvSpPr>
        <p:spPr>
          <a:xfrm>
            <a:off x="560167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p:cNvSpPr/>
          <p:nvPr/>
        </p:nvSpPr>
        <p:spPr>
          <a:xfrm>
            <a:off x="557119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48853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510546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516733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53425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p:nvPr/>
        </p:nvSpPr>
        <p:spPr>
          <a:xfrm>
            <a:off x="549499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52892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525877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5417883" y="3150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5479751" y="33947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655011" y="30744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5807411" y="28839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5350211" y="3325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5601671" y="3257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55711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525024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531211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p:cNvSpPr/>
          <p:nvPr/>
        </p:nvSpPr>
        <p:spPr>
          <a:xfrm>
            <a:off x="54873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563977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p:cNvSpPr/>
          <p:nvPr/>
        </p:nvSpPr>
        <p:spPr>
          <a:xfrm>
            <a:off x="51825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p:cNvSpPr/>
          <p:nvPr/>
        </p:nvSpPr>
        <p:spPr>
          <a:xfrm>
            <a:off x="543403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p:nvPr/>
        </p:nvSpPr>
        <p:spPr>
          <a:xfrm>
            <a:off x="54035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5417883" y="32497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5479751" y="34938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56550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580741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p:cNvSpPr/>
          <p:nvPr/>
        </p:nvSpPr>
        <p:spPr>
          <a:xfrm>
            <a:off x="5350211"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56016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55711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53950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Oval 212"/>
          <p:cNvSpPr/>
          <p:nvPr/>
        </p:nvSpPr>
        <p:spPr>
          <a:xfrm>
            <a:off x="54568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Oval 213"/>
          <p:cNvSpPr/>
          <p:nvPr/>
        </p:nvSpPr>
        <p:spPr>
          <a:xfrm>
            <a:off x="56321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57845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53273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55788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55483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Oval 218"/>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p:cNvSpPr/>
          <p:nvPr/>
        </p:nvSpPr>
        <p:spPr>
          <a:xfrm>
            <a:off x="5417883"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p:cNvSpPr/>
          <p:nvPr/>
        </p:nvSpPr>
        <p:spPr>
          <a:xfrm>
            <a:off x="5479751" y="31204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5655011" y="2800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5807411" y="26096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53502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p:cNvSpPr/>
          <p:nvPr/>
        </p:nvSpPr>
        <p:spPr>
          <a:xfrm>
            <a:off x="560167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5571191" y="26324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6236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6854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607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Oval 230"/>
          <p:cNvSpPr/>
          <p:nvPr/>
        </p:nvSpPr>
        <p:spPr>
          <a:xfrm>
            <a:off x="60131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55559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58074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Oval 233"/>
          <p:cNvSpPr/>
          <p:nvPr/>
        </p:nvSpPr>
        <p:spPr>
          <a:xfrm>
            <a:off x="57769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5417883"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Oval 236"/>
          <p:cNvSpPr/>
          <p:nvPr/>
        </p:nvSpPr>
        <p:spPr>
          <a:xfrm>
            <a:off x="4927727" y="2275936"/>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Oval 237"/>
          <p:cNvSpPr/>
          <p:nvPr/>
        </p:nvSpPr>
        <p:spPr>
          <a:xfrm>
            <a:off x="5655011" y="3348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Oval 238"/>
          <p:cNvSpPr/>
          <p:nvPr/>
        </p:nvSpPr>
        <p:spPr>
          <a:xfrm>
            <a:off x="580741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p:cNvSpPr/>
          <p:nvPr/>
        </p:nvSpPr>
        <p:spPr>
          <a:xfrm>
            <a:off x="4649598" y="2310523"/>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5601671" y="3531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5571191"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p:cNvSpPr/>
          <p:nvPr/>
        </p:nvSpPr>
        <p:spPr>
          <a:xfrm>
            <a:off x="557028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p:cNvSpPr/>
          <p:nvPr/>
        </p:nvSpPr>
        <p:spPr>
          <a:xfrm>
            <a:off x="563215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p:cNvSpPr/>
          <p:nvPr/>
        </p:nvSpPr>
        <p:spPr>
          <a:xfrm>
            <a:off x="580741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595981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p:nvPr/>
        </p:nvSpPr>
        <p:spPr>
          <a:xfrm>
            <a:off x="550261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p:cNvSpPr/>
          <p:nvPr/>
        </p:nvSpPr>
        <p:spPr>
          <a:xfrm>
            <a:off x="575407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572359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p:cNvSpPr/>
          <p:nvPr/>
        </p:nvSpPr>
        <p:spPr>
          <a:xfrm>
            <a:off x="525786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p:cNvSpPr/>
          <p:nvPr/>
        </p:nvSpPr>
        <p:spPr>
          <a:xfrm>
            <a:off x="531973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4949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64739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19019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p:cNvSpPr/>
          <p:nvPr/>
        </p:nvSpPr>
        <p:spPr>
          <a:xfrm>
            <a:off x="544165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p:cNvSpPr/>
          <p:nvPr/>
        </p:nvSpPr>
        <p:spPr>
          <a:xfrm>
            <a:off x="541117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p:cNvSpPr/>
          <p:nvPr/>
        </p:nvSpPr>
        <p:spPr>
          <a:xfrm>
            <a:off x="410476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p:cNvSpPr/>
          <p:nvPr/>
        </p:nvSpPr>
        <p:spPr>
          <a:xfrm>
            <a:off x="432484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p:cNvSpPr/>
          <p:nvPr/>
        </p:nvSpPr>
        <p:spPr>
          <a:xfrm>
            <a:off x="438670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p:cNvSpPr/>
          <p:nvPr/>
        </p:nvSpPr>
        <p:spPr>
          <a:xfrm>
            <a:off x="456196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p:cNvSpPr/>
          <p:nvPr/>
        </p:nvSpPr>
        <p:spPr>
          <a:xfrm>
            <a:off x="47143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p:cNvSpPr/>
          <p:nvPr/>
        </p:nvSpPr>
        <p:spPr>
          <a:xfrm>
            <a:off x="450862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p:cNvSpPr/>
          <p:nvPr/>
        </p:nvSpPr>
        <p:spPr>
          <a:xfrm>
            <a:off x="447814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p:cNvSpPr/>
          <p:nvPr/>
        </p:nvSpPr>
        <p:spPr>
          <a:xfrm>
            <a:off x="42571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p:cNvSpPr/>
          <p:nvPr/>
        </p:nvSpPr>
        <p:spPr>
          <a:xfrm>
            <a:off x="447724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p:cNvSpPr/>
          <p:nvPr/>
        </p:nvSpPr>
        <p:spPr>
          <a:xfrm>
            <a:off x="453910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p:cNvSpPr/>
          <p:nvPr/>
        </p:nvSpPr>
        <p:spPr>
          <a:xfrm>
            <a:off x="471436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p:cNvSpPr/>
          <p:nvPr/>
        </p:nvSpPr>
        <p:spPr>
          <a:xfrm>
            <a:off x="486676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p:cNvSpPr/>
          <p:nvPr/>
        </p:nvSpPr>
        <p:spPr>
          <a:xfrm>
            <a:off x="440956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p:cNvSpPr/>
          <p:nvPr/>
        </p:nvSpPr>
        <p:spPr>
          <a:xfrm>
            <a:off x="466102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p:cNvSpPr/>
          <p:nvPr/>
        </p:nvSpPr>
        <p:spPr>
          <a:xfrm>
            <a:off x="46305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p:cNvSpPr/>
          <p:nvPr/>
        </p:nvSpPr>
        <p:spPr>
          <a:xfrm>
            <a:off x="408952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p:cNvSpPr/>
          <p:nvPr/>
        </p:nvSpPr>
        <p:spPr>
          <a:xfrm>
            <a:off x="4948345" y="2805208"/>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p:cNvSpPr/>
          <p:nvPr/>
        </p:nvSpPr>
        <p:spPr>
          <a:xfrm>
            <a:off x="437146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p:cNvSpPr/>
          <p:nvPr/>
        </p:nvSpPr>
        <p:spPr>
          <a:xfrm>
            <a:off x="454672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p:cNvSpPr/>
          <p:nvPr/>
        </p:nvSpPr>
        <p:spPr>
          <a:xfrm>
            <a:off x="469912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42419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449338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446290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p:cNvSpPr/>
          <p:nvPr/>
        </p:nvSpPr>
        <p:spPr>
          <a:xfrm>
            <a:off x="425716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p:cNvSpPr/>
          <p:nvPr/>
        </p:nvSpPr>
        <p:spPr>
          <a:xfrm>
            <a:off x="447724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p:cNvSpPr/>
          <p:nvPr/>
        </p:nvSpPr>
        <p:spPr>
          <a:xfrm>
            <a:off x="453910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p:cNvSpPr/>
          <p:nvPr/>
        </p:nvSpPr>
        <p:spPr>
          <a:xfrm>
            <a:off x="47143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p:cNvSpPr/>
          <p:nvPr/>
        </p:nvSpPr>
        <p:spPr>
          <a:xfrm>
            <a:off x="486676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p:cNvSpPr/>
          <p:nvPr/>
        </p:nvSpPr>
        <p:spPr>
          <a:xfrm>
            <a:off x="440956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p:cNvSpPr/>
          <p:nvPr/>
        </p:nvSpPr>
        <p:spPr>
          <a:xfrm>
            <a:off x="46610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p:cNvSpPr/>
          <p:nvPr/>
        </p:nvSpPr>
        <p:spPr>
          <a:xfrm>
            <a:off x="46305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p:cNvSpPr/>
          <p:nvPr/>
        </p:nvSpPr>
        <p:spPr>
          <a:xfrm>
            <a:off x="42343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p:cNvSpPr/>
          <p:nvPr/>
        </p:nvSpPr>
        <p:spPr>
          <a:xfrm>
            <a:off x="44543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p:cNvSpPr/>
          <p:nvPr/>
        </p:nvSpPr>
        <p:spPr>
          <a:xfrm>
            <a:off x="45162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p:cNvSpPr/>
          <p:nvPr/>
        </p:nvSpPr>
        <p:spPr>
          <a:xfrm>
            <a:off x="46915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p:cNvSpPr/>
          <p:nvPr/>
        </p:nvSpPr>
        <p:spPr>
          <a:xfrm>
            <a:off x="484390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p:cNvSpPr/>
          <p:nvPr/>
        </p:nvSpPr>
        <p:spPr>
          <a:xfrm>
            <a:off x="43867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p:cNvSpPr/>
          <p:nvPr/>
        </p:nvSpPr>
        <p:spPr>
          <a:xfrm>
            <a:off x="46381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p:cNvSpPr/>
          <p:nvPr/>
        </p:nvSpPr>
        <p:spPr>
          <a:xfrm>
            <a:off x="46076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p:cNvSpPr/>
          <p:nvPr/>
        </p:nvSpPr>
        <p:spPr>
          <a:xfrm>
            <a:off x="425716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p:cNvSpPr/>
          <p:nvPr/>
        </p:nvSpPr>
        <p:spPr>
          <a:xfrm>
            <a:off x="447724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p:cNvSpPr/>
          <p:nvPr/>
        </p:nvSpPr>
        <p:spPr>
          <a:xfrm>
            <a:off x="453910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p:cNvSpPr/>
          <p:nvPr/>
        </p:nvSpPr>
        <p:spPr>
          <a:xfrm>
            <a:off x="471436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p:cNvSpPr/>
          <p:nvPr/>
        </p:nvSpPr>
        <p:spPr>
          <a:xfrm>
            <a:off x="486676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p:cNvSpPr/>
          <p:nvPr/>
        </p:nvSpPr>
        <p:spPr>
          <a:xfrm>
            <a:off x="440956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p:cNvSpPr/>
          <p:nvPr/>
        </p:nvSpPr>
        <p:spPr>
          <a:xfrm>
            <a:off x="466102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p:cNvSpPr/>
          <p:nvPr/>
        </p:nvSpPr>
        <p:spPr>
          <a:xfrm>
            <a:off x="463054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p:cNvSpPr/>
          <p:nvPr/>
        </p:nvSpPr>
        <p:spPr>
          <a:xfrm>
            <a:off x="44629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p:cNvSpPr/>
          <p:nvPr/>
        </p:nvSpPr>
        <p:spPr>
          <a:xfrm>
            <a:off x="46829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p:cNvSpPr/>
          <p:nvPr/>
        </p:nvSpPr>
        <p:spPr>
          <a:xfrm>
            <a:off x="47448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p:cNvSpPr/>
          <p:nvPr/>
        </p:nvSpPr>
        <p:spPr>
          <a:xfrm>
            <a:off x="49201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p:cNvSpPr/>
          <p:nvPr/>
        </p:nvSpPr>
        <p:spPr>
          <a:xfrm>
            <a:off x="4877771" y="314303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p:cNvSpPr/>
          <p:nvPr/>
        </p:nvSpPr>
        <p:spPr>
          <a:xfrm>
            <a:off x="46153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Oval 312"/>
          <p:cNvSpPr/>
          <p:nvPr/>
        </p:nvSpPr>
        <p:spPr>
          <a:xfrm>
            <a:off x="48667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Oval 313"/>
          <p:cNvSpPr/>
          <p:nvPr/>
        </p:nvSpPr>
        <p:spPr>
          <a:xfrm>
            <a:off x="48362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Oval 314"/>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Oval 315"/>
          <p:cNvSpPr/>
          <p:nvPr/>
        </p:nvSpPr>
        <p:spPr>
          <a:xfrm>
            <a:off x="447724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Oval 316"/>
          <p:cNvSpPr/>
          <p:nvPr/>
        </p:nvSpPr>
        <p:spPr>
          <a:xfrm>
            <a:off x="453910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Oval 317"/>
          <p:cNvSpPr/>
          <p:nvPr/>
        </p:nvSpPr>
        <p:spPr>
          <a:xfrm>
            <a:off x="471436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9" name="Oval 318"/>
          <p:cNvSpPr/>
          <p:nvPr/>
        </p:nvSpPr>
        <p:spPr>
          <a:xfrm>
            <a:off x="48667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Oval 319"/>
          <p:cNvSpPr/>
          <p:nvPr/>
        </p:nvSpPr>
        <p:spPr>
          <a:xfrm>
            <a:off x="440956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Oval 320"/>
          <p:cNvSpPr/>
          <p:nvPr/>
        </p:nvSpPr>
        <p:spPr>
          <a:xfrm>
            <a:off x="466102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Oval 321"/>
          <p:cNvSpPr/>
          <p:nvPr/>
        </p:nvSpPr>
        <p:spPr>
          <a:xfrm>
            <a:off x="463054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Oval 322"/>
          <p:cNvSpPr/>
          <p:nvPr/>
        </p:nvSpPr>
        <p:spPr>
          <a:xfrm>
            <a:off x="440956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Oval 323"/>
          <p:cNvSpPr/>
          <p:nvPr/>
        </p:nvSpPr>
        <p:spPr>
          <a:xfrm>
            <a:off x="462964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p:cNvSpPr/>
          <p:nvPr/>
        </p:nvSpPr>
        <p:spPr>
          <a:xfrm>
            <a:off x="469150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p:cNvSpPr/>
          <p:nvPr/>
        </p:nvSpPr>
        <p:spPr>
          <a:xfrm>
            <a:off x="486676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p:cNvSpPr/>
          <p:nvPr/>
        </p:nvSpPr>
        <p:spPr>
          <a:xfrm>
            <a:off x="501916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Oval 327"/>
          <p:cNvSpPr/>
          <p:nvPr/>
        </p:nvSpPr>
        <p:spPr>
          <a:xfrm>
            <a:off x="456196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p:cNvSpPr/>
          <p:nvPr/>
        </p:nvSpPr>
        <p:spPr>
          <a:xfrm>
            <a:off x="481342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Oval 329"/>
          <p:cNvSpPr/>
          <p:nvPr/>
        </p:nvSpPr>
        <p:spPr>
          <a:xfrm>
            <a:off x="478294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Oval 330"/>
          <p:cNvSpPr/>
          <p:nvPr/>
        </p:nvSpPr>
        <p:spPr>
          <a:xfrm>
            <a:off x="40971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Oval 331"/>
          <p:cNvSpPr/>
          <p:nvPr/>
        </p:nvSpPr>
        <p:spPr>
          <a:xfrm>
            <a:off x="431722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Oval 332"/>
          <p:cNvSpPr/>
          <p:nvPr/>
        </p:nvSpPr>
        <p:spPr>
          <a:xfrm>
            <a:off x="437908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Oval 333"/>
          <p:cNvSpPr/>
          <p:nvPr/>
        </p:nvSpPr>
        <p:spPr>
          <a:xfrm>
            <a:off x="45543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Oval 334"/>
          <p:cNvSpPr/>
          <p:nvPr/>
        </p:nvSpPr>
        <p:spPr>
          <a:xfrm>
            <a:off x="470674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Oval 335"/>
          <p:cNvSpPr/>
          <p:nvPr/>
        </p:nvSpPr>
        <p:spPr>
          <a:xfrm>
            <a:off x="5253101" y="3341451"/>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Oval 336"/>
          <p:cNvSpPr/>
          <p:nvPr/>
        </p:nvSpPr>
        <p:spPr>
          <a:xfrm>
            <a:off x="450100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Oval 337"/>
          <p:cNvSpPr/>
          <p:nvPr/>
        </p:nvSpPr>
        <p:spPr>
          <a:xfrm>
            <a:off x="447052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867550" y="4308577"/>
            <a:ext cx="1391728" cy="338554"/>
          </a:xfrm>
          <a:prstGeom prst="rect">
            <a:avLst/>
          </a:prstGeom>
        </p:spPr>
        <p:txBody>
          <a:bodyPr wrap="none">
            <a:spAutoFit/>
          </a:bodyPr>
          <a:lstStyle/>
          <a:p>
            <a:r>
              <a:rPr lang="en-US" sz="1600" dirty="0" smtClean="0"/>
              <a:t>Sepal Length</a:t>
            </a:r>
            <a:endParaRPr lang="en-US" sz="1600" dirty="0"/>
          </a:p>
        </p:txBody>
      </p:sp>
      <p:sp>
        <p:nvSpPr>
          <p:cNvPr id="340" name="Rectangle 339"/>
          <p:cNvSpPr/>
          <p:nvPr/>
        </p:nvSpPr>
        <p:spPr>
          <a:xfrm rot="16200000">
            <a:off x="2457075" y="2656151"/>
            <a:ext cx="1289135" cy="338554"/>
          </a:xfrm>
          <a:prstGeom prst="rect">
            <a:avLst/>
          </a:prstGeom>
        </p:spPr>
        <p:txBody>
          <a:bodyPr wrap="none">
            <a:spAutoFit/>
          </a:bodyPr>
          <a:lstStyle/>
          <a:p>
            <a:r>
              <a:rPr lang="en-US" sz="1600" dirty="0" smtClean="0"/>
              <a:t>Sepal Width</a:t>
            </a:r>
            <a:endParaRPr lang="en-US" sz="1600" dirty="0"/>
          </a:p>
        </p:txBody>
      </p:sp>
      <p:sp>
        <p:nvSpPr>
          <p:cNvPr id="341" name="Rectangle 340"/>
          <p:cNvSpPr/>
          <p:nvPr/>
        </p:nvSpPr>
        <p:spPr>
          <a:xfrm>
            <a:off x="6334225" y="2091344"/>
            <a:ext cx="981231" cy="338554"/>
          </a:xfrm>
          <a:prstGeom prst="rect">
            <a:avLst/>
          </a:prstGeom>
        </p:spPr>
        <p:txBody>
          <a:bodyPr wrap="none">
            <a:spAutoFit/>
          </a:bodyPr>
          <a:lstStyle/>
          <a:p>
            <a:r>
              <a:rPr lang="en-US" sz="1600" dirty="0" smtClean="0"/>
              <a:t>Flower A</a:t>
            </a:r>
            <a:endParaRPr lang="en-US" sz="1600" dirty="0"/>
          </a:p>
        </p:txBody>
      </p:sp>
      <p:sp>
        <p:nvSpPr>
          <p:cNvPr id="342" name="Rectangle 341"/>
          <p:cNvSpPr/>
          <p:nvPr/>
        </p:nvSpPr>
        <p:spPr>
          <a:xfrm>
            <a:off x="4674806" y="1269803"/>
            <a:ext cx="992579" cy="338554"/>
          </a:xfrm>
          <a:prstGeom prst="rect">
            <a:avLst/>
          </a:prstGeom>
        </p:spPr>
        <p:txBody>
          <a:bodyPr wrap="none">
            <a:spAutoFit/>
          </a:bodyPr>
          <a:lstStyle/>
          <a:p>
            <a:r>
              <a:rPr lang="en-US" sz="1600" dirty="0" smtClean="0"/>
              <a:t>Flower B</a:t>
            </a:r>
            <a:endParaRPr lang="en-US" sz="1600" dirty="0"/>
          </a:p>
        </p:txBody>
      </p:sp>
      <p:cxnSp>
        <p:nvCxnSpPr>
          <p:cNvPr id="344" name="Straight Arrow Connector 343"/>
          <p:cNvCxnSpPr>
            <a:stCxn id="341" idx="2"/>
          </p:cNvCxnSpPr>
          <p:nvPr/>
        </p:nvCxnSpPr>
        <p:spPr>
          <a:xfrm flipH="1">
            <a:off x="6179948" y="2429898"/>
            <a:ext cx="644893" cy="332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5" name="Straight Arrow Connector 344"/>
          <p:cNvCxnSpPr/>
          <p:nvPr/>
        </p:nvCxnSpPr>
        <p:spPr>
          <a:xfrm flipH="1">
            <a:off x="4833809" y="1642951"/>
            <a:ext cx="185359" cy="373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500"/>
                                        <p:tgtEl>
                                          <p:spTgt spid="3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1"/>
                                        </p:tgtEl>
                                        <p:attrNameLst>
                                          <p:attrName>style.visibility</p:attrName>
                                        </p:attrNameLst>
                                      </p:cBhvr>
                                      <p:to>
                                        <p:strVal val="visible"/>
                                      </p:to>
                                    </p:set>
                                    <p:animEffect transition="in" filter="fade">
                                      <p:cBhvr>
                                        <p:cTn id="10" dur="500"/>
                                        <p:tgtEl>
                                          <p:spTgt spid="3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2"/>
                                        </p:tgtEl>
                                        <p:attrNameLst>
                                          <p:attrName>style.visibility</p:attrName>
                                        </p:attrNameLst>
                                      </p:cBhvr>
                                      <p:to>
                                        <p:strVal val="visible"/>
                                      </p:to>
                                    </p:set>
                                    <p:animEffect transition="in" filter="fade">
                                      <p:cBhvr>
                                        <p:cTn id="15" dur="500"/>
                                        <p:tgtEl>
                                          <p:spTgt spid="342"/>
                                        </p:tgtEl>
                                      </p:cBhvr>
                                    </p:animEffect>
                                  </p:childTnLst>
                                </p:cTn>
                              </p:par>
                              <p:par>
                                <p:cTn id="16" presetID="10" presetClass="entr" presetSubtype="0" fill="hold" nodeType="withEffect">
                                  <p:stCondLst>
                                    <p:cond delay="0"/>
                                  </p:stCondLst>
                                  <p:childTnLst>
                                    <p:set>
                                      <p:cBhvr>
                                        <p:cTn id="17" dur="1" fill="hold">
                                          <p:stCondLst>
                                            <p:cond delay="0"/>
                                          </p:stCondLst>
                                        </p:cTn>
                                        <p:tgtEl>
                                          <p:spTgt spid="345"/>
                                        </p:tgtEl>
                                        <p:attrNameLst>
                                          <p:attrName>style.visibility</p:attrName>
                                        </p:attrNameLst>
                                      </p:cBhvr>
                                      <p:to>
                                        <p:strVal val="visible"/>
                                      </p:to>
                                    </p:set>
                                    <p:animEffect transition="in" filter="fade">
                                      <p:cBhvr>
                                        <p:cTn id="18"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3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RFE with </a:t>
            </a:r>
            <a:r>
              <a:rPr lang="en-US" dirty="0" err="1" smtClean="0"/>
              <a:t>Kfold</a:t>
            </a:r>
            <a:r>
              <a:rPr lang="en-US" dirty="0" smtClean="0"/>
              <a:t> Cross Validation</a:t>
            </a:r>
            <a:endParaRPr lang="en-US" dirty="0"/>
          </a:p>
        </p:txBody>
      </p:sp>
      <p:sp>
        <p:nvSpPr>
          <p:cNvPr id="29" name="TextBox 28"/>
          <p:cNvSpPr txBox="1"/>
          <p:nvPr/>
        </p:nvSpPr>
        <p:spPr>
          <a:xfrm>
            <a:off x="1858010" y="1167258"/>
            <a:ext cx="6981190"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t>Ranks the features with RFE.</a:t>
            </a:r>
          </a:p>
          <a:p>
            <a:pPr marL="285750" indent="-285750">
              <a:lnSpc>
                <a:spcPct val="150000"/>
              </a:lnSpc>
              <a:buFont typeface="Arial" panose="020B0604020202020204" pitchFamily="34" charset="0"/>
              <a:buChar char="•"/>
            </a:pPr>
            <a:r>
              <a:rPr lang="en-US" sz="1600" dirty="0" smtClean="0"/>
              <a:t>Cross-validates </a:t>
            </a:r>
            <a:r>
              <a:rPr lang="en-US" sz="1600" dirty="0"/>
              <a:t>selection of the best number of </a:t>
            </a:r>
            <a:r>
              <a:rPr lang="en-US" sz="1600" dirty="0" smtClean="0"/>
              <a:t>features (K-Fold).</a:t>
            </a:r>
            <a:endParaRPr lang="en-US" sz="1600" dirty="0"/>
          </a:p>
        </p:txBody>
      </p:sp>
      <p:sp>
        <p:nvSpPr>
          <p:cNvPr id="6" name="Rectangle 5"/>
          <p:cNvSpPr/>
          <p:nvPr/>
        </p:nvSpPr>
        <p:spPr>
          <a:xfrm>
            <a:off x="1787525" y="2226661"/>
            <a:ext cx="712216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err="1"/>
              <a:t>sklearn.feature_selection.RFECV</a:t>
            </a:r>
            <a:r>
              <a:rPr lang="en-US" sz="1400" dirty="0"/>
              <a:t>(estimator, step=1, </a:t>
            </a:r>
            <a:r>
              <a:rPr lang="en-US" sz="1400" dirty="0" err="1"/>
              <a:t>min_features_to_select</a:t>
            </a:r>
            <a:r>
              <a:rPr lang="en-US" sz="1400" dirty="0"/>
              <a:t>=1, </a:t>
            </a:r>
            <a:r>
              <a:rPr lang="en-US" sz="1400" dirty="0" smtClean="0"/>
              <a:t>cv=3)</a:t>
            </a:r>
            <a:endParaRPr lang="en-US" sz="1400" dirty="0"/>
          </a:p>
        </p:txBody>
      </p:sp>
      <p:sp>
        <p:nvSpPr>
          <p:cNvPr id="8" name="Rectangle 7"/>
          <p:cNvSpPr/>
          <p:nvPr/>
        </p:nvSpPr>
        <p:spPr>
          <a:xfrm>
            <a:off x="3550920" y="2767698"/>
            <a:ext cx="414528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600" dirty="0"/>
              <a:t>estimator = SVR(kernel="linear")</a:t>
            </a:r>
          </a:p>
          <a:p>
            <a:pPr>
              <a:lnSpc>
                <a:spcPct val="150000"/>
              </a:lnSpc>
            </a:pPr>
            <a:r>
              <a:rPr lang="en-US" sz="1600" dirty="0" smtClean="0"/>
              <a:t>selector </a:t>
            </a:r>
            <a:r>
              <a:rPr lang="en-US" sz="1600" dirty="0"/>
              <a:t>= RFECV(estimator, step=1, cv=5)</a:t>
            </a:r>
          </a:p>
          <a:p>
            <a:pPr>
              <a:lnSpc>
                <a:spcPct val="150000"/>
              </a:lnSpc>
            </a:pPr>
            <a:r>
              <a:rPr lang="en-US" sz="1600" dirty="0" smtClean="0"/>
              <a:t>selector </a:t>
            </a:r>
            <a:r>
              <a:rPr lang="en-US" sz="1600" dirty="0"/>
              <a:t>= </a:t>
            </a:r>
            <a:r>
              <a:rPr lang="en-US" sz="1600" dirty="0" err="1"/>
              <a:t>selector.fit</a:t>
            </a:r>
            <a:r>
              <a:rPr lang="en-US" sz="1600" dirty="0"/>
              <a:t>(X, y</a:t>
            </a:r>
            <a:r>
              <a:rPr lang="en-US" sz="1600" dirty="0" smtClean="0"/>
              <a:t>)</a:t>
            </a:r>
          </a:p>
        </p:txBody>
      </p:sp>
      <p:sp>
        <p:nvSpPr>
          <p:cNvPr id="11" name="Rectangle 10"/>
          <p:cNvSpPr/>
          <p:nvPr/>
        </p:nvSpPr>
        <p:spPr>
          <a:xfrm>
            <a:off x="3556000" y="4057474"/>
            <a:ext cx="2849880" cy="7848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en-US" sz="1600" dirty="0"/>
              <a:t>selector. ranking_</a:t>
            </a:r>
          </a:p>
          <a:p>
            <a:pPr>
              <a:lnSpc>
                <a:spcPct val="150000"/>
              </a:lnSpc>
            </a:pPr>
            <a:r>
              <a:rPr lang="en-US" sz="1400" dirty="0">
                <a:solidFill>
                  <a:srgbClr val="FF0000"/>
                </a:solidFill>
              </a:rPr>
              <a:t>array([1, 1, 1, 1, 1, 4, 2, 1, 1, 3])</a:t>
            </a:r>
          </a:p>
        </p:txBody>
      </p:sp>
      <p:sp>
        <p:nvSpPr>
          <p:cNvPr id="35" name="Rectangle 34"/>
          <p:cNvSpPr/>
          <p:nvPr/>
        </p:nvSpPr>
        <p:spPr>
          <a:xfrm>
            <a:off x="2071776" y="2945190"/>
            <a:ext cx="1146468" cy="369332"/>
          </a:xfrm>
          <a:prstGeom prst="rect">
            <a:avLst/>
          </a:prstGeom>
        </p:spPr>
        <p:txBody>
          <a:bodyPr wrap="none">
            <a:spAutoFit/>
          </a:bodyPr>
          <a:lstStyle/>
          <a:p>
            <a:r>
              <a:rPr lang="en-US" dirty="0" smtClean="0"/>
              <a:t>Example:</a:t>
            </a:r>
            <a:endParaRPr lang="en-US" dirty="0"/>
          </a:p>
        </p:txBody>
      </p:sp>
    </p:spTree>
    <p:extLst>
      <p:ext uri="{BB962C8B-B14F-4D97-AF65-F5344CB8AC3E}">
        <p14:creationId xmlns:p14="http://schemas.microsoft.com/office/powerpoint/2010/main" val="1351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RFE in </a:t>
            </a:r>
            <a:r>
              <a:rPr lang="en-US" dirty="0" err="1" smtClean="0"/>
              <a:t>Sklearn</a:t>
            </a:r>
            <a:endParaRPr lang="en-US" dirty="0"/>
          </a:p>
        </p:txBody>
      </p:sp>
      <p:sp>
        <p:nvSpPr>
          <p:cNvPr id="3" name="Rectangle 2"/>
          <p:cNvSpPr/>
          <p:nvPr/>
        </p:nvSpPr>
        <p:spPr>
          <a:xfrm>
            <a:off x="1817313" y="4012405"/>
            <a:ext cx="6752316" cy="646331"/>
          </a:xfrm>
          <a:prstGeom prst="rect">
            <a:avLst/>
          </a:prstGeom>
        </p:spPr>
        <p:txBody>
          <a:bodyPr wrap="square">
            <a:spAutoFit/>
          </a:bodyPr>
          <a:lstStyle/>
          <a:p>
            <a:r>
              <a:rPr lang="en-US" dirty="0" smtClean="0">
                <a:hlinkClick r:id="rId3"/>
              </a:rPr>
              <a:t>https</a:t>
            </a:r>
            <a:r>
              <a:rPr lang="en-US" dirty="0">
                <a:hlinkClick r:id="rId3"/>
              </a:rPr>
              <a:t>://</a:t>
            </a:r>
            <a:r>
              <a:rPr lang="en-US" dirty="0" smtClean="0">
                <a:hlinkClick r:id="rId3"/>
              </a:rPr>
              <a:t>scikit-learn.org/stable/modules/feature_selection.html</a:t>
            </a:r>
            <a:endParaRPr lang="en-US" dirty="0" smtClean="0"/>
          </a:p>
          <a:p>
            <a:endParaRPr lang="en-US" dirty="0" smtClean="0"/>
          </a:p>
        </p:txBody>
      </p:sp>
      <p:sp>
        <p:nvSpPr>
          <p:cNvPr id="5" name="Rectangle 4"/>
          <p:cNvSpPr/>
          <p:nvPr/>
        </p:nvSpPr>
        <p:spPr>
          <a:xfrm>
            <a:off x="1858667" y="2707094"/>
            <a:ext cx="6998147" cy="338554"/>
          </a:xfrm>
          <a:prstGeom prst="rect">
            <a:avLst/>
          </a:prstGeom>
        </p:spPr>
        <p:txBody>
          <a:bodyPr wrap="square">
            <a:spAutoFit/>
          </a:bodyPr>
          <a:lstStyle/>
          <a:p>
            <a:r>
              <a:rPr lang="en-US" sz="1600" b="1" dirty="0" err="1"/>
              <a:t>sklearn.feature_selection.RFE</a:t>
            </a:r>
            <a:r>
              <a:rPr lang="en-US" sz="1600" dirty="0"/>
              <a:t>(estimator, </a:t>
            </a:r>
            <a:r>
              <a:rPr lang="en-US" sz="1600" dirty="0" err="1" smtClean="0"/>
              <a:t>n_features_to_select</a:t>
            </a:r>
            <a:r>
              <a:rPr lang="en-US" sz="1600" dirty="0" smtClean="0"/>
              <a:t>=None)</a:t>
            </a:r>
            <a:endParaRPr lang="en-US" sz="1600" dirty="0"/>
          </a:p>
        </p:txBody>
      </p:sp>
      <p:sp>
        <p:nvSpPr>
          <p:cNvPr id="7" name="Rectangle 6"/>
          <p:cNvSpPr/>
          <p:nvPr/>
        </p:nvSpPr>
        <p:spPr>
          <a:xfrm>
            <a:off x="1895427" y="1308305"/>
            <a:ext cx="5341658" cy="923330"/>
          </a:xfrm>
          <a:prstGeom prst="rect">
            <a:avLst/>
          </a:prstGeom>
        </p:spPr>
        <p:txBody>
          <a:bodyPr wrap="square">
            <a:spAutoFit/>
          </a:bodyPr>
          <a:lstStyle/>
          <a:p>
            <a:pPr>
              <a:lnSpc>
                <a:spcPct val="150000"/>
              </a:lnSpc>
            </a:pPr>
            <a:r>
              <a:rPr lang="en-US" dirty="0"/>
              <a:t>from </a:t>
            </a:r>
            <a:r>
              <a:rPr lang="en-US" dirty="0" err="1"/>
              <a:t>sklearn</a:t>
            </a:r>
            <a:r>
              <a:rPr lang="en-US" dirty="0"/>
              <a:t> import </a:t>
            </a:r>
            <a:r>
              <a:rPr lang="en-US" dirty="0" err="1"/>
              <a:t>linear_model</a:t>
            </a:r>
            <a:endParaRPr lang="en-US" dirty="0"/>
          </a:p>
          <a:p>
            <a:pPr>
              <a:lnSpc>
                <a:spcPct val="150000"/>
              </a:lnSpc>
            </a:pPr>
            <a:r>
              <a:rPr lang="en-US" dirty="0" smtClean="0"/>
              <a:t>estimator </a:t>
            </a:r>
            <a:r>
              <a:rPr lang="en-US" dirty="0"/>
              <a:t>= </a:t>
            </a:r>
            <a:r>
              <a:rPr lang="en-US" dirty="0" err="1"/>
              <a:t>linear_model.LinearRegression</a:t>
            </a:r>
            <a:r>
              <a:rPr lang="en-US" dirty="0"/>
              <a:t>()</a:t>
            </a:r>
          </a:p>
        </p:txBody>
      </p:sp>
      <p:sp>
        <p:nvSpPr>
          <p:cNvPr id="8" name="Rectangle 7"/>
          <p:cNvSpPr/>
          <p:nvPr/>
        </p:nvSpPr>
        <p:spPr>
          <a:xfrm>
            <a:off x="1858667" y="3555199"/>
            <a:ext cx="5879270" cy="369332"/>
          </a:xfrm>
          <a:prstGeom prst="rect">
            <a:avLst/>
          </a:prstGeom>
        </p:spPr>
        <p:txBody>
          <a:bodyPr wrap="square">
            <a:spAutoFit/>
          </a:bodyPr>
          <a:lstStyle/>
          <a:p>
            <a:r>
              <a:rPr lang="en-US" b="1" dirty="0"/>
              <a:t>For other feature selection methods, refer to:</a:t>
            </a:r>
          </a:p>
        </p:txBody>
      </p:sp>
    </p:spTree>
    <p:extLst>
      <p:ext uri="{BB962C8B-B14F-4D97-AF65-F5344CB8AC3E}">
        <p14:creationId xmlns:p14="http://schemas.microsoft.com/office/powerpoint/2010/main" val="3854162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990" y="460551"/>
            <a:ext cx="3343731" cy="424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23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ones are classification </a:t>
            </a:r>
            <a:r>
              <a:rPr lang="en-US" dirty="0" smtClean="0"/>
              <a:t>problems?</a:t>
            </a:r>
            <a:endParaRPr lang="en-US" dirty="0"/>
          </a:p>
        </p:txBody>
      </p:sp>
      <p:sp>
        <p:nvSpPr>
          <p:cNvPr id="3" name="TextBox 2"/>
          <p:cNvSpPr txBox="1"/>
          <p:nvPr/>
        </p:nvSpPr>
        <p:spPr>
          <a:xfrm>
            <a:off x="1740487" y="930725"/>
            <a:ext cx="6917266" cy="2585323"/>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dirty="0" smtClean="0"/>
              <a:t>Predicting the price of a car (based on model, brand, year, etc.)</a:t>
            </a:r>
          </a:p>
          <a:p>
            <a:pPr marL="285750" indent="-285750">
              <a:lnSpc>
                <a:spcPct val="300000"/>
              </a:lnSpc>
              <a:buFont typeface="Wingdings" panose="05000000000000000000" pitchFamily="2" charset="2"/>
              <a:buChar char="q"/>
            </a:pPr>
            <a:r>
              <a:rPr lang="en-US" dirty="0" smtClean="0"/>
              <a:t>Predicting if an email is spam or not</a:t>
            </a:r>
          </a:p>
          <a:p>
            <a:pPr marL="285750" indent="-285750">
              <a:lnSpc>
                <a:spcPct val="300000"/>
              </a:lnSpc>
              <a:buFont typeface="Wingdings" panose="05000000000000000000" pitchFamily="2" charset="2"/>
              <a:buChar char="q"/>
            </a:pPr>
            <a:r>
              <a:rPr lang="en-US" dirty="0" smtClean="0"/>
              <a:t>Predicting if the price of a car is below $15K or not</a:t>
            </a:r>
          </a:p>
        </p:txBody>
      </p:sp>
      <p:sp>
        <p:nvSpPr>
          <p:cNvPr id="4" name="Rectangle 3"/>
          <p:cNvSpPr/>
          <p:nvPr/>
        </p:nvSpPr>
        <p:spPr>
          <a:xfrm>
            <a:off x="1752209" y="2126276"/>
            <a:ext cx="365806" cy="369332"/>
          </a:xfrm>
          <a:prstGeom prst="rect">
            <a:avLst/>
          </a:prstGeom>
        </p:spPr>
        <p:txBody>
          <a:bodyPr wrap="none">
            <a:spAutoFit/>
          </a:bodyPr>
          <a:lstStyle/>
          <a:p>
            <a:r>
              <a:rPr lang="en-US" dirty="0">
                <a:solidFill>
                  <a:srgbClr val="FF0000"/>
                </a:solidFill>
                <a:sym typeface="Wingdings" panose="05000000000000000000" pitchFamily="2" charset="2"/>
              </a:rPr>
              <a:t></a:t>
            </a:r>
            <a:endParaRPr lang="en-US" dirty="0">
              <a:solidFill>
                <a:srgbClr val="FF0000"/>
              </a:solidFill>
            </a:endParaRPr>
          </a:p>
        </p:txBody>
      </p:sp>
      <p:sp>
        <p:nvSpPr>
          <p:cNvPr id="6" name="Rectangle 5"/>
          <p:cNvSpPr/>
          <p:nvPr/>
        </p:nvSpPr>
        <p:spPr>
          <a:xfrm>
            <a:off x="1763932" y="2938070"/>
            <a:ext cx="365806" cy="369332"/>
          </a:xfrm>
          <a:prstGeom prst="rect">
            <a:avLst/>
          </a:prstGeom>
        </p:spPr>
        <p:txBody>
          <a:bodyPr wrap="none">
            <a:spAutoFit/>
          </a:bodyPr>
          <a:lstStyle/>
          <a:p>
            <a:r>
              <a:rPr lang="en-US">
                <a:solidFill>
                  <a:srgbClr val="FF0000"/>
                </a:solidFill>
                <a:sym typeface="Wingdings" panose="05000000000000000000" pitchFamily="2" charset="2"/>
              </a:rPr>
              <a:t></a:t>
            </a:r>
            <a:endParaRPr lang="en-US" dirty="0">
              <a:solidFill>
                <a:srgbClr val="FF0000"/>
              </a:solidFill>
            </a:endParaRPr>
          </a:p>
        </p:txBody>
      </p:sp>
      <p:sp>
        <p:nvSpPr>
          <p:cNvPr id="343" name="Rectangle 342"/>
          <p:cNvSpPr/>
          <p:nvPr/>
        </p:nvSpPr>
        <p:spPr>
          <a:xfrm>
            <a:off x="1775656" y="1296838"/>
            <a:ext cx="300082" cy="369332"/>
          </a:xfrm>
          <a:prstGeom prst="rect">
            <a:avLst/>
          </a:prstGeom>
        </p:spPr>
        <p:txBody>
          <a:bodyPr wrap="none">
            <a:spAutoFit/>
          </a:bodyPr>
          <a:lstStyle/>
          <a:p>
            <a:r>
              <a:rPr lang="en-US" dirty="0" smtClean="0">
                <a:solidFill>
                  <a:srgbClr val="FF0000"/>
                </a:solidFill>
                <a:sym typeface="Wingdings" panose="05000000000000000000" pitchFamily="2" charset="2"/>
              </a:rPr>
              <a:t>x</a:t>
            </a:r>
            <a:endParaRPr lang="en-US" dirty="0">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1777990" y="3985790"/>
                <a:ext cx="1125180" cy="400110"/>
              </a:xfrm>
              <a:prstGeom prst="rect">
                <a:avLst/>
              </a:prstGeom>
            </p:spPr>
            <p:txBody>
              <a:bodyPr wrap="none">
                <a:spAutoFit/>
              </a:bodyPr>
              <a:lstStyle/>
              <a:p>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smtClean="0">
                    <a:latin typeface="Cambria Math" panose="02040503050406030204" pitchFamily="18" charset="0"/>
                    <a:ea typeface="Cambria Math" panose="02040503050406030204" pitchFamily="18" charset="0"/>
                  </a:rPr>
                  <a:t>∊ {0, 1}</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1777990" y="3985790"/>
                <a:ext cx="1125180" cy="400110"/>
              </a:xfrm>
              <a:prstGeom prst="rect">
                <a:avLst/>
              </a:prstGeom>
              <a:blipFill>
                <a:blip r:embed="rId3"/>
                <a:stretch>
                  <a:fillRect t="-9231" r="-4348" b="-27692"/>
                </a:stretch>
              </a:blipFill>
            </p:spPr>
            <p:txBody>
              <a:bodyPr/>
              <a:lstStyle/>
              <a:p>
                <a:r>
                  <a:rPr lang="en-US">
                    <a:noFill/>
                  </a:rPr>
                  <a:t> </a:t>
                </a:r>
              </a:p>
            </p:txBody>
          </p:sp>
        </mc:Fallback>
      </mc:AlternateContent>
      <p:sp>
        <p:nvSpPr>
          <p:cNvPr id="8" name="Rectangle 7"/>
          <p:cNvSpPr/>
          <p:nvPr/>
        </p:nvSpPr>
        <p:spPr>
          <a:xfrm>
            <a:off x="3498160" y="3808423"/>
            <a:ext cx="1928733" cy="338554"/>
          </a:xfrm>
          <a:prstGeom prst="rect">
            <a:avLst/>
          </a:prstGeom>
        </p:spPr>
        <p:txBody>
          <a:bodyPr wrap="none">
            <a:spAutoFit/>
          </a:bodyPr>
          <a:lstStyle/>
          <a:p>
            <a:r>
              <a:rPr lang="en-US" sz="1600" dirty="0" smtClean="0"/>
              <a:t>0: “Negative Class”</a:t>
            </a:r>
            <a:endParaRPr lang="en-US" sz="1600" dirty="0"/>
          </a:p>
        </p:txBody>
      </p:sp>
      <p:sp>
        <p:nvSpPr>
          <p:cNvPr id="346" name="Rectangle 345"/>
          <p:cNvSpPr/>
          <p:nvPr/>
        </p:nvSpPr>
        <p:spPr>
          <a:xfrm>
            <a:off x="3498160" y="4330155"/>
            <a:ext cx="1837362" cy="338554"/>
          </a:xfrm>
          <a:prstGeom prst="rect">
            <a:avLst/>
          </a:prstGeom>
        </p:spPr>
        <p:txBody>
          <a:bodyPr wrap="none">
            <a:spAutoFit/>
          </a:bodyPr>
          <a:lstStyle/>
          <a:p>
            <a:r>
              <a:rPr lang="en-US" sz="1600" dirty="0" smtClean="0"/>
              <a:t>1: “Positive Class”</a:t>
            </a:r>
            <a:endParaRPr lang="en-US" sz="1600" dirty="0"/>
          </a:p>
        </p:txBody>
      </p:sp>
      <p:cxnSp>
        <p:nvCxnSpPr>
          <p:cNvPr id="10" name="Straight Arrow Connector 9"/>
          <p:cNvCxnSpPr/>
          <p:nvPr/>
        </p:nvCxnSpPr>
        <p:spPr>
          <a:xfrm flipV="1">
            <a:off x="2919051" y="3985790"/>
            <a:ext cx="500424" cy="191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919051" y="4319868"/>
            <a:ext cx="500424" cy="1795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8" name="Rectangle 347"/>
              <p:cNvSpPr/>
              <p:nvPr/>
            </p:nvSpPr>
            <p:spPr>
              <a:xfrm>
                <a:off x="6375463" y="3785735"/>
                <a:ext cx="1950727" cy="400110"/>
              </a:xfrm>
              <a:prstGeom prst="rect">
                <a:avLst/>
              </a:prstGeom>
            </p:spPr>
            <p:txBody>
              <a:bodyPr wrap="none">
                <a:spAutoFit/>
              </a:bodyPr>
              <a:lstStyle/>
              <a:p>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smtClean="0"/>
                  <a:t> </a:t>
                </a:r>
                <a:r>
                  <a:rPr lang="en-US" sz="2000" dirty="0" smtClean="0">
                    <a:latin typeface="Cambria Math" panose="02040503050406030204" pitchFamily="18" charset="0"/>
                    <a:ea typeface="Cambria Math" panose="02040503050406030204" pitchFamily="18" charset="0"/>
                  </a:rPr>
                  <a:t>∊ {0, 1, 2, 3, 4}</a:t>
                </a:r>
                <a:endParaRPr lang="en-US" sz="2000" dirty="0"/>
              </a:p>
            </p:txBody>
          </p:sp>
        </mc:Choice>
        <mc:Fallback xmlns="">
          <p:sp>
            <p:nvSpPr>
              <p:cNvPr id="348" name="Rectangle 347"/>
              <p:cNvSpPr>
                <a:spLocks noRot="1" noChangeAspect="1" noMove="1" noResize="1" noEditPoints="1" noAdjustHandles="1" noChangeArrowheads="1" noChangeShapeType="1" noTextEdit="1"/>
              </p:cNvSpPr>
              <p:nvPr/>
            </p:nvSpPr>
            <p:spPr>
              <a:xfrm>
                <a:off x="6375463" y="3785735"/>
                <a:ext cx="1950727" cy="400110"/>
              </a:xfrm>
              <a:prstGeom prst="rect">
                <a:avLst/>
              </a:prstGeom>
              <a:blipFill>
                <a:blip r:embed="rId4"/>
                <a:stretch>
                  <a:fillRect t="-7576" r="-1875" b="-25758"/>
                </a:stretch>
              </a:blipFill>
            </p:spPr>
            <p:txBody>
              <a:bodyPr/>
              <a:lstStyle/>
              <a:p>
                <a:r>
                  <a:rPr lang="en-US">
                    <a:noFill/>
                  </a:rPr>
                  <a:t> </a:t>
                </a:r>
              </a:p>
            </p:txBody>
          </p:sp>
        </mc:Fallback>
      </mc:AlternateContent>
      <p:sp>
        <p:nvSpPr>
          <p:cNvPr id="353" name="Rectangle 352"/>
          <p:cNvSpPr/>
          <p:nvPr/>
        </p:nvSpPr>
        <p:spPr>
          <a:xfrm>
            <a:off x="6387308" y="4286255"/>
            <a:ext cx="2347117" cy="338554"/>
          </a:xfrm>
          <a:prstGeom prst="rect">
            <a:avLst/>
          </a:prstGeom>
        </p:spPr>
        <p:txBody>
          <a:bodyPr wrap="none">
            <a:spAutoFit/>
          </a:bodyPr>
          <a:lstStyle/>
          <a:p>
            <a:r>
              <a:rPr lang="en-US" sz="1600" dirty="0" smtClean="0"/>
              <a:t>Multiclass Classification</a:t>
            </a:r>
            <a:endParaRPr lang="en-US" sz="1600" dirty="0"/>
          </a:p>
        </p:txBody>
      </p:sp>
    </p:spTree>
    <p:extLst>
      <p:ext uri="{BB962C8B-B14F-4D97-AF65-F5344CB8AC3E}">
        <p14:creationId xmlns:p14="http://schemas.microsoft.com/office/powerpoint/2010/main" val="33978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6"/>
                                        </p:tgtEl>
                                        <p:attrNameLst>
                                          <p:attrName>style.visibility</p:attrName>
                                        </p:attrNameLst>
                                      </p:cBhvr>
                                      <p:to>
                                        <p:strVal val="visible"/>
                                      </p:to>
                                    </p:set>
                                    <p:animEffect transition="in" filter="fade">
                                      <p:cBhvr>
                                        <p:cTn id="24" dur="500"/>
                                        <p:tgtEl>
                                          <p:spTgt spid="346"/>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347"/>
                                        </p:tgtEl>
                                        <p:attrNameLst>
                                          <p:attrName>style.visibility</p:attrName>
                                        </p:attrNameLst>
                                      </p:cBhvr>
                                      <p:to>
                                        <p:strVal val="visible"/>
                                      </p:to>
                                    </p:set>
                                    <p:animEffect transition="in" filter="fade">
                                      <p:cBhvr>
                                        <p:cTn id="30" dur="500"/>
                                        <p:tgtEl>
                                          <p:spTgt spid="3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
                                        </p:tgtEl>
                                        <p:attrNameLst>
                                          <p:attrName>style.visibility</p:attrName>
                                        </p:attrNameLst>
                                      </p:cBhvr>
                                      <p:to>
                                        <p:strVal val="visible"/>
                                      </p:to>
                                    </p:set>
                                    <p:animEffect transition="in" filter="fade">
                                      <p:cBhvr>
                                        <p:cTn id="35" dur="500"/>
                                        <p:tgtEl>
                                          <p:spTgt spid="3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3"/>
                                        </p:tgtEl>
                                        <p:attrNameLst>
                                          <p:attrName>style.visibility</p:attrName>
                                        </p:attrNameLst>
                                      </p:cBhvr>
                                      <p:to>
                                        <p:strVal val="visible"/>
                                      </p:to>
                                    </p:set>
                                    <p:animEffect transition="in" filter="fade">
                                      <p:cBhvr>
                                        <p:cTn id="40"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43" grpId="0"/>
      <p:bldP spid="7" grpId="0"/>
      <p:bldP spid="8" grpId="0"/>
      <p:bldP spid="346" grpId="0"/>
      <p:bldP spid="348" grpId="0"/>
      <p:bldP spid="3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cxnSp>
        <p:nvCxnSpPr>
          <p:cNvPr id="12" name="Straight Arrow Connector 11"/>
          <p:cNvCxnSpPr/>
          <p:nvPr/>
        </p:nvCxnSpPr>
        <p:spPr>
          <a:xfrm flipV="1">
            <a:off x="2568078" y="1793631"/>
            <a:ext cx="0" cy="2630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17618" y="4078776"/>
            <a:ext cx="3609074" cy="15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159189" y="4417331"/>
            <a:ext cx="1645002" cy="338554"/>
          </a:xfrm>
          <a:prstGeom prst="rect">
            <a:avLst/>
          </a:prstGeom>
        </p:spPr>
        <p:txBody>
          <a:bodyPr wrap="none">
            <a:spAutoFit/>
          </a:bodyPr>
          <a:lstStyle/>
          <a:p>
            <a:r>
              <a:rPr lang="en-US" sz="1600" dirty="0" smtClean="0"/>
              <a:t>Generated Heat</a:t>
            </a:r>
            <a:endParaRPr lang="en-US" sz="1600" dirty="0"/>
          </a:p>
        </p:txBody>
      </p:sp>
      <p:sp>
        <p:nvSpPr>
          <p:cNvPr id="15" name="Rectangle 14"/>
          <p:cNvSpPr/>
          <p:nvPr/>
        </p:nvSpPr>
        <p:spPr>
          <a:xfrm>
            <a:off x="1689311" y="2796312"/>
            <a:ext cx="925253" cy="584775"/>
          </a:xfrm>
          <a:prstGeom prst="rect">
            <a:avLst/>
          </a:prstGeom>
        </p:spPr>
        <p:txBody>
          <a:bodyPr wrap="none">
            <a:spAutoFit/>
          </a:bodyPr>
          <a:lstStyle/>
          <a:p>
            <a:r>
              <a:rPr lang="en-US" sz="1600" b="1" dirty="0" smtClean="0"/>
              <a:t>Engine </a:t>
            </a:r>
          </a:p>
          <a:p>
            <a:r>
              <a:rPr lang="en-US" sz="1600" b="1" dirty="0" smtClean="0"/>
              <a:t>Failed?</a:t>
            </a:r>
            <a:endParaRPr lang="en-US" sz="1600" b="1" dirty="0"/>
          </a:p>
        </p:txBody>
      </p:sp>
      <p:sp>
        <p:nvSpPr>
          <p:cNvPr id="16" name="Rectangle 15"/>
          <p:cNvSpPr/>
          <p:nvPr/>
        </p:nvSpPr>
        <p:spPr>
          <a:xfrm>
            <a:off x="1935790" y="2089761"/>
            <a:ext cx="689997" cy="338554"/>
          </a:xfrm>
          <a:prstGeom prst="rect">
            <a:avLst/>
          </a:prstGeom>
        </p:spPr>
        <p:txBody>
          <a:bodyPr wrap="none">
            <a:spAutoFit/>
          </a:bodyPr>
          <a:lstStyle/>
          <a:p>
            <a:r>
              <a:rPr lang="en-US" sz="1600" dirty="0" smtClean="0"/>
              <a:t>Yes 1</a:t>
            </a:r>
            <a:endParaRPr lang="en-US" sz="1600" dirty="0"/>
          </a:p>
        </p:txBody>
      </p:sp>
      <p:sp>
        <p:nvSpPr>
          <p:cNvPr id="17" name="Rectangle 16"/>
          <p:cNvSpPr/>
          <p:nvPr/>
        </p:nvSpPr>
        <p:spPr>
          <a:xfrm>
            <a:off x="1892893" y="3724833"/>
            <a:ext cx="675185" cy="338554"/>
          </a:xfrm>
          <a:prstGeom prst="rect">
            <a:avLst/>
          </a:prstGeom>
        </p:spPr>
        <p:txBody>
          <a:bodyPr wrap="none">
            <a:spAutoFit/>
          </a:bodyPr>
          <a:lstStyle/>
          <a:p>
            <a:r>
              <a:rPr lang="en-US" sz="1600" dirty="0" smtClean="0"/>
              <a:t>No  0</a:t>
            </a:r>
            <a:endParaRPr lang="en-US" sz="1600" dirty="0"/>
          </a:p>
        </p:txBody>
      </p:sp>
      <p:sp>
        <p:nvSpPr>
          <p:cNvPr id="18" name="Rectangle 17"/>
          <p:cNvSpPr/>
          <p:nvPr/>
        </p:nvSpPr>
        <p:spPr>
          <a:xfrm>
            <a:off x="2680207" y="3909499"/>
            <a:ext cx="1236236" cy="369332"/>
          </a:xfrm>
          <a:prstGeom prst="rect">
            <a:avLst/>
          </a:prstGeom>
        </p:spPr>
        <p:txBody>
          <a:bodyPr wrap="none">
            <a:spAutoFit/>
          </a:bodyPr>
          <a:lstStyle/>
          <a:p>
            <a:r>
              <a:rPr lang="en-US" b="1" dirty="0" smtClean="0">
                <a:solidFill>
                  <a:srgbClr val="FF0000"/>
                </a:solidFill>
              </a:rPr>
              <a:t>X XXXX X</a:t>
            </a:r>
            <a:endParaRPr lang="en-US" b="1" dirty="0">
              <a:solidFill>
                <a:srgbClr val="FF0000"/>
              </a:solidFill>
            </a:endParaRPr>
          </a:p>
        </p:txBody>
      </p:sp>
      <p:sp>
        <p:nvSpPr>
          <p:cNvPr id="19" name="Rectangle 18"/>
          <p:cNvSpPr/>
          <p:nvPr/>
        </p:nvSpPr>
        <p:spPr>
          <a:xfrm>
            <a:off x="4068843" y="2089761"/>
            <a:ext cx="800219" cy="369332"/>
          </a:xfrm>
          <a:prstGeom prst="rect">
            <a:avLst/>
          </a:prstGeom>
        </p:spPr>
        <p:txBody>
          <a:bodyPr wrap="none">
            <a:spAutoFit/>
          </a:bodyPr>
          <a:lstStyle/>
          <a:p>
            <a:r>
              <a:rPr lang="en-US" b="1" dirty="0" smtClean="0">
                <a:solidFill>
                  <a:schemeClr val="tx2">
                    <a:lumMod val="60000"/>
                    <a:lumOff val="40000"/>
                  </a:schemeClr>
                </a:solidFill>
              </a:rPr>
              <a:t>XXXX</a:t>
            </a:r>
            <a:endParaRPr lang="en-US" b="1"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4664870" y="1274939"/>
                <a:ext cx="1364348"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sym typeface="Symbol" panose="05050102010706020507" pitchFamily="18" charset="2"/>
                            </a:rPr>
                            <m:t></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sym typeface="Symbol" panose="05050102010706020507" pitchFamily="18" charset="2"/>
                            </a:rPr>
                            <m:t></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𝑋</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64870" y="1274939"/>
                <a:ext cx="1364348" cy="303096"/>
              </a:xfrm>
              <a:prstGeom prst="rect">
                <a:avLst/>
              </a:prstGeom>
              <a:blipFill>
                <a:blip r:embed="rId3"/>
                <a:stretch>
                  <a:fillRect l="-3571" r="-3571" b="-26000"/>
                </a:stretch>
              </a:blipFill>
            </p:spPr>
            <p:txBody>
              <a:bodyPr/>
              <a:lstStyle/>
              <a:p>
                <a:r>
                  <a:rPr lang="en-US">
                    <a:noFill/>
                  </a:rPr>
                  <a:t> </a:t>
                </a:r>
              </a:p>
            </p:txBody>
          </p:sp>
        </mc:Fallback>
      </mc:AlternateContent>
      <p:cxnSp>
        <p:nvCxnSpPr>
          <p:cNvPr id="21" name="Straight Connector 20"/>
          <p:cNvCxnSpPr/>
          <p:nvPr/>
        </p:nvCxnSpPr>
        <p:spPr>
          <a:xfrm flipH="1">
            <a:off x="2680207" y="1778222"/>
            <a:ext cx="2348993" cy="2808386"/>
          </a:xfrm>
          <a:prstGeom prst="line">
            <a:avLst/>
          </a:prstGeom>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2568078" y="2647425"/>
            <a:ext cx="2651849" cy="1818152"/>
            <a:chOff x="2568078" y="2647425"/>
            <a:chExt cx="2651849" cy="1818152"/>
          </a:xfrm>
        </p:grpSpPr>
        <p:cxnSp>
          <p:nvCxnSpPr>
            <p:cNvPr id="25" name="Straight Connector 24"/>
            <p:cNvCxnSpPr/>
            <p:nvPr/>
          </p:nvCxnSpPr>
          <p:spPr>
            <a:xfrm>
              <a:off x="4003201" y="3022790"/>
              <a:ext cx="0" cy="10576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68078" y="3022790"/>
              <a:ext cx="1413612" cy="0"/>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575442" y="2647425"/>
              <a:ext cx="505267" cy="369332"/>
            </a:xfrm>
            <a:prstGeom prst="rect">
              <a:avLst/>
            </a:prstGeom>
          </p:spPr>
          <p:txBody>
            <a:bodyPr wrap="none">
              <a:spAutoFit/>
            </a:bodyPr>
            <a:lstStyle/>
            <a:p>
              <a:r>
                <a:rPr lang="en-US" dirty="0" smtClean="0"/>
                <a:t>0.5</a:t>
              </a:r>
              <a:endParaRPr lang="en-US" dirty="0"/>
            </a:p>
          </p:txBody>
        </p:sp>
        <p:sp>
          <p:nvSpPr>
            <p:cNvPr id="36" name="Right Arrow 35"/>
            <p:cNvSpPr/>
            <p:nvPr/>
          </p:nvSpPr>
          <p:spPr>
            <a:xfrm>
              <a:off x="4021208" y="4045919"/>
              <a:ext cx="1198719" cy="4196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0800000">
              <a:off x="2764025" y="3538593"/>
              <a:ext cx="1198719" cy="4196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7" name="Rectangle 36"/>
              <p:cNvSpPr/>
              <p:nvPr/>
            </p:nvSpPr>
            <p:spPr>
              <a:xfrm>
                <a:off x="5961893" y="2601418"/>
                <a:ext cx="3157403"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&gt;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1 </a:t>
                </a:r>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961893" y="2601418"/>
                <a:ext cx="3157403" cy="389787"/>
              </a:xfrm>
              <a:prstGeom prst="rect">
                <a:avLst/>
              </a:prstGeom>
              <a:blipFill>
                <a:blip r:embed="rId4"/>
                <a:stretch>
                  <a:fillRect l="-1544" t="-9375" r="-772"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029218" y="3186193"/>
                <a:ext cx="3022751"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&lt;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0 </a:t>
                </a:r>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6029218" y="3186193"/>
                <a:ext cx="3022751" cy="389787"/>
              </a:xfrm>
              <a:prstGeom prst="rect">
                <a:avLst/>
              </a:prstGeom>
              <a:blipFill>
                <a:blip r:embed="rId5"/>
                <a:stretch>
                  <a:fillRect l="-1613" t="-9375" r="-1008" b="-18750"/>
                </a:stretch>
              </a:blipFill>
            </p:spPr>
            <p:txBody>
              <a:bodyPr/>
              <a:lstStyle/>
              <a:p>
                <a:r>
                  <a:rPr lang="en-US">
                    <a:noFill/>
                  </a:rPr>
                  <a:t> </a:t>
                </a:r>
              </a:p>
            </p:txBody>
          </p:sp>
        </mc:Fallback>
      </mc:AlternateContent>
    </p:spTree>
    <p:extLst>
      <p:ext uri="{BB962C8B-B14F-4D97-AF65-F5344CB8AC3E}">
        <p14:creationId xmlns:p14="http://schemas.microsoft.com/office/powerpoint/2010/main" val="14178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cxnSp>
        <p:nvCxnSpPr>
          <p:cNvPr id="12" name="Straight Arrow Connector 11"/>
          <p:cNvCxnSpPr/>
          <p:nvPr/>
        </p:nvCxnSpPr>
        <p:spPr>
          <a:xfrm flipV="1">
            <a:off x="2568078" y="1793631"/>
            <a:ext cx="0" cy="2630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17618" y="4078776"/>
            <a:ext cx="3609074" cy="15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159189" y="4417331"/>
            <a:ext cx="1645002" cy="338554"/>
          </a:xfrm>
          <a:prstGeom prst="rect">
            <a:avLst/>
          </a:prstGeom>
        </p:spPr>
        <p:txBody>
          <a:bodyPr wrap="none">
            <a:spAutoFit/>
          </a:bodyPr>
          <a:lstStyle/>
          <a:p>
            <a:r>
              <a:rPr lang="en-US" sz="1600" dirty="0" smtClean="0"/>
              <a:t>Generated Heat</a:t>
            </a:r>
            <a:endParaRPr lang="en-US" sz="1600" dirty="0"/>
          </a:p>
        </p:txBody>
      </p:sp>
      <p:sp>
        <p:nvSpPr>
          <p:cNvPr id="15" name="Rectangle 14"/>
          <p:cNvSpPr/>
          <p:nvPr/>
        </p:nvSpPr>
        <p:spPr>
          <a:xfrm>
            <a:off x="1689311" y="2796312"/>
            <a:ext cx="925253" cy="584775"/>
          </a:xfrm>
          <a:prstGeom prst="rect">
            <a:avLst/>
          </a:prstGeom>
        </p:spPr>
        <p:txBody>
          <a:bodyPr wrap="none">
            <a:spAutoFit/>
          </a:bodyPr>
          <a:lstStyle/>
          <a:p>
            <a:r>
              <a:rPr lang="en-US" sz="1600" b="1" dirty="0" smtClean="0"/>
              <a:t>Engine </a:t>
            </a:r>
          </a:p>
          <a:p>
            <a:r>
              <a:rPr lang="en-US" sz="1600" b="1" dirty="0" smtClean="0"/>
              <a:t>Failed?</a:t>
            </a:r>
            <a:endParaRPr lang="en-US" sz="1600" b="1" dirty="0"/>
          </a:p>
        </p:txBody>
      </p:sp>
      <p:sp>
        <p:nvSpPr>
          <p:cNvPr id="16" name="Rectangle 15"/>
          <p:cNvSpPr/>
          <p:nvPr/>
        </p:nvSpPr>
        <p:spPr>
          <a:xfrm>
            <a:off x="1935790" y="2089761"/>
            <a:ext cx="689997" cy="338554"/>
          </a:xfrm>
          <a:prstGeom prst="rect">
            <a:avLst/>
          </a:prstGeom>
        </p:spPr>
        <p:txBody>
          <a:bodyPr wrap="none">
            <a:spAutoFit/>
          </a:bodyPr>
          <a:lstStyle/>
          <a:p>
            <a:r>
              <a:rPr lang="en-US" sz="1600" dirty="0" smtClean="0"/>
              <a:t>Yes 1</a:t>
            </a:r>
            <a:endParaRPr lang="en-US" sz="1600" dirty="0"/>
          </a:p>
        </p:txBody>
      </p:sp>
      <p:sp>
        <p:nvSpPr>
          <p:cNvPr id="17" name="Rectangle 16"/>
          <p:cNvSpPr/>
          <p:nvPr/>
        </p:nvSpPr>
        <p:spPr>
          <a:xfrm>
            <a:off x="1892893" y="3724833"/>
            <a:ext cx="675185" cy="338554"/>
          </a:xfrm>
          <a:prstGeom prst="rect">
            <a:avLst/>
          </a:prstGeom>
        </p:spPr>
        <p:txBody>
          <a:bodyPr wrap="none">
            <a:spAutoFit/>
          </a:bodyPr>
          <a:lstStyle/>
          <a:p>
            <a:r>
              <a:rPr lang="en-US" sz="1600" dirty="0" smtClean="0"/>
              <a:t>No  0</a:t>
            </a:r>
            <a:endParaRPr lang="en-US" sz="1600" dirty="0"/>
          </a:p>
        </p:txBody>
      </p:sp>
      <p:sp>
        <p:nvSpPr>
          <p:cNvPr id="18" name="Rectangle 17"/>
          <p:cNvSpPr/>
          <p:nvPr/>
        </p:nvSpPr>
        <p:spPr>
          <a:xfrm>
            <a:off x="2680207" y="3909499"/>
            <a:ext cx="1236236" cy="369332"/>
          </a:xfrm>
          <a:prstGeom prst="rect">
            <a:avLst/>
          </a:prstGeom>
        </p:spPr>
        <p:txBody>
          <a:bodyPr wrap="none">
            <a:spAutoFit/>
          </a:bodyPr>
          <a:lstStyle/>
          <a:p>
            <a:r>
              <a:rPr lang="en-US" b="1" dirty="0" smtClean="0">
                <a:solidFill>
                  <a:srgbClr val="FF0000"/>
                </a:solidFill>
              </a:rPr>
              <a:t>X XXXX X</a:t>
            </a:r>
            <a:endParaRPr lang="en-US" b="1" dirty="0">
              <a:solidFill>
                <a:srgbClr val="FF0000"/>
              </a:solidFill>
            </a:endParaRPr>
          </a:p>
        </p:txBody>
      </p:sp>
      <p:sp>
        <p:nvSpPr>
          <p:cNvPr id="19" name="Rectangle 18"/>
          <p:cNvSpPr/>
          <p:nvPr/>
        </p:nvSpPr>
        <p:spPr>
          <a:xfrm>
            <a:off x="4068843" y="2089761"/>
            <a:ext cx="1980029" cy="369332"/>
          </a:xfrm>
          <a:prstGeom prst="rect">
            <a:avLst/>
          </a:prstGeom>
        </p:spPr>
        <p:txBody>
          <a:bodyPr wrap="none">
            <a:spAutoFit/>
          </a:bodyPr>
          <a:lstStyle/>
          <a:p>
            <a:r>
              <a:rPr lang="en-US" b="1" dirty="0" smtClean="0">
                <a:solidFill>
                  <a:schemeClr val="tx2">
                    <a:lumMod val="60000"/>
                    <a:lumOff val="40000"/>
                  </a:schemeClr>
                </a:solidFill>
              </a:rPr>
              <a:t>XXXX                X</a:t>
            </a:r>
            <a:endParaRPr lang="en-US" b="1"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5626692" y="1496340"/>
                <a:ext cx="1364348"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sym typeface="Symbol" panose="05050102010706020507" pitchFamily="18" charset="2"/>
                            </a:rPr>
                            <m:t></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sym typeface="Symbol" panose="05050102010706020507" pitchFamily="18" charset="2"/>
                            </a:rPr>
                            <m:t></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𝑋</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626692" y="1496340"/>
                <a:ext cx="1364348" cy="303096"/>
              </a:xfrm>
              <a:prstGeom prst="rect">
                <a:avLst/>
              </a:prstGeom>
              <a:blipFill>
                <a:blip r:embed="rId3"/>
                <a:stretch>
                  <a:fillRect l="-3571" r="-3571" b="-26000"/>
                </a:stretch>
              </a:blipFill>
            </p:spPr>
            <p:txBody>
              <a:bodyPr/>
              <a:lstStyle/>
              <a:p>
                <a:r>
                  <a:rPr lang="en-US">
                    <a:noFill/>
                  </a:rPr>
                  <a:t> </a:t>
                </a:r>
              </a:p>
            </p:txBody>
          </p:sp>
        </mc:Fallback>
      </mc:AlternateContent>
      <p:cxnSp>
        <p:nvCxnSpPr>
          <p:cNvPr id="21" name="Straight Connector 20"/>
          <p:cNvCxnSpPr/>
          <p:nvPr/>
        </p:nvCxnSpPr>
        <p:spPr>
          <a:xfrm flipH="1">
            <a:off x="2680208" y="2019300"/>
            <a:ext cx="3158617" cy="2567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65176" y="3047163"/>
            <a:ext cx="0" cy="10576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568078" y="3016757"/>
            <a:ext cx="2003922" cy="60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575442" y="2647425"/>
            <a:ext cx="505267" cy="369332"/>
          </a:xfrm>
          <a:prstGeom prst="rect">
            <a:avLst/>
          </a:prstGeom>
        </p:spPr>
        <p:txBody>
          <a:bodyPr wrap="none">
            <a:spAutoFit/>
          </a:bodyPr>
          <a:lstStyle/>
          <a:p>
            <a:r>
              <a:rPr lang="en-US" dirty="0" smtClean="0"/>
              <a:t>0.5</a:t>
            </a:r>
            <a:endParaRPr lang="en-US" dirty="0"/>
          </a:p>
        </p:txBody>
      </p:sp>
      <p:sp>
        <p:nvSpPr>
          <p:cNvPr id="36" name="Right Arrow 35"/>
          <p:cNvSpPr/>
          <p:nvPr/>
        </p:nvSpPr>
        <p:spPr>
          <a:xfrm>
            <a:off x="4572000" y="4045919"/>
            <a:ext cx="1198719" cy="4196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0800000">
            <a:off x="3333635" y="3464055"/>
            <a:ext cx="1198719" cy="4196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5961893" y="2601418"/>
                <a:ext cx="2958630"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oMath>
                </a14:m>
                <a:r>
                  <a:rPr lang="en-US" dirty="0" smtClean="0"/>
                  <a:t>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rPr>
                          <m:t>𝑦</m:t>
                        </m:r>
                      </m:e>
                    </m:acc>
                    <m:r>
                      <a:rPr lang="en-US" i="1">
                        <a:latin typeface="Cambria Math" panose="02040503050406030204" pitchFamily="18" charset="0"/>
                      </a:rPr>
                      <m:t>=</m:t>
                    </m:r>
                  </m:oMath>
                </a14:m>
                <a:r>
                  <a:rPr lang="en-US" dirty="0" smtClean="0"/>
                  <a:t>1 </a:t>
                </a:r>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961893" y="2601418"/>
                <a:ext cx="2958630" cy="389787"/>
              </a:xfrm>
              <a:prstGeom prst="rect">
                <a:avLst/>
              </a:prstGeom>
              <a:blipFill>
                <a:blip r:embed="rId4"/>
                <a:stretch>
                  <a:fillRect l="-1649" t="-9375" r="-8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029218" y="3186193"/>
                <a:ext cx="3022751"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&lt;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0 </a:t>
                </a:r>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6029218" y="3186193"/>
                <a:ext cx="3022751" cy="389787"/>
              </a:xfrm>
              <a:prstGeom prst="rect">
                <a:avLst/>
              </a:prstGeom>
              <a:blipFill>
                <a:blip r:embed="rId5"/>
                <a:stretch>
                  <a:fillRect l="-1613" t="-9375" r="-1008" b="-18750"/>
                </a:stretch>
              </a:blipFill>
            </p:spPr>
            <p:txBody>
              <a:bodyPr/>
              <a:lstStyle/>
              <a:p>
                <a:r>
                  <a:rPr lang="en-US">
                    <a:noFill/>
                  </a:rPr>
                  <a:t> </a:t>
                </a:r>
              </a:p>
            </p:txBody>
          </p:sp>
        </mc:Fallback>
      </mc:AlternateContent>
    </p:spTree>
    <p:extLst>
      <p:ext uri="{BB962C8B-B14F-4D97-AF65-F5344CB8AC3E}">
        <p14:creationId xmlns:p14="http://schemas.microsoft.com/office/powerpoint/2010/main" val="237780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36" grpId="0" animBg="1"/>
      <p:bldP spid="40" grpId="0" animBg="1"/>
      <p:bldP spid="37"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sp>
        <p:nvSpPr>
          <p:cNvPr id="4" name="TextBox 3"/>
          <p:cNvSpPr txBox="1"/>
          <p:nvPr/>
        </p:nvSpPr>
        <p:spPr>
          <a:xfrm>
            <a:off x="1717040" y="1386226"/>
            <a:ext cx="6471139" cy="369332"/>
          </a:xfrm>
          <a:prstGeom prst="rect">
            <a:avLst/>
          </a:prstGeom>
          <a:noFill/>
        </p:spPr>
        <p:txBody>
          <a:bodyPr wrap="square" rtlCol="0">
            <a:spAutoFit/>
          </a:bodyPr>
          <a:lstStyle/>
          <a:p>
            <a:r>
              <a:rPr lang="en-US" dirty="0" smtClean="0"/>
              <a:t>Another problem of using linear regression in classification,</a:t>
            </a:r>
            <a:endParaRPr lang="en-US" dirty="0"/>
          </a:p>
        </p:txBody>
      </p:sp>
      <p:sp>
        <p:nvSpPr>
          <p:cNvPr id="5" name="Rectangle 4"/>
          <p:cNvSpPr/>
          <p:nvPr/>
        </p:nvSpPr>
        <p:spPr>
          <a:xfrm>
            <a:off x="1875013" y="2382660"/>
            <a:ext cx="2890535" cy="369332"/>
          </a:xfrm>
          <a:prstGeom prst="rect">
            <a:avLst/>
          </a:prstGeom>
        </p:spPr>
        <p:txBody>
          <a:bodyPr wrap="none">
            <a:spAutoFit/>
          </a:bodyPr>
          <a:lstStyle/>
          <a:p>
            <a:r>
              <a:rPr lang="en-US" dirty="0" smtClean="0"/>
              <a:t>In classification problems,</a:t>
            </a:r>
            <a:endParaRPr lang="en-US" dirty="0"/>
          </a:p>
        </p:txBody>
      </p:sp>
      <p:sp>
        <p:nvSpPr>
          <p:cNvPr id="23" name="Rectangle 22"/>
          <p:cNvSpPr/>
          <p:nvPr/>
        </p:nvSpPr>
        <p:spPr>
          <a:xfrm>
            <a:off x="1875012" y="3194428"/>
            <a:ext cx="3223959" cy="369332"/>
          </a:xfrm>
          <a:prstGeom prst="rect">
            <a:avLst/>
          </a:prstGeom>
        </p:spPr>
        <p:txBody>
          <a:bodyPr wrap="none">
            <a:spAutoFit/>
          </a:bodyPr>
          <a:lstStyle/>
          <a:p>
            <a:r>
              <a:rPr lang="en-US" dirty="0" smtClean="0"/>
              <a:t>In linear regression problems,</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6528857" y="2387084"/>
                <a:ext cx="1033424" cy="369332"/>
              </a:xfrm>
              <a:prstGeom prst="rect">
                <a:avLst/>
              </a:prstGeom>
            </p:spPr>
            <p:txBody>
              <a:bodyPr wrap="none">
                <a:spAutoFit/>
              </a:bodyPr>
              <a:lstStyle/>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latin typeface="Cambria Math" panose="02040503050406030204" pitchFamily="18" charset="0"/>
                    <a:ea typeface="Cambria Math" panose="02040503050406030204" pitchFamily="18" charset="0"/>
                  </a:rPr>
                  <a:t>∊ {0, 1}</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528857" y="2387084"/>
                <a:ext cx="1033424" cy="369332"/>
              </a:xfrm>
              <a:prstGeom prst="rect">
                <a:avLst/>
              </a:prstGeom>
              <a:blipFill>
                <a:blip r:embed="rId3"/>
                <a:stretch>
                  <a:fillRect t="-11667" r="-47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118662" y="3200402"/>
                <a:ext cx="2569934" cy="610873"/>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a14:m>
                <a:r>
                  <a:rPr lang="en-US" dirty="0" smtClean="0"/>
                  <a:t> </a:t>
                </a:r>
                <a:r>
                  <a:rPr lang="en-US" sz="1400" dirty="0" smtClean="0"/>
                  <a:t>can be </a:t>
                </a:r>
              </a:p>
              <a:p>
                <a:r>
                  <a:rPr lang="en-US" sz="1400" dirty="0" smtClean="0"/>
                  <a:t>larger than 1 or smaller than 0</a:t>
                </a:r>
                <a:endParaRPr 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6118662" y="3200402"/>
                <a:ext cx="2569934" cy="610873"/>
              </a:xfrm>
              <a:prstGeom prst="rect">
                <a:avLst/>
              </a:prstGeom>
              <a:blipFill>
                <a:blip r:embed="rId4"/>
                <a:stretch>
                  <a:fillRect l="-713" b="-10000"/>
                </a:stretch>
              </a:blipFill>
            </p:spPr>
            <p:txBody>
              <a:bodyPr/>
              <a:lstStyle/>
              <a:p>
                <a:r>
                  <a:rPr lang="en-US">
                    <a:noFill/>
                  </a:rPr>
                  <a:t> </a:t>
                </a:r>
              </a:p>
            </p:txBody>
          </p:sp>
        </mc:Fallback>
      </mc:AlternateContent>
      <p:cxnSp>
        <p:nvCxnSpPr>
          <p:cNvPr id="10" name="Straight Arrow Connector 9"/>
          <p:cNvCxnSpPr/>
          <p:nvPr/>
        </p:nvCxnSpPr>
        <p:spPr>
          <a:xfrm>
            <a:off x="4952609" y="2567326"/>
            <a:ext cx="14481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154636" y="3379094"/>
            <a:ext cx="9640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550663" y="4170406"/>
                <a:ext cx="1700274" cy="389787"/>
              </a:xfrm>
              <a:prstGeom prst="rect">
                <a:avLst/>
              </a:prstGeom>
            </p:spPr>
            <p:txBody>
              <a:bodyPr wrap="none">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0 </m:t>
                        </m:r>
                        <m:r>
                          <a:rPr lang="en-US"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sym typeface="Symbol" panose="05050102010706020507" pitchFamily="18" charset="2"/>
                          </a:rPr>
                          <m:t></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𝑋</m:t>
                    </m:r>
                    <m:r>
                      <a:rPr lang="en-US" i="1">
                        <a:solidFill>
                          <a:srgbClr val="FF0000"/>
                        </a:solidFill>
                        <a:latin typeface="Cambria Math" panose="02040503050406030204" pitchFamily="18" charset="0"/>
                      </a:rPr>
                      <m:t>)</m:t>
                    </m:r>
                  </m:oMath>
                </a14:m>
                <a:r>
                  <a:rPr lang="en-US" dirty="0" smtClean="0">
                    <a:solidFill>
                      <a:srgbClr val="FF0000"/>
                    </a:solidFill>
                  </a:rPr>
                  <a:t> </a:t>
                </a:r>
                <a14:m>
                  <m:oMath xmlns:m="http://schemas.openxmlformats.org/officeDocument/2006/math">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a14:m>
                <a:endParaRPr lang="en-US"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5550663" y="4170406"/>
                <a:ext cx="1700274" cy="389787"/>
              </a:xfrm>
              <a:prstGeom prst="rect">
                <a:avLst/>
              </a:prstGeom>
              <a:blipFill>
                <a:blip r:embed="rId5"/>
                <a:stretch>
                  <a:fillRect b="-9375"/>
                </a:stretch>
              </a:blipFill>
            </p:spPr>
            <p:txBody>
              <a:bodyPr/>
              <a:lstStyle/>
              <a:p>
                <a:r>
                  <a:rPr lang="en-US">
                    <a:noFill/>
                  </a:rPr>
                  <a:t> </a:t>
                </a:r>
              </a:p>
            </p:txBody>
          </p:sp>
        </mc:Fallback>
      </mc:AlternateContent>
      <p:sp>
        <p:nvSpPr>
          <p:cNvPr id="24" name="Rectangle 23"/>
          <p:cNvSpPr/>
          <p:nvPr/>
        </p:nvSpPr>
        <p:spPr>
          <a:xfrm>
            <a:off x="2343089" y="4190861"/>
            <a:ext cx="1787669" cy="369332"/>
          </a:xfrm>
          <a:prstGeom prst="rect">
            <a:avLst/>
          </a:prstGeom>
        </p:spPr>
        <p:txBody>
          <a:bodyPr wrap="none">
            <a:spAutoFit/>
          </a:bodyPr>
          <a:lstStyle/>
          <a:p>
            <a:r>
              <a:rPr lang="en-US" dirty="0" smtClean="0">
                <a:solidFill>
                  <a:srgbClr val="FF0000"/>
                </a:solidFill>
              </a:rPr>
              <a:t>In fact we want </a:t>
            </a:r>
            <a:endParaRPr lang="en-US" dirty="0">
              <a:solidFill>
                <a:srgbClr val="FF0000"/>
              </a:solidFill>
            </a:endParaRPr>
          </a:p>
        </p:txBody>
      </p:sp>
      <p:cxnSp>
        <p:nvCxnSpPr>
          <p:cNvPr id="33" name="Straight Arrow Connector 32"/>
          <p:cNvCxnSpPr/>
          <p:nvPr/>
        </p:nvCxnSpPr>
        <p:spPr>
          <a:xfrm>
            <a:off x="4237894" y="4390098"/>
            <a:ext cx="96402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005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 Hypothesis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945247" y="1644180"/>
                <a:ext cx="215770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45247" y="1644180"/>
                <a:ext cx="2157707" cy="663451"/>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013937" y="1013644"/>
            <a:ext cx="23449" cy="17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519248" y="2476335"/>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4416669" y="1477552"/>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013937" y="1418937"/>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660360" y="1250363"/>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5660360" y="1250363"/>
                <a:ext cx="37702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484029" y="1751294"/>
                <a:ext cx="553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0.5</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84029" y="1751294"/>
                <a:ext cx="5533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751213" y="2122965"/>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5751213" y="2122965"/>
                <a:ext cx="37702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98201" y="2307631"/>
                <a:ext cx="6425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798201" y="2307631"/>
                <a:ext cx="64254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794117" y="3220720"/>
                <a:ext cx="7240957" cy="389787"/>
              </a:xfrm>
              <a:prstGeom prst="rect">
                <a:avLst/>
              </a:prstGeom>
            </p:spPr>
            <p:txBody>
              <a:bodyPr wrap="none">
                <a:spAutoFit/>
              </a:bodyPr>
              <a:lstStyle/>
              <a:p>
                <a:r>
                  <a:rPr lang="en-US" dirty="0" smtClean="0"/>
                  <a:t>Suppose we know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oMath>
                </a14:m>
                <a:r>
                  <a:rPr lang="en-US" dirty="0" smtClean="0"/>
                  <a:t> and we get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d>
                      <m:dPr>
                        <m:ctrlPr>
                          <a:rPr lang="en-US" i="1" smtClean="0">
                            <a:solidFill>
                              <a:srgbClr val="C00000"/>
                            </a:solidFill>
                            <a:latin typeface="Cambria Math" panose="02040503050406030204" pitchFamily="18" charset="0"/>
                            <a:sym typeface="Symbol" panose="05050102010706020507" pitchFamily="18" charset="2"/>
                          </a:rPr>
                        </m:ctrlPr>
                      </m:dPr>
                      <m:e>
                        <m:sSub>
                          <m:sSubPr>
                            <m:ctrlPr>
                              <a:rPr lang="en-US" i="1">
                                <a:solidFill>
                                  <a:srgbClr val="C00000"/>
                                </a:solidFill>
                                <a:latin typeface="Cambria Math" panose="02040503050406030204" pitchFamily="18" charset="0"/>
                                <a:sym typeface="Symbol" panose="05050102010706020507" pitchFamily="18" charset="2"/>
                              </a:rPr>
                            </m:ctrlPr>
                          </m:sSubPr>
                          <m:e>
                            <m:r>
                              <a:rPr lang="en-US" b="0" i="1" smtClean="0">
                                <a:solidFill>
                                  <a:srgbClr val="C00000"/>
                                </a:solidFill>
                                <a:latin typeface="Cambria Math" panose="02040503050406030204" pitchFamily="18" charset="0"/>
                                <a:sym typeface="Symbol" panose="05050102010706020507" pitchFamily="18" charset="2"/>
                              </a:rPr>
                              <m:t>𝑋</m:t>
                            </m:r>
                          </m:e>
                          <m:sub>
                            <m:r>
                              <a:rPr lang="en-US" b="0" i="1" smtClean="0">
                                <a:solidFill>
                                  <a:srgbClr val="C00000"/>
                                </a:solidFill>
                                <a:latin typeface="Cambria Math" panose="02040503050406030204" pitchFamily="18" charset="0"/>
                                <a:sym typeface="Symbol" panose="05050102010706020507" pitchFamily="18" charset="2"/>
                              </a:rPr>
                              <m:t>𝑛𝑒𝑤</m:t>
                            </m:r>
                          </m:sub>
                        </m:sSub>
                      </m:e>
                    </m:d>
                    <m:r>
                      <a:rPr lang="en-US" b="0" i="1" smtClean="0">
                        <a:solidFill>
                          <a:srgbClr val="C00000"/>
                        </a:solidFill>
                        <a:latin typeface="Cambria Math" panose="02040503050406030204" pitchFamily="18" charset="0"/>
                      </a:rPr>
                      <m:t>=0.8 </m:t>
                    </m:r>
                  </m:oMath>
                </a14:m>
                <a:r>
                  <a:rPr lang="en-US" dirty="0" smtClean="0"/>
                  <a:t>for the new engine. </a:t>
                </a:r>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794117" y="3220720"/>
                <a:ext cx="7240957" cy="389787"/>
              </a:xfrm>
              <a:prstGeom prst="rect">
                <a:avLst/>
              </a:prstGeom>
              <a:blipFill>
                <a:blip r:embed="rId8"/>
                <a:stretch>
                  <a:fillRect l="-673" t="-7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781805" y="3844283"/>
                <a:ext cx="5539978" cy="389787"/>
              </a:xfrm>
              <a:prstGeom prst="rect">
                <a:avLst/>
              </a:prstGeom>
            </p:spPr>
            <p:txBody>
              <a:bodyPr wrap="none">
                <a:spAutoFit/>
              </a:bodyPr>
              <a:lstStyle/>
              <a:p>
                <a:r>
                  <a:rPr lang="en-US" b="1" dirty="0" smtClean="0"/>
                  <a:t>Question: </a:t>
                </a:r>
                <a:r>
                  <a:rPr lang="en-US" dirty="0" smtClean="0"/>
                  <a:t>What is the meaning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d>
                      <m:dPr>
                        <m:ctrlPr>
                          <a:rPr lang="en-US" i="1">
                            <a:solidFill>
                              <a:srgbClr val="C00000"/>
                            </a:solidFill>
                            <a:latin typeface="Cambria Math" panose="02040503050406030204" pitchFamily="18" charset="0"/>
                            <a:sym typeface="Symbol" panose="05050102010706020507" pitchFamily="18" charset="2"/>
                          </a:rPr>
                        </m:ctrlPr>
                      </m:dPr>
                      <m:e>
                        <m:sSub>
                          <m:sSubPr>
                            <m:ctrlPr>
                              <a:rPr lang="en-US" i="1">
                                <a:solidFill>
                                  <a:srgbClr val="C00000"/>
                                </a:solidFill>
                                <a:latin typeface="Cambria Math" panose="02040503050406030204" pitchFamily="18" charset="0"/>
                                <a:sym typeface="Symbol" panose="05050102010706020507" pitchFamily="18" charset="2"/>
                              </a:rPr>
                            </m:ctrlPr>
                          </m:sSubPr>
                          <m:e>
                            <m:r>
                              <a:rPr lang="en-US" i="1">
                                <a:solidFill>
                                  <a:srgbClr val="C00000"/>
                                </a:solidFill>
                                <a:latin typeface="Cambria Math" panose="02040503050406030204" pitchFamily="18" charset="0"/>
                                <a:sym typeface="Symbol" panose="05050102010706020507" pitchFamily="18" charset="2"/>
                              </a:rPr>
                              <m:t>𝑋</m:t>
                            </m:r>
                          </m:e>
                          <m:sub>
                            <m:r>
                              <a:rPr lang="en-US" i="1">
                                <a:solidFill>
                                  <a:srgbClr val="C00000"/>
                                </a:solidFill>
                                <a:latin typeface="Cambria Math" panose="02040503050406030204" pitchFamily="18" charset="0"/>
                                <a:sym typeface="Symbol" panose="05050102010706020507" pitchFamily="18" charset="2"/>
                              </a:rPr>
                              <m:t>𝑛𝑒𝑤</m:t>
                            </m:r>
                          </m:sub>
                        </m:sSub>
                      </m:e>
                    </m:d>
                    <m:r>
                      <a:rPr lang="en-US" i="1">
                        <a:solidFill>
                          <a:srgbClr val="C00000"/>
                        </a:solidFill>
                        <a:latin typeface="Cambria Math" panose="02040503050406030204" pitchFamily="18" charset="0"/>
                      </a:rPr>
                      <m:t>=0.</m:t>
                    </m:r>
                    <m:r>
                      <a:rPr lang="en-US" b="0" i="1" smtClean="0">
                        <a:solidFill>
                          <a:srgbClr val="C00000"/>
                        </a:solidFill>
                        <a:latin typeface="Cambria Math" panose="02040503050406030204" pitchFamily="18" charset="0"/>
                      </a:rPr>
                      <m:t>8</m:t>
                    </m:r>
                    <m:r>
                      <a:rPr lang="en-US" i="1">
                        <a:solidFill>
                          <a:srgbClr val="C00000"/>
                        </a:solidFill>
                        <a:latin typeface="Cambria Math" panose="02040503050406030204" pitchFamily="18" charset="0"/>
                      </a:rPr>
                      <m:t> </m:t>
                    </m:r>
                  </m:oMath>
                </a14:m>
                <a:r>
                  <a:rPr lang="en-US" dirty="0" smtClean="0"/>
                  <a:t>? </a:t>
                </a:r>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1781805" y="3844283"/>
                <a:ext cx="5539978" cy="389787"/>
              </a:xfrm>
              <a:prstGeom prst="rect">
                <a:avLst/>
              </a:prstGeom>
              <a:blipFill>
                <a:blip r:embed="rId9"/>
                <a:stretch>
                  <a:fillRect l="-880" t="-9375" b="-18750"/>
                </a:stretch>
              </a:blipFill>
            </p:spPr>
            <p:txBody>
              <a:bodyPr/>
              <a:lstStyle/>
              <a:p>
                <a:r>
                  <a:rPr lang="en-US">
                    <a:noFill/>
                  </a:rPr>
                  <a:t> </a:t>
                </a:r>
              </a:p>
            </p:txBody>
          </p:sp>
        </mc:Fallback>
      </mc:AlternateContent>
      <p:sp>
        <p:nvSpPr>
          <p:cNvPr id="34" name="Rectangle 33"/>
          <p:cNvSpPr/>
          <p:nvPr/>
        </p:nvSpPr>
        <p:spPr>
          <a:xfrm>
            <a:off x="1781805" y="4539556"/>
            <a:ext cx="6532558" cy="369332"/>
          </a:xfrm>
          <a:prstGeom prst="rect">
            <a:avLst/>
          </a:prstGeom>
        </p:spPr>
        <p:txBody>
          <a:bodyPr wrap="none">
            <a:spAutoFit/>
          </a:bodyPr>
          <a:lstStyle/>
          <a:p>
            <a:r>
              <a:rPr lang="en-US" b="1" dirty="0" smtClean="0">
                <a:solidFill>
                  <a:schemeClr val="accent3">
                    <a:lumMod val="50000"/>
                  </a:schemeClr>
                </a:solidFill>
              </a:rPr>
              <a:t>Answer: </a:t>
            </a:r>
            <a:r>
              <a:rPr lang="en-US" dirty="0" smtClean="0">
                <a:solidFill>
                  <a:schemeClr val="accent3">
                    <a:lumMod val="50000"/>
                  </a:schemeClr>
                </a:solidFill>
              </a:rPr>
              <a:t>There is an 80% chance that new engine is broken!</a:t>
            </a:r>
            <a:endParaRPr lang="en-US" dirty="0">
              <a:solidFill>
                <a:schemeClr val="accent3">
                  <a:lumMod val="50000"/>
                </a:schemeClr>
              </a:solidFill>
            </a:endParaRPr>
          </a:p>
        </p:txBody>
      </p:sp>
    </p:spTree>
    <p:extLst>
      <p:ext uri="{BB962C8B-B14F-4D97-AF65-F5344CB8AC3E}">
        <p14:creationId xmlns:p14="http://schemas.microsoft.com/office/powerpoint/2010/main" val="29479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 Hypothesis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863667" y="1013644"/>
                <a:ext cx="3111942" cy="486865"/>
              </a:xfrm>
              <a:prstGeom prst="rect">
                <a:avLst/>
              </a:prstGeom>
            </p:spPr>
            <p:txBody>
              <a:bodyPr wrap="none">
                <a:spAutoFit/>
              </a:bodyPr>
              <a:lstStyle/>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sSup>
                              <m:sSupPr>
                                <m:ctrlPr>
                                  <a:rPr lang="en-US" sz="1600" i="1" dirty="0">
                                    <a:latin typeface="Cambria Math" panose="02040503050406030204" pitchFamily="18" charset="0"/>
                                  </a:rPr>
                                </m:ctrlPr>
                              </m:sSupPr>
                              <m:e>
                                <m:r>
                                  <a:rPr lang="en-US" sz="1600" i="1" dirty="0">
                                    <a:latin typeface="Cambria Math" panose="02040503050406030204" pitchFamily="18" charset="0"/>
                                  </a:rPr>
                                  <m:t>−</m:t>
                                </m:r>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sup>
                        </m:sSup>
                      </m:den>
                    </m:f>
                    <m:r>
                      <a:rPr lang="en-US" sz="1600" i="1" dirty="0">
                        <a:latin typeface="Cambria Math" panose="02040503050406030204" pitchFamily="18" charset="0"/>
                      </a:rPr>
                      <m:t>=</m:t>
                    </m:r>
                    <m:r>
                      <a:rPr lang="en-US"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𝑦</m:t>
                    </m:r>
                    <m:r>
                      <a:rPr lang="en-US" sz="1600" i="1" dirty="0">
                        <a:latin typeface="Cambria Math" panose="02040503050406030204" pitchFamily="18" charset="0"/>
                      </a:rPr>
                      <m:t>=1|</m:t>
                    </m:r>
                    <m:r>
                      <a:rPr lang="en-US" sz="1600" i="1" dirty="0">
                        <a:latin typeface="Cambria Math" panose="02040503050406030204" pitchFamily="18" charset="0"/>
                      </a:rPr>
                      <m:t>𝑥</m:t>
                    </m:r>
                    <m:r>
                      <a:rPr lang="en-US" sz="1600" i="1" dirty="0">
                        <a:latin typeface="Cambria Math" panose="02040503050406030204" pitchFamily="18" charset="0"/>
                      </a:rPr>
                      <m:t>,</m:t>
                    </m:r>
                  </m:oMath>
                </a14:m>
                <a:r>
                  <a:rPr lang="en-US" sz="1600" i="1" dirty="0">
                    <a:latin typeface="Cambria Math" panose="02040503050406030204" pitchFamily="18" charset="0"/>
                  </a:rPr>
                  <a:t> </a:t>
                </a:r>
                <a:r>
                  <a:rPr lang="en-US" sz="1600" i="1" dirty="0">
                    <a:latin typeface="Cambria Math" panose="02040503050406030204" pitchFamily="18" charset="0"/>
                    <a:sym typeface="Symbol" panose="05050102010706020507" pitchFamily="18" charset="2"/>
                  </a:rPr>
                  <a:t>)</a:t>
                </a:r>
                <a:endParaRPr lang="en-US" sz="1600" i="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63667" y="1013644"/>
                <a:ext cx="3111942" cy="4868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013937" y="1013644"/>
            <a:ext cx="23449" cy="17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519248" y="2476335"/>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4416669" y="1477552"/>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013937" y="1418937"/>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660360" y="1250363"/>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5660360" y="1250363"/>
                <a:ext cx="37702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484029" y="1751294"/>
                <a:ext cx="553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0.5</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84029" y="1751294"/>
                <a:ext cx="5533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751213" y="2122965"/>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5751213" y="2122965"/>
                <a:ext cx="37702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98201" y="2307631"/>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798201" y="2307631"/>
                <a:ext cx="36497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603617" y="3220720"/>
                <a:ext cx="1381019" cy="338554"/>
              </a:xfrm>
              <a:prstGeom prst="rect">
                <a:avLst/>
              </a:prstGeom>
            </p:spPr>
            <p:txBody>
              <a:bodyPr wrap="none">
                <a:spAutoFit/>
              </a:bodyPr>
              <a:lstStyle/>
              <a:p>
                <a:r>
                  <a:rPr lang="en-US" sz="1600" dirty="0" smtClean="0"/>
                  <a:t>Predict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=1</m:t>
                    </m:r>
                  </m:oMath>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1603617" y="3220720"/>
                <a:ext cx="1381019" cy="338554"/>
              </a:xfrm>
              <a:prstGeom prst="rect">
                <a:avLst/>
              </a:prstGeom>
              <a:blipFill>
                <a:blip r:embed="rId8"/>
                <a:stretch>
                  <a:fillRect l="-220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848207" y="1647033"/>
                <a:ext cx="1684307" cy="607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m:oMathPara>
                </a14:m>
                <a:endParaRPr lang="en-US" sz="1600" b="0" i="1" dirty="0" smtClean="0">
                  <a:latin typeface="Cambria Math" panose="02040503050406030204" pitchFamily="18" charset="0"/>
                </a:endParaRPr>
              </a:p>
              <a:p>
                <a:endParaRPr lang="en-US" sz="1600" b="0" i="1" dirty="0" smtClean="0">
                  <a:solidFill>
                    <a:srgbClr val="C00000"/>
                  </a:solidFill>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848207" y="1647033"/>
                <a:ext cx="1684307" cy="6079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00110" y="1616004"/>
                <a:ext cx="702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𝑔</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300110" y="1616004"/>
                <a:ext cx="702372" cy="369332"/>
              </a:xfrm>
              <a:prstGeom prst="rect">
                <a:avLst/>
              </a:prstGeom>
              <a:blipFill>
                <a:blip r:embed="rId1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818663" y="3241405"/>
                <a:ext cx="2412071" cy="361766"/>
              </a:xfrm>
              <a:prstGeom prst="rect">
                <a:avLst/>
              </a:prstGeom>
            </p:spPr>
            <p:txBody>
              <a:bodyPr wrap="none">
                <a:spAutoFit/>
              </a:bodyPr>
              <a:lstStyle/>
              <a:p>
                <a:r>
                  <a:rPr lang="en-US" sz="1600" dirty="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a14:m>
                <a:r>
                  <a:rPr lang="en-US" sz="1600" dirty="0"/>
                  <a:t> </a:t>
                </a:r>
                <a14:m>
                  <m:oMath xmlns:m="http://schemas.openxmlformats.org/officeDocument/2006/math">
                    <m:r>
                      <a:rPr lang="en-US" sz="1600" i="1">
                        <a:latin typeface="Cambria Math" panose="02040503050406030204" pitchFamily="18" charset="0"/>
                      </a:rPr>
                      <m:t>≥</m:t>
                    </m:r>
                  </m:oMath>
                </a14:m>
                <a:r>
                  <a:rPr lang="en-US" sz="1600" dirty="0"/>
                  <a:t> 0.5 </a:t>
                </a:r>
              </a:p>
            </p:txBody>
          </p:sp>
        </mc:Choice>
        <mc:Fallback xmlns="">
          <p:sp>
            <p:nvSpPr>
              <p:cNvPr id="5" name="Rectangle 4"/>
              <p:cNvSpPr>
                <a:spLocks noRot="1" noChangeAspect="1" noMove="1" noResize="1" noEditPoints="1" noAdjustHandles="1" noChangeArrowheads="1" noChangeShapeType="1" noTextEdit="1"/>
              </p:cNvSpPr>
              <p:nvPr/>
            </p:nvSpPr>
            <p:spPr>
              <a:xfrm>
                <a:off x="3818663" y="3241405"/>
                <a:ext cx="2412071" cy="361766"/>
              </a:xfrm>
              <a:prstGeom prst="rect">
                <a:avLst/>
              </a:prstGeom>
              <a:blipFill>
                <a:blip r:embed="rId11"/>
                <a:stretch>
                  <a:fillRect l="-1263" t="-3390" r="-505"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603617" y="3842543"/>
                <a:ext cx="1381019" cy="338554"/>
              </a:xfrm>
              <a:prstGeom prst="rect">
                <a:avLst/>
              </a:prstGeom>
            </p:spPr>
            <p:txBody>
              <a:bodyPr wrap="none">
                <a:spAutoFit/>
              </a:bodyPr>
              <a:lstStyle/>
              <a:p>
                <a:r>
                  <a:rPr lang="en-US" sz="1600" dirty="0" smtClean="0"/>
                  <a:t>Predict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=0</m:t>
                    </m:r>
                  </m:oMath>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603617" y="3842543"/>
                <a:ext cx="1381019" cy="338554"/>
              </a:xfrm>
              <a:prstGeom prst="rect">
                <a:avLst/>
              </a:prstGeom>
              <a:blipFill>
                <a:blip r:embed="rId12"/>
                <a:stretch>
                  <a:fillRect l="-220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818663" y="3834653"/>
                <a:ext cx="2412071" cy="361766"/>
              </a:xfrm>
              <a:prstGeom prst="rect">
                <a:avLst/>
              </a:prstGeom>
            </p:spPr>
            <p:txBody>
              <a:bodyPr wrap="none">
                <a:spAutoFit/>
              </a:bodyPr>
              <a:lstStyle/>
              <a:p>
                <a:r>
                  <a:rPr lang="en-US" sz="1600" dirty="0" smtClean="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a14:m>
                <a:r>
                  <a:rPr lang="en-US" sz="1600" dirty="0"/>
                  <a:t> </a:t>
                </a:r>
                <a14:m>
                  <m:oMath xmlns:m="http://schemas.openxmlformats.org/officeDocument/2006/math">
                    <m:r>
                      <a:rPr lang="en-US" sz="1600" b="0" i="1" smtClean="0">
                        <a:latin typeface="Cambria Math" panose="02040503050406030204" pitchFamily="18" charset="0"/>
                      </a:rPr>
                      <m:t>&lt;</m:t>
                    </m:r>
                  </m:oMath>
                </a14:m>
                <a:r>
                  <a:rPr lang="en-US" sz="1600" dirty="0"/>
                  <a:t> 0.5 </a:t>
                </a:r>
              </a:p>
            </p:txBody>
          </p:sp>
        </mc:Choice>
        <mc:Fallback xmlns="">
          <p:sp>
            <p:nvSpPr>
              <p:cNvPr id="19" name="Rectangle 18"/>
              <p:cNvSpPr>
                <a:spLocks noRot="1" noChangeAspect="1" noMove="1" noResize="1" noEditPoints="1" noAdjustHandles="1" noChangeArrowheads="1" noChangeShapeType="1" noTextEdit="1"/>
              </p:cNvSpPr>
              <p:nvPr/>
            </p:nvSpPr>
            <p:spPr>
              <a:xfrm>
                <a:off x="3818663" y="3834653"/>
                <a:ext cx="2412071" cy="361766"/>
              </a:xfrm>
              <a:prstGeom prst="rect">
                <a:avLst/>
              </a:prstGeom>
              <a:blipFill>
                <a:blip r:embed="rId13"/>
                <a:stretch>
                  <a:fillRect l="-1263" t="-3390" r="-505" b="-16949"/>
                </a:stretch>
              </a:blipFill>
            </p:spPr>
            <p:txBody>
              <a:bodyPr/>
              <a:lstStyle/>
              <a:p>
                <a:r>
                  <a:rPr lang="en-US">
                    <a:noFill/>
                  </a:rPr>
                  <a:t> </a:t>
                </a:r>
              </a:p>
            </p:txBody>
          </p:sp>
        </mc:Fallback>
      </mc:AlternateContent>
      <p:sp>
        <p:nvSpPr>
          <p:cNvPr id="6" name="Right Arrow 5"/>
          <p:cNvSpPr/>
          <p:nvPr/>
        </p:nvSpPr>
        <p:spPr>
          <a:xfrm>
            <a:off x="3067297" y="3295650"/>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1" name="Right Arrow 20"/>
          <p:cNvSpPr/>
          <p:nvPr/>
        </p:nvSpPr>
        <p:spPr>
          <a:xfrm>
            <a:off x="3063635" y="3880008"/>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2" name="Right Arrow 21"/>
          <p:cNvSpPr/>
          <p:nvPr/>
        </p:nvSpPr>
        <p:spPr>
          <a:xfrm>
            <a:off x="6300110" y="3279381"/>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7" name="Rectangle 6"/>
              <p:cNvSpPr/>
              <p:nvPr/>
            </p:nvSpPr>
            <p:spPr>
              <a:xfrm>
                <a:off x="7094684" y="3230260"/>
                <a:ext cx="1528175" cy="369332"/>
              </a:xfrm>
              <a:prstGeom prst="rect">
                <a:avLst/>
              </a:prstGeom>
            </p:spPr>
            <p:txBody>
              <a:bodyPr wrap="none">
                <a:spAutoFit/>
              </a:bodyPr>
              <a:lstStyle/>
              <a:p>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sym typeface="Symbol" panose="05050102010706020507" pitchFamily="18" charset="2"/>
                          </a:rPr>
                          <m:t></m:t>
                        </m:r>
                      </m:e>
                      <m:sup>
                        <m:r>
                          <a:rPr lang="en-US" i="1" dirty="0">
                            <a:solidFill>
                              <a:schemeClr val="tx1"/>
                            </a:solidFill>
                            <a:latin typeface="Cambria Math" panose="02040503050406030204" pitchFamily="18" charset="0"/>
                          </a:rPr>
                          <m:t>𝑇</m:t>
                        </m:r>
                      </m:sup>
                    </m:sSup>
                    <m:r>
                      <a:rPr lang="en-US" i="1" dirty="0">
                        <a:solidFill>
                          <a:schemeClr val="tx1"/>
                        </a:solidFill>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𝑧</m:t>
                    </m:r>
                  </m:oMath>
                </a14:m>
                <a:r>
                  <a:rPr lang="en-US" dirty="0" smtClean="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0 </m:t>
                    </m:r>
                  </m:oMath>
                </a14:m>
                <a:endParaRPr lang="en-US" i="1" dirty="0">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094684" y="3230260"/>
                <a:ext cx="152817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094684" y="3811765"/>
                <a:ext cx="1528175" cy="369332"/>
              </a:xfrm>
              <a:prstGeom prst="rect">
                <a:avLst/>
              </a:prstGeom>
            </p:spPr>
            <p:txBody>
              <a:bodyPr wrap="none">
                <a:spAutoFit/>
              </a:bodyPr>
              <a:lstStyle/>
              <a:p>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sym typeface="Symbol" panose="05050102010706020507" pitchFamily="18" charset="2"/>
                          </a:rPr>
                          <m:t></m:t>
                        </m:r>
                      </m:e>
                      <m:sup>
                        <m:r>
                          <a:rPr lang="en-US" i="1" dirty="0">
                            <a:solidFill>
                              <a:schemeClr val="tx1"/>
                            </a:solidFill>
                            <a:latin typeface="Cambria Math" panose="02040503050406030204" pitchFamily="18" charset="0"/>
                          </a:rPr>
                          <m:t>𝑇</m:t>
                        </m:r>
                      </m:sup>
                    </m:sSup>
                    <m:r>
                      <a:rPr lang="en-US" i="1" dirty="0">
                        <a:solidFill>
                          <a:schemeClr val="tx1"/>
                        </a:solidFill>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𝑧</m:t>
                    </m:r>
                  </m:oMath>
                </a14:m>
                <a:r>
                  <a:rPr lang="en-US" dirty="0" smtClean="0"/>
                  <a:t> </a:t>
                </a:r>
                <a14:m>
                  <m:oMath xmlns:m="http://schemas.openxmlformats.org/officeDocument/2006/math">
                    <m:r>
                      <a:rPr lang="en-US" b="0" i="1" smtClean="0">
                        <a:latin typeface="Cambria Math" panose="02040503050406030204" pitchFamily="18" charset="0"/>
                      </a:rPr>
                      <m:t>&lt; 0 </m:t>
                    </m:r>
                  </m:oMath>
                </a14:m>
                <a:endParaRPr lang="en-US" i="1" dirty="0">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7094684" y="3811765"/>
                <a:ext cx="1528175" cy="369332"/>
              </a:xfrm>
              <a:prstGeom prst="rect">
                <a:avLst/>
              </a:prstGeom>
              <a:blipFill>
                <a:blip r:embed="rId15"/>
                <a:stretch>
                  <a:fillRect/>
                </a:stretch>
              </a:blipFill>
            </p:spPr>
            <p:txBody>
              <a:bodyPr/>
              <a:lstStyle/>
              <a:p>
                <a:r>
                  <a:rPr lang="en-US">
                    <a:noFill/>
                  </a:rPr>
                  <a:t> </a:t>
                </a:r>
              </a:p>
            </p:txBody>
          </p:sp>
        </mc:Fallback>
      </mc:AlternateContent>
      <p:sp>
        <p:nvSpPr>
          <p:cNvPr id="29" name="Right Arrow 28"/>
          <p:cNvSpPr/>
          <p:nvPr/>
        </p:nvSpPr>
        <p:spPr>
          <a:xfrm>
            <a:off x="6300110" y="3858755"/>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8" name="Rectangle 7"/>
              <p:cNvSpPr/>
              <p:nvPr/>
            </p:nvSpPr>
            <p:spPr>
              <a:xfrm>
                <a:off x="1887601" y="2052570"/>
                <a:ext cx="1583510"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solidFill>
                            <a:srgbClr val="C00000"/>
                          </a:solidFill>
                          <a:latin typeface="Cambria Math" panose="02040503050406030204" pitchFamily="18" charset="0"/>
                        </a:rPr>
                        <m:t>𝑔</m:t>
                      </m:r>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𝑧</m:t>
                      </m:r>
                      <m:r>
                        <a:rPr lang="en-US" sz="1600" i="1">
                          <a:solidFill>
                            <a:srgbClr val="C00000"/>
                          </a:solidFill>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m:t>
                              </m:r>
                              <m:r>
                                <a:rPr lang="en-US" sz="1600" i="1" dirty="0">
                                  <a:latin typeface="Cambria Math" panose="02040503050406030204" pitchFamily="18" charset="0"/>
                                </a:rPr>
                                <m:t>𝑧</m:t>
                              </m:r>
                            </m:sup>
                          </m:sSup>
                        </m:den>
                      </m:f>
                    </m:oMath>
                  </m:oMathPara>
                </a14:m>
                <a:endParaRPr 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1887601" y="2052570"/>
                <a:ext cx="1583510" cy="559064"/>
              </a:xfrm>
              <a:prstGeom prst="rect">
                <a:avLst/>
              </a:prstGeom>
              <a:blipFill>
                <a:blip r:embed="rId16"/>
                <a:stretch>
                  <a:fillRect/>
                </a:stretch>
              </a:blipFill>
            </p:spPr>
            <p:txBody>
              <a:bodyPr/>
              <a:lstStyle/>
              <a:p>
                <a:r>
                  <a:rPr lang="en-US">
                    <a:noFill/>
                  </a:rPr>
                  <a:t> </a:t>
                </a:r>
              </a:p>
            </p:txBody>
          </p:sp>
        </mc:Fallback>
      </mc:AlternateContent>
      <p:sp>
        <p:nvSpPr>
          <p:cNvPr id="10" name="TextBox 9"/>
          <p:cNvSpPr txBox="1"/>
          <p:nvPr/>
        </p:nvSpPr>
        <p:spPr>
          <a:xfrm>
            <a:off x="2984636" y="4557713"/>
            <a:ext cx="4626570" cy="369332"/>
          </a:xfrm>
          <a:prstGeom prst="rect">
            <a:avLst/>
          </a:prstGeom>
          <a:noFill/>
        </p:spPr>
        <p:txBody>
          <a:bodyPr wrap="square" rtlCol="0">
            <a:spAutoFit/>
          </a:bodyPr>
          <a:lstStyle/>
          <a:p>
            <a:r>
              <a:rPr lang="en-US" dirty="0" smtClean="0"/>
              <a:t>How this hypothesis makes predictions?</a:t>
            </a:r>
            <a:endParaRPr lang="en-US" dirty="0"/>
          </a:p>
        </p:txBody>
      </p:sp>
    </p:spTree>
    <p:extLst>
      <p:ext uri="{BB962C8B-B14F-4D97-AF65-F5344CB8AC3E}">
        <p14:creationId xmlns:p14="http://schemas.microsoft.com/office/powerpoint/2010/main" val="371219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5" grpId="0"/>
      <p:bldP spid="4" grpId="0"/>
      <p:bldP spid="5" grpId="0"/>
      <p:bldP spid="18" grpId="0"/>
      <p:bldP spid="19" grpId="0"/>
      <p:bldP spid="6" grpId="0" animBg="1"/>
      <p:bldP spid="21" grpId="0" animBg="1"/>
      <p:bldP spid="22" grpId="0" animBg="1"/>
      <p:bldP spid="7" grpId="0"/>
      <p:bldP spid="24" grpId="0"/>
      <p:bldP spid="29" grpId="0" animBg="1"/>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Boundary</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863667" y="1013644"/>
                <a:ext cx="3111942" cy="486865"/>
              </a:xfrm>
              <a:prstGeom prst="rect">
                <a:avLst/>
              </a:prstGeom>
            </p:spPr>
            <p:txBody>
              <a:bodyPr wrap="none">
                <a:spAutoFit/>
              </a:bodyPr>
              <a:lstStyle/>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sSup>
                              <m:sSupPr>
                                <m:ctrlPr>
                                  <a:rPr lang="en-US" sz="1600" i="1" dirty="0">
                                    <a:latin typeface="Cambria Math" panose="02040503050406030204" pitchFamily="18" charset="0"/>
                                  </a:rPr>
                                </m:ctrlPr>
                              </m:sSupPr>
                              <m:e>
                                <m:r>
                                  <a:rPr lang="en-US" sz="1600" i="1" dirty="0">
                                    <a:latin typeface="Cambria Math" panose="02040503050406030204" pitchFamily="18" charset="0"/>
                                  </a:rPr>
                                  <m:t>−</m:t>
                                </m:r>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sup>
                        </m:sSup>
                      </m:den>
                    </m:f>
                    <m:r>
                      <a:rPr lang="en-US" sz="1600" i="1" dirty="0">
                        <a:latin typeface="Cambria Math" panose="02040503050406030204" pitchFamily="18" charset="0"/>
                      </a:rPr>
                      <m:t>=</m:t>
                    </m:r>
                    <m:r>
                      <a:rPr lang="en-US"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𝑦</m:t>
                    </m:r>
                    <m:r>
                      <a:rPr lang="en-US" sz="1600" i="1" dirty="0">
                        <a:latin typeface="Cambria Math" panose="02040503050406030204" pitchFamily="18" charset="0"/>
                      </a:rPr>
                      <m:t>=1|</m:t>
                    </m:r>
                    <m:r>
                      <a:rPr lang="en-US" sz="1600" i="1" dirty="0">
                        <a:latin typeface="Cambria Math" panose="02040503050406030204" pitchFamily="18" charset="0"/>
                      </a:rPr>
                      <m:t>𝑥</m:t>
                    </m:r>
                    <m:r>
                      <a:rPr lang="en-US" sz="1600" i="1" dirty="0">
                        <a:latin typeface="Cambria Math" panose="02040503050406030204" pitchFamily="18" charset="0"/>
                      </a:rPr>
                      <m:t>,</m:t>
                    </m:r>
                  </m:oMath>
                </a14:m>
                <a:r>
                  <a:rPr lang="en-US" sz="1600" i="1" dirty="0">
                    <a:latin typeface="Cambria Math" panose="02040503050406030204" pitchFamily="18" charset="0"/>
                  </a:rPr>
                  <a:t> </a:t>
                </a:r>
                <a:r>
                  <a:rPr lang="en-US" sz="1600" i="1" dirty="0">
                    <a:latin typeface="Cambria Math" panose="02040503050406030204" pitchFamily="18" charset="0"/>
                    <a:sym typeface="Symbol" panose="05050102010706020507" pitchFamily="18" charset="2"/>
                  </a:rPr>
                  <a:t>)</a:t>
                </a:r>
                <a:endParaRPr lang="en-US" sz="1600" i="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63667" y="1013644"/>
                <a:ext cx="3111942" cy="4868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846272" y="1080061"/>
            <a:ext cx="23448" cy="1455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351582" y="2382551"/>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5249003" y="1383768"/>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846271" y="1325153"/>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6492694" y="1156579"/>
                <a:ext cx="33374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1</m:t>
                      </m:r>
                    </m:oMath>
                  </m:oMathPara>
                </a14:m>
                <a:endParaRPr lang="en-US" sz="1400" dirty="0"/>
              </a:p>
            </p:txBody>
          </p:sp>
        </mc:Choice>
        <mc:Fallback xmlns="">
          <p:sp>
            <p:nvSpPr>
              <p:cNvPr id="25" name="Rectangle 24"/>
              <p:cNvSpPr>
                <a:spLocks noRot="1" noChangeAspect="1" noMove="1" noResize="1" noEditPoints="1" noAdjustHandles="1" noChangeArrowheads="1" noChangeShapeType="1" noTextEdit="1"/>
              </p:cNvSpPr>
              <p:nvPr/>
            </p:nvSpPr>
            <p:spPr>
              <a:xfrm>
                <a:off x="6492694" y="1156579"/>
                <a:ext cx="333745"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6316363" y="1657510"/>
                <a:ext cx="4700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0.5</m:t>
                      </m:r>
                    </m:oMath>
                  </m:oMathPara>
                </a14:m>
                <a:endParaRPr lang="en-US" sz="1400" dirty="0"/>
              </a:p>
            </p:txBody>
          </p:sp>
        </mc:Choice>
        <mc:Fallback xmlns="">
          <p:sp>
            <p:nvSpPr>
              <p:cNvPr id="26" name="Rectangle 25"/>
              <p:cNvSpPr>
                <a:spLocks noRot="1" noChangeAspect="1" noMove="1" noResize="1" noEditPoints="1" noAdjustHandles="1" noChangeArrowheads="1" noChangeShapeType="1" noTextEdit="1"/>
              </p:cNvSpPr>
              <p:nvPr/>
            </p:nvSpPr>
            <p:spPr>
              <a:xfrm>
                <a:off x="6316363" y="1657510"/>
                <a:ext cx="4700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583547" y="2029181"/>
                <a:ext cx="33374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0</m:t>
                      </m:r>
                    </m:oMath>
                  </m:oMathPara>
                </a14:m>
                <a:endParaRPr lang="en-US" sz="1400" dirty="0"/>
              </a:p>
            </p:txBody>
          </p:sp>
        </mc:Choice>
        <mc:Fallback xmlns="">
          <p:sp>
            <p:nvSpPr>
              <p:cNvPr id="30" name="Rectangle 29"/>
              <p:cNvSpPr>
                <a:spLocks noRot="1" noChangeAspect="1" noMove="1" noResize="1" noEditPoints="1" noAdjustHandles="1" noChangeArrowheads="1" noChangeShapeType="1" noTextEdit="1"/>
              </p:cNvSpPr>
              <p:nvPr/>
            </p:nvSpPr>
            <p:spPr>
              <a:xfrm>
                <a:off x="6583547" y="2029181"/>
                <a:ext cx="333745"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26661" y="2071457"/>
                <a:ext cx="8627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𝑧</m:t>
                      </m:r>
                      <m:r>
                        <a:rPr lang="en-US" sz="1400" b="0" i="1" dirty="0" smtClean="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sym typeface="Symbol" panose="05050102010706020507" pitchFamily="18" charset="2"/>
                            </a:rPr>
                            <m:t></m:t>
                          </m:r>
                        </m:e>
                        <m:sup>
                          <m:r>
                            <a:rPr lang="en-US" sz="1400" i="1" dirty="0">
                              <a:latin typeface="Cambria Math" panose="02040503050406030204" pitchFamily="18" charset="0"/>
                            </a:rPr>
                            <m:t>𝑇</m:t>
                          </m:r>
                        </m:sup>
                      </m:sSup>
                      <m:r>
                        <a:rPr lang="en-US" sz="1400" i="1" dirty="0">
                          <a:latin typeface="Cambria Math" panose="02040503050406030204" pitchFamily="18" charset="0"/>
                        </a:rPr>
                        <m:t>𝑋</m:t>
                      </m:r>
                    </m:oMath>
                  </m:oMathPara>
                </a14:m>
                <a:endParaRPr lang="en-US" sz="1400" dirty="0"/>
              </a:p>
            </p:txBody>
          </p:sp>
        </mc:Choice>
        <mc:Fallback xmlns="">
          <p:sp>
            <p:nvSpPr>
              <p:cNvPr id="27" name="Rectangle 26"/>
              <p:cNvSpPr>
                <a:spLocks noRot="1" noChangeAspect="1" noMove="1" noResize="1" noEditPoints="1" noAdjustHandles="1" noChangeArrowheads="1" noChangeShapeType="1" noTextEdit="1"/>
              </p:cNvSpPr>
              <p:nvPr/>
            </p:nvSpPr>
            <p:spPr>
              <a:xfrm>
                <a:off x="7726661" y="2071457"/>
                <a:ext cx="862736"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686278" y="1627139"/>
                <a:ext cx="1230080" cy="307777"/>
              </a:xfrm>
              <a:prstGeom prst="rect">
                <a:avLst/>
              </a:prstGeom>
            </p:spPr>
            <p:txBody>
              <a:bodyPr wrap="none">
                <a:spAutoFit/>
              </a:bodyPr>
              <a:lstStyle/>
              <a:p>
                <a:r>
                  <a:rPr lang="en-US" sz="1400" dirty="0" smtClean="0"/>
                  <a:t>Predict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=1</m:t>
                    </m:r>
                  </m:oMath>
                </a14:m>
                <a:endParaRPr lang="en-US" sz="1400" dirty="0"/>
              </a:p>
            </p:txBody>
          </p:sp>
        </mc:Choice>
        <mc:Fallback xmlns="">
          <p:sp>
            <p:nvSpPr>
              <p:cNvPr id="28" name="Rectangle 27"/>
              <p:cNvSpPr>
                <a:spLocks noRot="1" noChangeAspect="1" noMove="1" noResize="1" noEditPoints="1" noAdjustHandles="1" noChangeArrowheads="1" noChangeShapeType="1" noTextEdit="1"/>
              </p:cNvSpPr>
              <p:nvPr/>
            </p:nvSpPr>
            <p:spPr>
              <a:xfrm>
                <a:off x="1686278" y="1627139"/>
                <a:ext cx="1230080" cy="307777"/>
              </a:xfrm>
              <a:prstGeom prst="rect">
                <a:avLst/>
              </a:prstGeom>
              <a:blipFill>
                <a:blip r:embed="rId8"/>
                <a:stretch>
                  <a:fillRect l="-1493"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132444" y="1522220"/>
                <a:ext cx="702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𝑔</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32444" y="1522220"/>
                <a:ext cx="702372" cy="369332"/>
              </a:xfrm>
              <a:prstGeom prst="rect">
                <a:avLst/>
              </a:prstGeom>
              <a:blipFill>
                <a:blip r:embed="rId9"/>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717040" y="2134891"/>
                <a:ext cx="1230080" cy="307777"/>
              </a:xfrm>
              <a:prstGeom prst="rect">
                <a:avLst/>
              </a:prstGeom>
            </p:spPr>
            <p:txBody>
              <a:bodyPr wrap="none">
                <a:spAutoFit/>
              </a:bodyPr>
              <a:lstStyle/>
              <a:p>
                <a:r>
                  <a:rPr lang="en-US" sz="1400" dirty="0" smtClean="0"/>
                  <a:t>Predict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=0</m:t>
                    </m:r>
                  </m:oMath>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1717040" y="2134891"/>
                <a:ext cx="1230080" cy="307777"/>
              </a:xfrm>
              <a:prstGeom prst="rect">
                <a:avLst/>
              </a:prstGeom>
              <a:blipFill>
                <a:blip r:embed="rId10"/>
                <a:stretch>
                  <a:fillRect l="-1493" t="-3922" b="-19608"/>
                </a:stretch>
              </a:blipFill>
            </p:spPr>
            <p:txBody>
              <a:bodyPr/>
              <a:lstStyle/>
              <a:p>
                <a:r>
                  <a:rPr lang="en-US">
                    <a:noFill/>
                  </a:rPr>
                  <a:t> </a:t>
                </a:r>
              </a:p>
            </p:txBody>
          </p:sp>
        </mc:Fallback>
      </mc:AlternateContent>
      <p:sp>
        <p:nvSpPr>
          <p:cNvPr id="6" name="Right Arrow 5"/>
          <p:cNvSpPr/>
          <p:nvPr/>
        </p:nvSpPr>
        <p:spPr>
          <a:xfrm>
            <a:off x="3169224" y="1690312"/>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 name="Right Arrow 20"/>
          <p:cNvSpPr/>
          <p:nvPr/>
        </p:nvSpPr>
        <p:spPr>
          <a:xfrm>
            <a:off x="3180735" y="2196223"/>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7" name="Rectangle 6"/>
              <p:cNvSpPr/>
              <p:nvPr/>
            </p:nvSpPr>
            <p:spPr>
              <a:xfrm>
                <a:off x="3909079" y="1660875"/>
                <a:ext cx="1377557" cy="338554"/>
              </a:xfrm>
              <a:prstGeom prst="rect">
                <a:avLst/>
              </a:prstGeom>
            </p:spPr>
            <p:txBody>
              <a:bodyPr wrap="none">
                <a:spAutoFit/>
              </a:bodyPr>
              <a:lstStyle/>
              <a:p>
                <a14:m>
                  <m:oMath xmlns:m="http://schemas.openxmlformats.org/officeDocument/2006/math">
                    <m:sSup>
                      <m:sSupPr>
                        <m:ctrlPr>
                          <a:rPr lang="en-US" sz="1600" i="1" dirty="0" smtClean="0">
                            <a:solidFill>
                              <a:schemeClr val="tx1"/>
                            </a:solidFill>
                            <a:latin typeface="Cambria Math" panose="02040503050406030204" pitchFamily="18" charset="0"/>
                          </a:rPr>
                        </m:ctrlPr>
                      </m:sSupPr>
                      <m:e>
                        <m:r>
                          <a:rPr lang="en-US" sz="1600" i="1" dirty="0">
                            <a:solidFill>
                              <a:schemeClr val="tx1"/>
                            </a:solidFill>
                            <a:latin typeface="Cambria Math" panose="02040503050406030204" pitchFamily="18" charset="0"/>
                            <a:sym typeface="Symbol" panose="05050102010706020507" pitchFamily="18" charset="2"/>
                          </a:rPr>
                          <m:t></m:t>
                        </m:r>
                      </m:e>
                      <m:sup>
                        <m:r>
                          <a:rPr lang="en-US" sz="1600" i="1" dirty="0">
                            <a:solidFill>
                              <a:schemeClr val="tx1"/>
                            </a:solidFill>
                            <a:latin typeface="Cambria Math" panose="02040503050406030204" pitchFamily="18" charset="0"/>
                          </a:rPr>
                          <m:t>𝑇</m:t>
                        </m:r>
                      </m:sup>
                    </m:sSup>
                    <m:r>
                      <a:rPr lang="en-US" sz="1600" i="1" dirty="0">
                        <a:solidFill>
                          <a:schemeClr val="tx1"/>
                        </a:solidFill>
                        <a:latin typeface="Cambria Math" panose="02040503050406030204" pitchFamily="18" charset="0"/>
                      </a:rPr>
                      <m:t>𝑋</m:t>
                    </m:r>
                    <m:r>
                      <a:rPr lang="en-US" sz="1600" b="0" i="1" dirty="0" smtClean="0">
                        <a:latin typeface="Cambria Math" panose="02040503050406030204" pitchFamily="18" charset="0"/>
                      </a:rPr>
                      <m:t>=</m:t>
                    </m:r>
                    <m:r>
                      <a:rPr lang="en-US" sz="1600" b="0" i="1" dirty="0" smtClean="0">
                        <a:latin typeface="Cambria Math" panose="02040503050406030204" pitchFamily="18" charset="0"/>
                      </a:rPr>
                      <m:t>𝑧</m:t>
                    </m:r>
                  </m:oMath>
                </a14:m>
                <a:r>
                  <a:rPr lang="en-US" sz="1600" dirty="0" smtClean="0"/>
                  <a:t> </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 0 </m:t>
                    </m:r>
                  </m:oMath>
                </a14:m>
                <a:endParaRPr lang="en-US" sz="1600" i="1" dirty="0">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909079" y="1660875"/>
                <a:ext cx="1377557"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887756" y="2181511"/>
                <a:ext cx="1377557" cy="338554"/>
              </a:xfrm>
              <a:prstGeom prst="rect">
                <a:avLst/>
              </a:prstGeom>
            </p:spPr>
            <p:txBody>
              <a:bodyPr wrap="none">
                <a:spAutoFit/>
              </a:bodyPr>
              <a:lstStyle/>
              <a:p>
                <a14:m>
                  <m:oMath xmlns:m="http://schemas.openxmlformats.org/officeDocument/2006/math">
                    <m:sSup>
                      <m:sSupPr>
                        <m:ctrlPr>
                          <a:rPr lang="en-US" sz="1600" i="1" dirty="0" smtClean="0">
                            <a:solidFill>
                              <a:schemeClr val="tx1"/>
                            </a:solidFill>
                            <a:latin typeface="Cambria Math" panose="02040503050406030204" pitchFamily="18" charset="0"/>
                          </a:rPr>
                        </m:ctrlPr>
                      </m:sSupPr>
                      <m:e>
                        <m:r>
                          <a:rPr lang="en-US" sz="1600" i="1" dirty="0">
                            <a:solidFill>
                              <a:schemeClr val="tx1"/>
                            </a:solidFill>
                            <a:latin typeface="Cambria Math" panose="02040503050406030204" pitchFamily="18" charset="0"/>
                            <a:sym typeface="Symbol" panose="05050102010706020507" pitchFamily="18" charset="2"/>
                          </a:rPr>
                          <m:t></m:t>
                        </m:r>
                      </m:e>
                      <m:sup>
                        <m:r>
                          <a:rPr lang="en-US" sz="1600" i="1" dirty="0">
                            <a:solidFill>
                              <a:schemeClr val="tx1"/>
                            </a:solidFill>
                            <a:latin typeface="Cambria Math" panose="02040503050406030204" pitchFamily="18" charset="0"/>
                          </a:rPr>
                          <m:t>𝑇</m:t>
                        </m:r>
                      </m:sup>
                    </m:sSup>
                    <m:r>
                      <a:rPr lang="en-US" sz="1600" i="1" dirty="0">
                        <a:solidFill>
                          <a:schemeClr val="tx1"/>
                        </a:solidFill>
                        <a:latin typeface="Cambria Math" panose="02040503050406030204" pitchFamily="18" charset="0"/>
                      </a:rPr>
                      <m:t>𝑋</m:t>
                    </m:r>
                    <m:r>
                      <a:rPr lang="en-US" sz="1600" b="0" i="1" dirty="0" smtClean="0">
                        <a:latin typeface="Cambria Math" panose="02040503050406030204" pitchFamily="18" charset="0"/>
                      </a:rPr>
                      <m:t>=</m:t>
                    </m:r>
                    <m:r>
                      <a:rPr lang="en-US" sz="1600" b="0" i="1" dirty="0" smtClean="0">
                        <a:latin typeface="Cambria Math" panose="02040503050406030204" pitchFamily="18" charset="0"/>
                      </a:rPr>
                      <m:t>𝑧</m:t>
                    </m:r>
                  </m:oMath>
                </a14:m>
                <a:r>
                  <a:rPr lang="en-US" sz="1600" dirty="0" smtClean="0"/>
                  <a:t> </a:t>
                </a:r>
                <a14:m>
                  <m:oMath xmlns:m="http://schemas.openxmlformats.org/officeDocument/2006/math">
                    <m:r>
                      <a:rPr lang="en-US" sz="1600" b="0" i="1" smtClean="0">
                        <a:latin typeface="Cambria Math" panose="02040503050406030204" pitchFamily="18" charset="0"/>
                      </a:rPr>
                      <m:t>&lt; 0 </m:t>
                    </m:r>
                  </m:oMath>
                </a14:m>
                <a:endParaRPr lang="en-US" sz="1600" i="1" dirty="0">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887756" y="2181511"/>
                <a:ext cx="1377557" cy="338554"/>
              </a:xfrm>
              <a:prstGeom prst="rect">
                <a:avLst/>
              </a:prstGeom>
              <a:blipFill>
                <a:blip r:embed="rId12"/>
                <a:stretch>
                  <a:fillRect/>
                </a:stretch>
              </a:blipFill>
            </p:spPr>
            <p:txBody>
              <a:bodyPr/>
              <a:lstStyle/>
              <a:p>
                <a:r>
                  <a:rPr lang="en-US">
                    <a:noFill/>
                  </a:rPr>
                  <a:t> </a:t>
                </a:r>
              </a:p>
            </p:txBody>
          </p:sp>
        </mc:Fallback>
      </mc:AlternateContent>
      <p:cxnSp>
        <p:nvCxnSpPr>
          <p:cNvPr id="31" name="Straight Arrow Connector 30"/>
          <p:cNvCxnSpPr/>
          <p:nvPr/>
        </p:nvCxnSpPr>
        <p:spPr>
          <a:xfrm flipV="1">
            <a:off x="5149260" y="2886483"/>
            <a:ext cx="0" cy="2135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598800" y="4852494"/>
            <a:ext cx="29925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036852" y="30838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292122" y="324009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242592"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494052" y="35410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6646452" y="36934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838732" y="32997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94002" y="345595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44472" y="37112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295932" y="37569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6448332" y="39093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6170202"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6025283" y="304197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975753" y="329724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227213" y="33429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6379613"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189252" y="32362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6444522" y="339249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394992"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646452" y="36934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6798852" y="38458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5991132" y="34521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246402" y="360835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6196872" y="38636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448332" y="39093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600732" y="40617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322602" y="38001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177683" y="319437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128153" y="344964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379613"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532013"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526034" y="441875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46302" y="421033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5594753" y="40884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747153" y="42408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899553" y="43932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712793" y="444161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633061" y="423319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5781512" y="41112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933912" y="42636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086312" y="44160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5472694" y="457115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392962" y="436273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541413" y="42408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5693813" y="43932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5846213" y="45456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5149260" y="3297244"/>
            <a:ext cx="1649592" cy="1555250"/>
          </a:xfrm>
          <a:prstGeom prst="line">
            <a:avLst/>
          </a:prstGeom>
          <a:ln w="539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p:cNvSpPr txBox="1"/>
          <p:nvPr/>
        </p:nvSpPr>
        <p:spPr>
          <a:xfrm>
            <a:off x="4774784" y="3105865"/>
            <a:ext cx="318343" cy="338554"/>
          </a:xfrm>
          <a:prstGeom prst="rect">
            <a:avLst/>
          </a:prstGeom>
          <a:noFill/>
        </p:spPr>
        <p:txBody>
          <a:bodyPr wrap="square" rtlCol="0">
            <a:spAutoFit/>
          </a:bodyPr>
          <a:lstStyle/>
          <a:p>
            <a:r>
              <a:rPr lang="en-US" sz="1600" dirty="0" smtClean="0"/>
              <a:t>4</a:t>
            </a:r>
            <a:endParaRPr lang="en-US" sz="1600" dirty="0"/>
          </a:p>
        </p:txBody>
      </p:sp>
      <p:sp>
        <p:nvSpPr>
          <p:cNvPr id="82" name="TextBox 81"/>
          <p:cNvSpPr txBox="1"/>
          <p:nvPr/>
        </p:nvSpPr>
        <p:spPr>
          <a:xfrm>
            <a:off x="6802877" y="4829155"/>
            <a:ext cx="318343" cy="338554"/>
          </a:xfrm>
          <a:prstGeom prst="rect">
            <a:avLst/>
          </a:prstGeom>
          <a:noFill/>
        </p:spPr>
        <p:txBody>
          <a:bodyPr wrap="square" rtlCol="0">
            <a:spAutoFit/>
          </a:bodyPr>
          <a:lstStyle/>
          <a:p>
            <a:r>
              <a:rPr lang="en-US" sz="1600" dirty="0" smtClean="0"/>
              <a:t>2</a:t>
            </a:r>
            <a:endParaRPr lang="en-US" sz="1600" dirty="0"/>
          </a:p>
        </p:txBody>
      </p:sp>
      <mc:AlternateContent xmlns:mc="http://schemas.openxmlformats.org/markup-compatibility/2006" xmlns:a14="http://schemas.microsoft.com/office/drawing/2010/main">
        <mc:Choice Requires="a14">
          <p:sp>
            <p:nvSpPr>
              <p:cNvPr id="84" name="TextBox 83"/>
              <p:cNvSpPr txBox="1"/>
              <p:nvPr/>
            </p:nvSpPr>
            <p:spPr>
              <a:xfrm>
                <a:off x="1701723" y="3102140"/>
                <a:ext cx="288623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b="1" dirty="0" smtClean="0">
                    <a:solidFill>
                      <a:schemeClr val="tx1"/>
                    </a:solidFill>
                  </a:rPr>
                  <a:t>Suppose:    </a:t>
                </a:r>
                <a14:m>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b="0" i="1" dirty="0" smtClean="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sym typeface="Symbol" panose="05050102010706020507" pitchFamily="18" charset="2"/>
                          </a:rPr>
                          <m:t></m:t>
                        </m:r>
                      </m:e>
                      <m:sup>
                        <m:r>
                          <a:rPr lang="en-US" sz="1400" i="1" dirty="0">
                            <a:solidFill>
                              <a:schemeClr val="tx1"/>
                            </a:solidFill>
                            <a:latin typeface="Cambria Math" panose="02040503050406030204" pitchFamily="18" charset="0"/>
                          </a:rPr>
                          <m:t>𝑇</m:t>
                        </m:r>
                      </m:sup>
                    </m:sSup>
                    <m:r>
                      <a:rPr lang="en-US" sz="1400" b="0" i="1" dirty="0" smtClean="0">
                        <a:solidFill>
                          <a:schemeClr val="tx1"/>
                        </a:solidFill>
                        <a:latin typeface="Cambria Math" panose="02040503050406030204" pitchFamily="18" charset="0"/>
                      </a:rPr>
                      <m:t>=[4, −2 −1]</m:t>
                    </m:r>
                  </m:oMath>
                </a14:m>
                <a:endParaRPr lang="en-US" sz="1400" dirty="0">
                  <a:solidFill>
                    <a:schemeClr val="tx1"/>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701723" y="3102140"/>
                <a:ext cx="2886230" cy="307777"/>
              </a:xfrm>
              <a:prstGeom prst="rect">
                <a:avLst/>
              </a:prstGeom>
              <a:blipFill>
                <a:blip r:embed="rId13"/>
                <a:stretch>
                  <a:fillRect l="-209" b="-14815"/>
                </a:stretch>
              </a:blipFill>
            </p:spPr>
            <p:txBody>
              <a:bodyPr/>
              <a:lstStyle/>
              <a:p>
                <a:r>
                  <a:rPr lang="en-US">
                    <a:noFill/>
                  </a:rPr>
                  <a:t> </a:t>
                </a:r>
              </a:p>
            </p:txBody>
          </p:sp>
        </mc:Fallback>
      </mc:AlternateContent>
      <p:sp>
        <p:nvSpPr>
          <p:cNvPr id="85" name="Right Arrow 84"/>
          <p:cNvSpPr/>
          <p:nvPr/>
        </p:nvSpPr>
        <p:spPr>
          <a:xfrm rot="18801895">
            <a:off x="6527328" y="4215744"/>
            <a:ext cx="848367"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6" name="Right Arrow 85"/>
          <p:cNvSpPr/>
          <p:nvPr/>
        </p:nvSpPr>
        <p:spPr>
          <a:xfrm rot="8365054">
            <a:off x="4662212" y="3815285"/>
            <a:ext cx="848367" cy="275352"/>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13" name="Rectangle 12"/>
              <p:cNvSpPr/>
              <p:nvPr/>
            </p:nvSpPr>
            <p:spPr>
              <a:xfrm>
                <a:off x="3458505" y="4538608"/>
                <a:ext cx="1253805" cy="276999"/>
              </a:xfrm>
              <a:prstGeom prst="rect">
                <a:avLst/>
              </a:prstGeom>
            </p:spPr>
            <p:txBody>
              <a:bodyPr wrap="none">
                <a:spAutoFit/>
              </a:bodyPr>
              <a:lstStyle/>
              <a:p>
                <a14:m>
                  <m:oMath xmlns:m="http://schemas.openxmlformats.org/officeDocument/2006/math">
                    <m:r>
                      <a:rPr lang="en-US" sz="1200" i="1" dirty="0" smtClean="0">
                        <a:latin typeface="Cambria Math" panose="02040503050406030204" pitchFamily="18" charset="0"/>
                      </a:rPr>
                      <m:t>4−2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sym typeface="Symbol" panose="05050102010706020507" pitchFamily="18" charset="2"/>
                          </a:rPr>
                          <m:t>1</m:t>
                        </m:r>
                      </m:sub>
                    </m:sSub>
                    <m:r>
                      <a:rPr lang="en-US" sz="1200" i="1" dirty="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sym typeface="Symbol" panose="05050102010706020507" pitchFamily="18" charset="2"/>
                          </a:rPr>
                          <m:t>2</m:t>
                        </m:r>
                      </m:sub>
                    </m:sSub>
                  </m:oMath>
                </a14:m>
                <a:r>
                  <a:rPr lang="en-US" sz="1200" i="1" dirty="0" smtClean="0">
                    <a:latin typeface="Cambria Math" panose="02040503050406030204" pitchFamily="18" charset="0"/>
                  </a:rPr>
                  <a:t>≥ 0</a:t>
                </a:r>
                <a:endParaRPr lang="en-US" sz="1200" i="1" dirty="0">
                  <a:latin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458505" y="4538608"/>
                <a:ext cx="1253805" cy="276999"/>
              </a:xfrm>
              <a:prstGeom prst="rect">
                <a:avLst/>
              </a:prstGeom>
              <a:blipFill>
                <a:blip r:embed="rId14"/>
                <a:stretch>
                  <a:fillRect t="-2222" b="-17778"/>
                </a:stretch>
              </a:blipFill>
            </p:spPr>
            <p:txBody>
              <a:bodyPr/>
              <a:lstStyle/>
              <a:p>
                <a:r>
                  <a:rPr lang="en-US">
                    <a:noFill/>
                  </a:rPr>
                  <a:t> </a:t>
                </a:r>
              </a:p>
            </p:txBody>
          </p:sp>
        </mc:Fallback>
      </mc:AlternateContent>
      <p:sp>
        <p:nvSpPr>
          <p:cNvPr id="17" name="Rounded Rectangle 16"/>
          <p:cNvSpPr/>
          <p:nvPr/>
        </p:nvSpPr>
        <p:spPr>
          <a:xfrm>
            <a:off x="1686278" y="1013644"/>
            <a:ext cx="7099582" cy="1618875"/>
          </a:xfrm>
          <a:prstGeom prst="roundRect">
            <a:avLst/>
          </a:prstGeom>
          <a:solidFill>
            <a:schemeClr val="accent3">
              <a:lumMod val="60000"/>
              <a:lumOff val="40000"/>
              <a:alpha val="21000"/>
            </a:schemeClr>
          </a:solid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544837" y="4214981"/>
            <a:ext cx="1144865" cy="307777"/>
          </a:xfrm>
          <a:prstGeom prst="rect">
            <a:avLst/>
          </a:prstGeom>
        </p:spPr>
        <p:txBody>
          <a:bodyPr wrap="none">
            <a:spAutoFit/>
          </a:bodyPr>
          <a:lstStyle/>
          <a:p>
            <a:r>
              <a:rPr lang="en-US" sz="1400" b="1" dirty="0" smtClean="0">
                <a:solidFill>
                  <a:srgbClr val="FF0000"/>
                </a:solidFill>
              </a:rPr>
              <a:t>Predict y=1</a:t>
            </a:r>
            <a:endParaRPr lang="en-US" sz="1400" dirty="0"/>
          </a:p>
        </p:txBody>
      </p:sp>
      <mc:AlternateContent xmlns:mc="http://schemas.openxmlformats.org/markup-compatibility/2006" xmlns:a14="http://schemas.microsoft.com/office/drawing/2010/main">
        <mc:Choice Requires="a14">
          <p:sp>
            <p:nvSpPr>
              <p:cNvPr id="89" name="Rectangle 88"/>
              <p:cNvSpPr/>
              <p:nvPr/>
            </p:nvSpPr>
            <p:spPr>
              <a:xfrm>
                <a:off x="7253371" y="3746649"/>
                <a:ext cx="1253805" cy="276999"/>
              </a:xfrm>
              <a:prstGeom prst="rect">
                <a:avLst/>
              </a:prstGeom>
            </p:spPr>
            <p:txBody>
              <a:bodyPr wrap="none">
                <a:spAutoFit/>
              </a:bodyPr>
              <a:lstStyle/>
              <a:p>
                <a14:m>
                  <m:oMath xmlns:m="http://schemas.openxmlformats.org/officeDocument/2006/math">
                    <m:r>
                      <a:rPr lang="en-US" sz="1200" i="1" dirty="0" smtClean="0">
                        <a:latin typeface="Cambria Math" panose="02040503050406030204" pitchFamily="18" charset="0"/>
                      </a:rPr>
                      <m:t>4−2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sym typeface="Symbol" panose="05050102010706020507" pitchFamily="18" charset="2"/>
                          </a:rPr>
                          <m:t>1</m:t>
                        </m:r>
                      </m:sub>
                    </m:sSub>
                    <m:r>
                      <a:rPr lang="en-US" sz="1200" i="1" dirty="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sym typeface="Symbol" panose="05050102010706020507" pitchFamily="18" charset="2"/>
                          </a:rPr>
                          <m:t>2</m:t>
                        </m:r>
                      </m:sub>
                    </m:sSub>
                  </m:oMath>
                </a14:m>
                <a:r>
                  <a:rPr lang="en-US" sz="1200" i="1" dirty="0" smtClean="0">
                    <a:latin typeface="Cambria Math" panose="02040503050406030204" pitchFamily="18" charset="0"/>
                  </a:rPr>
                  <a:t>&lt; 0</a:t>
                </a:r>
                <a:endParaRPr lang="en-US" sz="1200" i="1" dirty="0">
                  <a:latin typeface="Cambria Math" panose="02040503050406030204" pitchFamily="18" charset="0"/>
                </a:endParaRPr>
              </a:p>
            </p:txBody>
          </p:sp>
        </mc:Choice>
        <mc:Fallback xmlns="">
          <p:sp>
            <p:nvSpPr>
              <p:cNvPr id="89" name="Rectangle 88"/>
              <p:cNvSpPr>
                <a:spLocks noRot="1" noChangeAspect="1" noMove="1" noResize="1" noEditPoints="1" noAdjustHandles="1" noChangeArrowheads="1" noChangeShapeType="1" noTextEdit="1"/>
              </p:cNvSpPr>
              <p:nvPr/>
            </p:nvSpPr>
            <p:spPr>
              <a:xfrm>
                <a:off x="7253371" y="3746649"/>
                <a:ext cx="1253805" cy="276999"/>
              </a:xfrm>
              <a:prstGeom prst="rect">
                <a:avLst/>
              </a:prstGeom>
              <a:blipFill>
                <a:blip r:embed="rId15"/>
                <a:stretch>
                  <a:fillRect t="-2222" b="-17778"/>
                </a:stretch>
              </a:blipFill>
            </p:spPr>
            <p:txBody>
              <a:bodyPr/>
              <a:lstStyle/>
              <a:p>
                <a:r>
                  <a:rPr lang="en-US">
                    <a:noFill/>
                  </a:rPr>
                  <a:t> </a:t>
                </a:r>
              </a:p>
            </p:txBody>
          </p:sp>
        </mc:Fallback>
      </mc:AlternateContent>
      <p:sp>
        <p:nvSpPr>
          <p:cNvPr id="90" name="Rectangle 89"/>
          <p:cNvSpPr/>
          <p:nvPr/>
        </p:nvSpPr>
        <p:spPr>
          <a:xfrm>
            <a:off x="7206105" y="3330079"/>
            <a:ext cx="1144865" cy="307777"/>
          </a:xfrm>
          <a:prstGeom prst="rect">
            <a:avLst/>
          </a:prstGeom>
        </p:spPr>
        <p:txBody>
          <a:bodyPr wrap="none">
            <a:spAutoFit/>
          </a:bodyPr>
          <a:lstStyle/>
          <a:p>
            <a:r>
              <a:rPr lang="en-US" sz="1400" b="1" dirty="0" smtClean="0">
                <a:solidFill>
                  <a:schemeClr val="tx2">
                    <a:lumMod val="60000"/>
                    <a:lumOff val="40000"/>
                  </a:schemeClr>
                </a:solidFill>
              </a:rPr>
              <a:t>Predict y=0</a:t>
            </a:r>
            <a:endParaRPr lang="en-US" sz="1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94" name="Rectangle 93"/>
              <p:cNvSpPr/>
              <p:nvPr/>
            </p:nvSpPr>
            <p:spPr>
              <a:xfrm>
                <a:off x="7558965" y="4667828"/>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7558965" y="4667828"/>
                <a:ext cx="471988" cy="369332"/>
              </a:xfrm>
              <a:prstGeom prst="rect">
                <a:avLst/>
              </a:prstGeom>
              <a:blipFill>
                <a:blip r:embed="rId1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4739615" y="2650426"/>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4739615" y="2650426"/>
                <a:ext cx="477310" cy="369332"/>
              </a:xfrm>
              <a:prstGeom prst="rect">
                <a:avLst/>
              </a:prstGeom>
              <a:blipFill>
                <a:blip r:embed="rId17"/>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5850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500"/>
                                        <p:tgtEl>
                                          <p:spTgt spid="8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13" grpId="0"/>
      <p:bldP spid="88" grpId="0"/>
      <p:bldP spid="89" grpId="0"/>
      <p:bldP spid="9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www.w3.org/XML/1998/namespace"/>
    <ds:schemaRef ds:uri="http://purl.org/dc/dcmityp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5673</TotalTime>
  <Words>744</Words>
  <Application>Microsoft Office PowerPoint</Application>
  <PresentationFormat>On-screen Show (16:9)</PresentationFormat>
  <Paragraphs>269</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Symbol</vt:lpstr>
      <vt:lpstr>Wingdings</vt:lpstr>
      <vt:lpstr>Office Theme</vt:lpstr>
      <vt:lpstr>Classification-Logistic Regression</vt:lpstr>
      <vt:lpstr>What is Classification?</vt:lpstr>
      <vt:lpstr>Which ones are classification problems?</vt:lpstr>
      <vt:lpstr>Algorithm Development</vt:lpstr>
      <vt:lpstr>Algorithm Development</vt:lpstr>
      <vt:lpstr>Algorithm Development</vt:lpstr>
      <vt:lpstr>Logistic Regression Hypothesis</vt:lpstr>
      <vt:lpstr>Logistic Regression Hypothesis</vt:lpstr>
      <vt:lpstr>Decision Boundary</vt:lpstr>
      <vt:lpstr>Non-Linear Decision Boundary</vt:lpstr>
      <vt:lpstr>Fitting〖 〗_0, _1,_2, …</vt:lpstr>
      <vt:lpstr>Cost Function:</vt:lpstr>
      <vt:lpstr>Cost Function:</vt:lpstr>
      <vt:lpstr>Cost Function:</vt:lpstr>
      <vt:lpstr>Gradient Descent:</vt:lpstr>
      <vt:lpstr>Feature Selection</vt:lpstr>
      <vt:lpstr>Recursive Feature Elimination (RFE)</vt:lpstr>
      <vt:lpstr>Kfold Cross Validation</vt:lpstr>
      <vt:lpstr>RFE in Sklearn</vt:lpstr>
      <vt:lpstr>RFE with Kfold Cross Validation</vt:lpstr>
      <vt:lpstr>RFE in Sklearn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160</cp:revision>
  <dcterms:created xsi:type="dcterms:W3CDTF">2010-04-12T23:12:02Z</dcterms:created>
  <dcterms:modified xsi:type="dcterms:W3CDTF">2019-03-14T11:54:27Z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