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18"/>
  </p:notesMasterIdLst>
  <p:sldIdLst>
    <p:sldId id="256" r:id="rId5"/>
    <p:sldId id="297" r:id="rId6"/>
    <p:sldId id="305" r:id="rId7"/>
    <p:sldId id="302" r:id="rId8"/>
    <p:sldId id="330" r:id="rId9"/>
    <p:sldId id="331" r:id="rId10"/>
    <p:sldId id="295" r:id="rId11"/>
    <p:sldId id="304" r:id="rId12"/>
    <p:sldId id="333" r:id="rId13"/>
    <p:sldId id="334" r:id="rId14"/>
    <p:sldId id="335" r:id="rId15"/>
    <p:sldId id="332" r:id="rId16"/>
    <p:sldId id="263"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855"/>
    <a:srgbClr val="0E52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4660"/>
  </p:normalViewPr>
  <p:slideViewPr>
    <p:cSldViewPr snapToGrid="0" snapToObjects="1">
      <p:cViewPr varScale="1">
        <p:scale>
          <a:sx n="129" d="100"/>
          <a:sy n="129" d="100"/>
        </p:scale>
        <p:origin x="60" y="198"/>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2-20T11:54:25.188"/>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A220DEDB-0265-4FD5-B67E-8F42B00FC3AE}" emma:medium="tactile" emma:mode="ink">
          <msink:context xmlns:msink="http://schemas.microsoft.com/ink/2010/main" type="inkDrawing" rotatedBoundingBox="14593,3557 16256,6208 15065,6955 13402,4304" semanticType="callout" shapeName="Other">
            <msink:sourceLink direction="with" ref="{1251AB9D-98E8-4B2A-9E2E-480A96CF8E42}"/>
          </msink:context>
        </emma:interpretation>
      </emma:emma>
    </inkml:annotationXML>
    <inkml:trace contextRef="#ctx0" brushRef="#br0">1897 2758 128 0,'-4'6'49'0,"4"0"-38"0,-3-3 15 16,3-3 5-16,-3 3-13 16,-4-3-4-16,4 3-5 15,0-3 1-15,-4 0-5 16,1 0 8-16,-1 0 4 0,1 0 4 0,-1 0 4 15,-3 0-2-15,0 3-2 16,0 0-9-16,1 0-3 16,-1 0 1-16,0-1 1 15,-3 1 6-15,0-3 1 16,0 0 8-16,-1 0 4 16,1 0-23-16,0 0-8 15,0 0-3-15,0 0 1 16,-3 0 2-16,2 0 3 15,-2 3-1-15,-4-3 2 16,4 0-4-16,0 3 0 16,-1-3-1-16,1 0 0 15,-1 3 13-15,1 0 7 16,-4 0-7-16,1-3-1 0,-1 0-6 16,0 0-1-16,1 0-1 15,-1 0-2-15,0 3-2 16,1 0 1-16,-1 0 1 15,0 0 0-15,0 0 0 16,1-3 2-16,2 0 1 16,-2 0 3-16,-1-3 3 15,0 0 2-15,-3 0-5 16,0 0-4-16,0 0 1 16,4 0 0-16,-1 0-1 15,0 0 1-15,1 0-4 16,-1-3 0-16,0 4 1 15,1-4 0-15,2 0 0 0,-6 0 0 16,0 0 0-16,0-3 2 16,0 4-1-16,1-4-1 15,-1 3 1-15,0-3-1 16,0 1 2-16,-4-1 3 16,4 0 0-16,-3 0 2 15,0 4-4-15,3-4-2 16,0 0 0-16,0 0 1 15,3-2-1-15,1-1-1 16,-1 0 1-16,0-5-1 16,4 5 0-16,-4-8 0 15,4 5 2-15,-4-5 1 16,1-1-1-16,-4 1 1 16,0 0-2-16,0 2 2 0,0 1-2 15,0-4-1-15,0 4 1 16,0-1-1-16,3 1 0 15,0-4 2-15,4 4-1 16,3-1 2-16,0 1-2 16,0-1-1-16,0-2 1 15,-1-6-1-15,1 5-3 16,0 1 2-16,0-4 3 16,0 1 1-16,3 3-1 15,0-4 1-15,4 1-2 16,-1-3-1-16,1 3 1 15,-1-4-1-15,7 1 0 16,0 0 0-16,-3 0 0 0,-1-1 0 16,1 4 0-16,0 0 0 15,-4-4 0-15,1 1 2 16,-1 3-1-16,1-6-1 16,2 0 1-16,-2-1-1 15,3 4-3-15,-4 0 2 16,4 0 1-16,-1-1 0 15,4 1 0-15,0-3 0 16,0 3 0-16,0 3 0 16,0-4 0-16,-3 4 0 15,3 0 0-15,0-1 0 16,0 1 0-16,-3 0 0 0,3-1 0 16,0-2 0-1,0 0 0-15,0-3 0 0,3 2 0 16,-3-2 0-16,0 0 0 15,0 0 0-15,3 0 0 16,1 0 0-16,-1 2 0 16,0 1 0-16,1 3 0 15,-1-3 0-15,3 2-3 16,1-2 2-16,3 3 1 16,-4-6 0-16,4-3 0 15,0-1 0-15,0 1 0 16,-4 0 0-16,1-3 0 15,0 0 0-15,-1 3 0 16,4-3 2-16,0 3-3 16,0 3 0-16,3 0 1 0,0 3 0 15,0-1 0-15,0 1 0 16,0-3-3-16,0 0 2 16,4 0 1-16,-1-3 2 15,4 0-1-15,-4-1-1 16,4 1 1-16,-4 3-1 15,1 0 0-15,-4 6 0 16,3 2-3-16,-3 4 2 16,0-1-8-16,-3 4-2 15,0 2-62-15,0 0-29 16,-7 1 52-16,-6-10 25 16</inkml:trace>
  </inkml:traceGroup>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2-20T11:55:11.458"/>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2F567CC8-5FDD-4EB2-8F19-3465C60B4CAE}" emma:medium="tactile" emma:mode="ink">
          <msink:context xmlns:msink="http://schemas.microsoft.com/ink/2010/main" type="writingRegion" rotatedBoundingBox="19533,3547 23390,3547 23390,6938 19533,6938"/>
        </emma:interpretation>
      </emma:emma>
    </inkml:annotationXML>
    <inkml:traceGroup>
      <inkml:annotationXML>
        <emma:emma xmlns:emma="http://www.w3.org/2003/04/emma" version="1.0">
          <emma:interpretation id="{DD755740-16AB-42EC-9AA7-3AA544A67833}" emma:medium="tactile" emma:mode="ink">
            <msink:context xmlns:msink="http://schemas.microsoft.com/ink/2010/main" type="paragraph" rotatedBoundingBox="19533,3547 23390,3547 23390,6938 19533,6938" alignmentLevel="1"/>
          </emma:interpretation>
        </emma:emma>
      </inkml:annotationXML>
      <inkml:traceGroup>
        <inkml:annotationXML>
          <emma:emma xmlns:emma="http://www.w3.org/2003/04/emma" version="1.0">
            <emma:interpretation id="{99A5DB10-956D-48D7-9D54-0D8C08BB82AE}" emma:medium="tactile" emma:mode="ink">
              <msink:context xmlns:msink="http://schemas.microsoft.com/ink/2010/main" type="line" rotatedBoundingBox="19533,3547 23390,3547 23390,6938 19533,6938"/>
            </emma:interpretation>
          </emma:emma>
        </inkml:annotationXML>
        <inkml:traceGroup>
          <inkml:annotationXML>
            <emma:emma xmlns:emma="http://www.w3.org/2003/04/emma" version="1.0">
              <emma:interpretation id="{1251AB9D-98E8-4B2A-9E2E-480A96CF8E42}" emma:medium="tactile" emma:mode="ink">
                <msink:context xmlns:msink="http://schemas.microsoft.com/ink/2010/main" type="inkWord" rotatedBoundingBox="19533,3547 23390,3547 23390,6938 19533,6938">
                  <msink:destinationLink direction="with" ref="{A220DEDB-0265-4FD5-B67E-8F42B00FC3AE}"/>
                </msink:context>
              </emma:interpretation>
              <emma:one-of disjunction-type="recognition" id="oneOf0">
                <emma:interpretation id="interp0" emma:lang="" emma:confidence="0">
                  <emma:literal>{e</emma:literal>
                </emma:interpretation>
                <emma:interpretation id="interp1" emma:lang="" emma:confidence="0">
                  <emma:literal>the</emma:literal>
                </emma:interpretation>
                <emma:interpretation id="interp2" emma:lang="" emma:confidence="0">
                  <emma:literal>En</emma:literal>
                </emma:interpretation>
                <emma:interpretation id="interp3" emma:lang="" emma:confidence="0">
                  <emma:literal>be</emma:literal>
                </emma:interpretation>
                <emma:interpretation id="interp4" emma:lang="" emma:confidence="0">
                  <emma:literal>he</emma:literal>
                </emma:interpretation>
              </emma:one-of>
            </emma:emma>
          </inkml:annotationXML>
          <inkml:trace contextRef="#ctx0" brushRef="#br0">721 4 140 0,'3'-6'55'0,"-3"6"-43"0,0 0 16 0,0 0 7 15,0 0-8-15,0 0-1 16,0 0-6-16,-3 3-1 16,0 0-10-16,-4 2-1 0,1 1 2 0,-1 0-6 15,0 3 0-15,1 0 2 16,-1 2 3-16,1 4-4 16,-1-1-1-16,1 4-2 15,-1 5-2-15,1 1 1 16,-1 2 1-16,0-3 1 15,1 0 3-15,-1 1 1 16,-3-1 3-16,4 0-3 16,-4 1 1-16,0-1-3 15,4-3 0-15,-4-2-3 16,3-1 1-16,1 1-2 16,-1-3-1-16,-3-1-2 15,4 1 1-15,-1-1 3 16,1 4 1-16,-1-4 1 15,0 1 0-15,-2-1 0 0,2 4 2 16,-3-3-3-16,4-1-2 16,-1-2 0-16,1 2-1 15,-1-2 0-15,-3 0 2 16,4-1-1-16,-1 1-1 16,0 0 1-16,1-1-1 15,-4 1 0-15,4 0 2 16,-1 2-1-16,0-2-1 15,-2 2 1-15,2 1-1 16,-3 0 0-16,0-1 0 16,0-2 0-16,4 0 2 0,-4-1-1 15,4 1-1-15,-1-3 1 16,0-1 1-16,1 1-1 16,-4 0 2-16,3 2-2 15,1-2-1-15,-1 0 1 16,1 0-1-16,-1-1 0 15,1 1 0-15,-1 0-3 16,1 3 2-16,-1-4 1 16,0 1 2-16,1 3-1 15,-1-3-1-15,1 2-2 16,-1 1 1-16,1 0 3 16,-1-1 1-16,4 1-1 15,-1 0-2-15,1-1-2 16,0 1 1-16,0-1 1 0,-1 1 2 15,-2 0-1-15,3-1-1 16,-1 1-2-16,-2 0 1 16,2-1 1-16,1 1 2 15,0 0-1-15,0 2-1 16,-1 1-2-16,1 2 1 16,3-2 1-16,0 0 2 15,0-1-1-15,0 1-1 16,3-1 1-16,1 1-1 15,-1-1 0-15,0 1 0 16,0 0 0-16,1-1 0 16,2 1 0-16,1-1 2 0,-1 1-3 15,1 0 0-15,-1-1 1 16,1-2 0-16,0-1 0 16,2 1 0-16,1-3-5 15,0 3 1-15,0-4 2 16,3 4 1-16,0 0-4 15,0-1-1-15,-3-2 3 16,3 0 3-16,0 2 1 16,1-2-1-16,-5-3 5 15,4-3 1-15,-3 0 0 16,3 0 1-16,1-3-4 16,-1 0-2-16,0 0-5 15,0 0 0-15,-3 0-3 16,3 0 0-16,0 0 4 15,-3 0 1-15,0-3 2 0,0 0 2 16,-1 0 1-16,1 3 3 16,3-3-3-16,0 0 0 15,1 0-1-15,-1 0 1 16,0 0-4-16,0-2 0 16,0 2-1-16,0 0-2 15,-3-3 5-15,0 0 1 16,0 0 0-16,0 0-2 15,3 1 1-15,-4-1 1 16,1 0-1-16,0 0-1 16,3 0 3-16,0 0 0 15,-3 4-1-15,3-1-2 0,-3-3-2 16,0 3-1-16,0 0-1 16,0 0 3-16,0 0 0 15,-1 0 1-15,1 0 0 16,0 0 0-16,0 0 0 15,0 3 0-15,0-2 0 16,3 2 0-16,0 0 0 16,0 0 0-16,0 0 0 15,0 0 0-15,-3-3 0 16,0 3 0-16,0 0 4 16,-4 0 2-16,1 0 6 15,3 0 3-15,-4 0-11 16,1 3-1-16,-1-3-3 15,4 0 2-15,-3 0-1 16,-1 2-1-16,1-2-2 0,-1 3-1 16,1 0-3-16,0-3 1 15,-4 3 12-15,0 0 4 16,0 0-4-16,1 0-2 16,-1 0-5-16,0 0-1 15,0 0-1-15,1 0 0 16,-1 0 2-16,0 2 0 15,1 1 0-15,-1 0 0 16,-3-3 0-16,0 3 2 16,0-3-1-16,3 2 2 15,0-2-2-15,-3 0-1 0,0 0 1 16,4 0-1-16,-4 0 0 16,3 0 2-16,0 0-3 15,-3 3 0-15,0 0 1 16,0 2 2-16,0-2-3 15,0 0 0-15,0-3 1 16,0 3 2-16,0 0-1 16,0-1-1-16,0 1 1 15,0 0 1-15,0-6-3 16,0 6 0-16,0 0 1 16,0 0 2-16,-3-1-3 15,3 1 0-15,0 0-1 16,0 3-2-16,0-3 0 15,-3-1 3-15,-1 1 2 0,1 0 2 16,0 0-1-16,0 0 1 16,-1 3-2-16,-2-1-1 15,-1 1-2-15,1 0-1 16,-1-3 4-16,1-1 1 16,-1 1-3-16,0 0-1 15,4 0 1-15,0 0 2 16,0 0-11-16,-4-1-3 15,4 1 6-15,-4 0 3 16,1 0 1-16,-1 0 2 16,0-3 7-16,1 2 6 15,-4 1-15-15,4-3-5 0,2 3 4 16,-2 0 3-16,2-3 6 16,1 0 4-16,0 0-11 15,0 0-5-15,-4-1 9 16,0 1 8-16,1 0-14 15,-1 0-4-15,4 0 4 16,0 0 1-16,-4 0 3 16,1 0 0-16,-1 0 6 15,1 0 6-15,-1 0-15 16,0 0-5-16,1-1 4 16,-1 1 1-16,1 0 3 15,-1 0 0-15,1 0 6 16,-1 0 4-16,0 0-12 15,1 0-5-15,-1 0 3 16,1 0 1-16,-1 0 11 0,1 0 5 16,-1-1-17-16,1 1-7 15,-1 0 5-15,0 0 2 16,1 0 12-16,-1 3 5 16,4-3-15-16,0 3-6 15,0-3 4-15,-1-1 1 16,1 1 3-16,0 3 0 15,-1-3 8-15,1 0 7 16,0 0-18-16,0 0-9 16,3-3 5-16,-4 3 3 15,1-3 11-15,0 3 8 16,-1 0-18-16,1 0-9 16,0-1 18-16,0 1 11 0,-1 0-7 15,1 0-5-15,0 0-6 16,-1 0 0-16,4-3 1 15,0 0 2-15,-6 3-1 16,3-3 2-16,-1 3-2 16,4-3 2-16,-3 3-4 15,0 0 0-15,3-3 1 16,-3 3 0-16,3-3 0 16,-4 3 2-16,4-3-1 15,-3 2-1-15,0 1 1 16,-1 0 1-16,1 0-1 15,3-3-1-15,-3 3 1 16,3-3-1-16,-3 3 0 16,3-3 0-16,-4 6 0 15,4-6 0-15,0 0 0 0,0 0 2 16,-3 3 1-16,3-3 1 16,0 0-2-16,-3 3 1 15,3-3-2-15,-4 3 2 16,1 0-4-16,3-3 0 15,-3 2-1-15,0 1 0 16,-1 0 0-16,4-3 0 16,0 6 2-16,0-6 0 15,0 0 2-15,-3 3 1 16,3-3-1-16,-3 6-2 16,-1-3-2-16,1 0 1 15,3-3-1-15,-3 3 0 0,0 0 2 16,-1 2 0-16,1-2 0 15,3-3 0-15,-3 3 0 16,3-3 2-16,-3 3-1 16,-1 3-1-16,4-6-2 15,-3 6 1-15,0-3-1 16,-1 3 0-16,-2-1 0 16,3 1 0-16,-1 0 2 15,1 0 2-15,3-6-3 16,-3 3 0-16,-1 3 1 15,-2-1 0-15,-1 1 0 16,1 0 0-16,-1 0 0 16,-3 0 2-16,1 2-3 15,-1 1 0-15,0-3 1 0,0 0 0 16,0 0 0-16,0 0 0 16,0-1 0-16,4 1 2 15,-1 0-3-15,1 0-2 16,-4 0-1-16,3-3 0 15,1 0 3-15,-4 2 0 16,0 4 1-16,4-3 0 16,-1 0 2-16,0-3 1 15,1 3-1-15,-1-4-2 16,1 1 1-16,-1 0-1 16,1 0 0-16,-1 0 0 0,1 0-3 15,-1 0 0-15,0 0-1 16,1 0 3-16,-1 0 0 15,1 0 1-15,-1 0 2 16,1-1 3-16,-1 4-4 16,4-3-1-16,-4 0 0 15,4 3 2-15,-4-3-3 16,4 0-2-16,-3 3 2 16,2-4 0-16,-2 4 1 15,-1 0 0-15,1 0 2 16,-1 0 1-16,0 0 1 15,1-3 0-15,-1 2-2 16,4-2 1-16,-3 3-4 16,2 0-2-16,1 0 2 15,-4 0 0-15,1-1 1 16,3 1 0-16,-4-3 0 0,0 0 0 16,4 3 2-16,-3 0 1 15,-1 0-1-15,0 2-2 16,1 1 1-16,-1-3-1 15,4 3-5-15,-3-3 1 16,-1 2 2-16,4 1 1 16,-1 0 1-16,-2 2 0 15,-1-2 0-15,4 0 2 16,0-3-3-16,-4 0 0 16,4 2-1-16,0 1 0 15,-1-3 2-15,1 3 0 0,3-1-3 16,-3 1 2-16,3 0-1 15,-4-3 0-15,4 2 0 16,0-2 0-16,0 3 0 16,0 0 0-16,0 0 2 15,0-4 0-15,0 1 0 16,0 0 0-16,0 0 0 16,0 0 0-16,0 2 0 15,-3 1 0-15,0 0 0 16,3 0 0-16,0-1 0 15,-3 1 0-15,3 0 0 16,0 0 0-16,0-1-9 16,0 1-4-16,0 0 11 15,0 0 5-15,0-1-7 0,3 1-4 16,-3 0 4-16,0-3 1 16,3 0 7-16,0-1 5 15,1 1 6-15,-1 0 3 16,0 0-7-16,1 0-2 15,-1 0-7-15,0-1-4 16,0-2-2-16,1 3 0 16,2 0 3-16,1 0 0 15,-1 0-2-15,1-3 0 16,0-1 2-16,-1 1 2 16,1 0 2-16,-1 0 1 15,4-3-2-15,0 0 1 16,0-3-2-16,3 0 2 0,0 0-7 15,0 1-1 1,0-1 2-16,0 0 1 0,0 0-1 16,1 0 0-16,-1 0 2 15,0 0 2-15,0 0 0 16,0 0-1-16,0 0 5 16,0 0 1-16,0-2 0 15,-3-1-1-15,0 0-8 16,0 0 0-16,0 0-1 15,-4 0-1-15,1 3 4 16,-1 1 0-16,1-1 1 16,-4 0 0-16,1 0 0 15,-1 0 0-15,0 0 2 16,0 0 3-16,1 0-2 16,-1 0 0-16,0 0-1 0,1 0-2 15,-1 0 1-15,0 1 1 16,0-1-3-16,1 0 0 15,2 0-1-15,-3 0 0 16,1 0 4-16,2 0 1 16,-2 0-4-16,2 3 1 15,1-3 0-15,-1 0 2 16,-2 0-1-16,2 0 2 16,-3 1-4-16,4-1 0 15,0 0-1-15,-4 0 0 16,0 0 2-16,4 0 0 15,-4 0-3-15,0 0 2 0,4 0 1 16,-1 0 0-16,-2 0 0 16,-1 1 2-16,0-1-3 15,0 0 0-15,1 0 1 16,-1 0 2-16,0 0-3 16,4 3 0-16,-4-3 3 15,0 0 1-15,1 0-1 16,-1 0-2-16,0 0-2 15,1 0 1-15,-1 3 1 16,0-2 2-16,0-1-3 16,1 3 0-16,-1-3 1 15,0 0 2-15,0 3-1 16,1 0 2-16,-1 0-2 0,0-3-1 16,1 0 1-16,-4 3-1 15,3 0-3-15,0 0 2 16,0 0-1-16,1-3 0 15,-1 0 0-15,0 3 0 16,1 0 2-16,-1 0 0 16,0 0 0-16,-3 0 2 15,3 0 1-15,-3-3 1 16,4 3-5-16,-4-3 1 16,3 3-2-16,0 0-2 15,-3 0 0-15,0 0 3 16,4 0 0-16,-1 0 1 15,-3 0 2-15,0 0 3 0,0 0 0 16,0 0 0-16,3 0-3 16,-3 0-2-16,0 0 1 15,0-3-1-15,3 3-3 16,-3 0 2-16,4 0 1 16,-1 0 0-16,-3 0 0 15,0 0 0-15,3 0 0 16,-3 0 0-16,0 0 0 15,0 0 0-15,0 0 0 16,0 0 0-16,0 0 0 16,0 0 0-16,0 0-3 15,0 0 2-15,3 0-1 16,-3 0-2-16,0 0 3 16,0 0 2-16,4 0-2 0,-4 0 0 15,0 0 1-15,0 0 2 16,3 0-1-16,-3 0-1 15,3 0 1-15,-3 3-1 16,0-3 0-16,4 0 0 16,-4 0 0-16,3 0 0 15,-3 3-3-15,0-3 2 16,0 0 1-16,0 0 2 16,0 3-1-16,3 0 2 15,-3-3-4-15,3 0-2 16,1 0 2-16,-4 0 2 0,0 3 0 15,3-3-1-15,-3 0 1 16,0 0 1-16,0 0-1 16,0 0 2-16,0 0-4 15,0 0 0-15,3 0 1 16,-3 0 0-16,0 3 0 16,4 0 0-16,-4-3 0 15,3 0 0-15,-3 3 0 16,0-3 0-16,3 0-3 15,-3 0 2-15,0 0 1 16,3 0 2-16,-3 0-1 16,4 0-1-16,-4 0 1 15,0 0-1-15,0 3-3 16,3 0 2-16,0-3 1 16,-3 2 2-16,0-2-1 0,0 0-1 15,4 3 1-15,-4-3 1 16,0 3-1-16,0-3-1 15,0 0 1-15,3 3-1 16,-3-3 0-16,0 3 0 16,0 0-3-16,0-3 2 15,0 3-1-15,0 3 0 16,0 0 0-16,0-1 0 16,0 1 2-16,0 0 0 15,0-3 0-15,0 0 2 16,0-3-3-16,0 6-2 15,0 0 2-15,0-1 2 16,0 1-2-16,-3 0 0 16,3 0 3-16,-4 0 1 0,1 0-4 15,0-1 1-15,-1 1 0 16,1 0 2-16,0 3-3 16,0-3-2-16,-1-1 2 15,1 1 0-15,-4 0 3 16,4 0 1-16,0 0-4 15,0 0 1-15,-1-1 0 16,1-2 2-16,0 3-3 16,-1-3-2-16,1 3 2 15,0 0 2-15,0 0 0 16,-1-1-1-16,1 1 1 16,0-3-1-16,0 0-3 15,-1 0 2-15,1 3-4 0,0 0 1 16,3-6 2-16,-4 6 1 15,1-1 1-15,0-2 2 16,0 0-1-16,-1 3 2 16,1-3-2-16,-4 0-1 15,1 0 1-15,-1 0-1 16,4 0 0-16,-4 0 0 16,1-1 0-16,-1-2 0 15,1 3 0-15,-1 3 0 16,1-3 0-16,-1 3 0 15,1-3 0-15,-1 0 0 16,4 0 0-16,-1 0 0 0,-2-1 0 16,3 1 2-16,-4 3-1 15,4-3 2-15,-1 0-4 16,-2 0 0-16,-1 0-1 16,4-3 0-16,-3 3 0 15,-1 0 0-15,0 0 2 16,1 0 2-16,-1-1-1 15,1 1-1-15,-1 0 1 16,4 0 1-16,-4 0-1 16,4 0-1-16,0 0 1 15,-1 0 1-15,4-3-3 16,-3 3-2-16,0-3 2 16,3 0 0-16,-7 3 1 15,7-3 0-15,-3 3 0 16,0 0 0-16,3-3-3 0,-3 5 2 15,3-5 1-15,0 0 0 16,0 6-14-16,0-6-5 16,-4 3 21-16,4 3 9 15,0-6-4-15,-3 6-3 16,3-6-3-16,0 3-1 16,0 3-3-16,0-6 2 15,0 2 1-15,0 4 0 16,0-6 0-16,0 6 0 15,0-6 0-15,0 0 0 16,0 3-3-16,0 0 2 16,0-3 3-16,0 3 1 15,0-3-1-15,0 0-2 0,0 0 1 16,0 0-1-16,0 6 0 16,0-6 0-16,-3 3 0 15,3 0 0-15,0-1 0 16,0-2 0-16,0 3 0 15,0-3 0-15,0 6 0 16,0-6 0-16,0 3 0 16,0 0 0-16,3 0-3 15,-3 0 2-15,0 0-8 16,0 0-2-16,0 0 12 16,0 0 9-16,0-1-7 15,0 4-1-15,0-3-2 16,0 0 2-16,0 0-1 0,3 0-1 15,1 3 1-15,-4 0-1 16,0-4-3-16,0 4 2 16,0 0-6-16,0 0-3 15,3 0 10-15,0 0 6 16,-3-3-2-16,3 2-2 16,1-2-8-16,-1 0-1 15,0 0 7-15,0 3 7 16,1-3-10-16,-1 0-4 15,0 3 9-15,-3-1 8 16,4-2-5-16,-4 3-2 16,3-3-2-16,0 0-1 15,0 0 0-15,1 3 0 0,-1-3 2 16,0 3 1-16,4-4-1 16,-1 4-2-16,1-3-2 15,-4 0 1-15,4 3-8 16,-4 0-4-16,4 0 7 15,-4 2 2-15,0-2 15 16,0-3 7-16,1 0-7 16,-1 0-1-16,0 0-6 15,4 0-3-15,-4 0 0 16,0 0-1-16,1-3 0 16,2 3 0-16,-2-3 0 15,-1-3 2-15,0 3-3 16,0 0 0-16,1 0-1 0,-1 0 0 15,4-3 0-15,-4 0-2 16,3 3 3-16,-2-3 0 16,-1 3-2-16,3-3 2 15,-2 3 1-15,2-3 2 16,1 0-1-16,-1 3-1 16,1-3 1-16,-4 0-1 15,1 0 2-15,-1 0 3 16,3 1-4-16,-2-1-3 15,-1 0 3-15,0 0 1 16,4 0-3-16,-4 0 1 16,0 0-2-16,1 0 0 15,-1 0 2-15,0 0 0 0,4 0 0 16,-1 0 0-16,-2 1 0 16,-1-1 0-16,0 0 0 15,0 0 2-15,1 0-1 16,-1 3-1-16,0-3 1 15,1 0-1-15,2 0-3 16,-3 0 2-16,1 0 1 16,2 0 2-16,-2 0-3 15,-1 1 0-15,0-4 1 16,0 3 2-16,1-3-1 16,-1 3 2-16,0 0-2 15,0 0 2-15,-3 0-4 16,4 0 0-16,-4 0 1 15,3 1 0-15,-3-1 0 0,3 0 0 16,1 0-3-16,-1 0 2 16,0 0 1-16,-3 0 2 15,0 0-1-15,3 0-1 16,-3 0 1-16,4 0 1 16,-4 0-1-16,3 1 2 15,-3-1-4-15,0 0 0 16,0 0-1-16,0 0-2 15,0 0 3-15,3 0 2 16,-3 0 0-16,4 0 2 16,-1 0-2-16,0 3-1 15,-3-3-2-15,3 1 1 0,-3-1 1 16,4 0 2-16,-1 0-1 16,0 0-1-16,0 0-2 15,1 0-1-15,-4 0 6 16,0 0 3-16,3 0-3 15,0 0 0-15,-3 0-3 16,4 1-1-16,-4-1 1 16,3 0 2-16,0-3-6 15,0 3 1-15,-3-3 1 16,4 0 3-16,-1 0 2 16,-3 1 1-16,3-1-5 15,1 0 1-15,-4 0 0 16,3 0 0-16,-3 0 0 15,3 1 0-15,0-1-3 0,1 0 2 16,-1 0 1-16,0 0 2 16,1 0-3-16,2-2 0 15,1-1 1-15,-1 0 0 16,1 0 0-16,-1 4 2 16,1-1-3-16,-4-3 0 15,0 0-1-15,4 1 0 16,-4 2 2-16,1 0 2 15,-1-3-3-15,0 3 0 16,0 1 1-16,1-1 0 16,-1 0 0-16,0 0 0 15,1 0 0-15,2 0 2 16,4 1-3-16,-7-1-2 16,0 0 2-16,1 0 0 0,-1 0 1 15,0 0 0-15,1 3 2 16,-4 1 3-16,0-1-2 15,3 0 0-15,0 0-3 16,0 0-3-16,1 0-1 16,-1-3 3-16,0 0 0 15,1 0 1-15,-1 1 0 16,3-1 0-16,-2 0 0 16,2 0 0-16,-2 0-3 15,2 0 2-15,1 1-1 16,-1 2-2-16,1-3 0 15,-1 0 0-15,1 0-8 0,-1 0-5 16,1 1 9 0,0 2 4-16,-1 0 9 0,1-3 7 15,-1 0-15-15,1 0-5 16,-1 3 4-16,1 0 1 16,-1 1 3-16,1-1 0 15,0 0 0-15,-1-3 0 16,1 3 8-16,-1 0 5 15,1 0-17-15,-1 0-7 16,-2 0 14-16,-1 3 6 16,4-3-12-16,-4 0-5 15,0 3 13-15,4 0 5 16,-4 0-4-16,3 0-1 16,1 0-3-16,0 0-2 0,-1 0 1 15,1-2-1-15,3 2 0 16,-4 0 0-16,4 0 0 15,-3 0 0-15,-1 0 2 16,1 0 1-16,2 2 1 16,1-2 0-16,0 0-2 15,0 0-2-15,0 0-2 16,3 0 1-16,0 0 1 16,0-2 2-16,0 2-1 15,0-3 2-15,1 3 0 16,2 0 1-16,-3 0-2 15,3 0-2-15,1 0 1 16,-4 0-1-16,3 0-3 16,1 3 2-16,-1-1 1 0,1 4 0 15,-1 0 2-15,0 0 1 16,-2-3 5-16,2 0 5 16,0 3-3-16,-3-3 0 15,4-1-6-15,-4 1-1 16,0 0-1-16,3-3-2 15,-2 3 1-15,-1 0-1 16,0 0 0-16,0 0 2 16,0 0 1-16,0 0 1 15,0 0 0-15,0 0 0 16,-3 2 0-16,0-2 0 0,3 3-2 16,0-3-2-16,0 0 1 15,1 3 1-15,-1-3-1 16,0 3-1-16,0-1 3 15,0 1 0-15,3 0 3 16,-2 0 1-16,-1 0-6 16,3-3 0-16,1 0-1 15,-1-1 0-15,0 1 0 16,1 3 0-16,-1-3 2 16,1 0 3-16,-1 0-2 15,7 0 0-15,-3 3-3 16,-1 0-1-16,1-4 5 15,3 4 5-15,-3 0-7 16,-1 0-1-16,4-3-6 16,0 0 1-16,0 0 6 15,3 0 4-15,1 0-10 0,-1-1-2 16,3 1 9-16,1-3 5 16,-1 3-1-16,1-3-2 15,-1 0-2-15,4 0 0 16,0 0-2-16,-3 0-1 15,-1 0 1-15,1 0 1 16,-1 0 1-16,1 0 1 16,-1 0-2-16,1-3 1 15,-1 0-2-15,4 1 2 16,0-4-2-16,0 0-1 16,-1 0-2-16,1 0 1 0,0-3 1 15,0 4 0-15,0-1 2 16,-4-3 1-16,-3 0-1 15,1-2 1-15,-1-4 0 16,0-2 3-16,-3-1-5 16,0-2-3-16,3-1-2 15,0-2 3-15,1-3 0 16,-1-3 1-16,0 2 0 16,0-2 0-16,1 0-3 15,2 3 2-15,-3 0 1 16,1-4 0-16,-1 1-3 15,0 0 2-15,0 0-1 16,1-3 0-16,-1 3 0 16,-3 0 0-16,0 2 0 15,0 4 0-15,-4 0-11 0,1 2-5 16,0 4-34-16,-1-7-14 16,-5-2 34-16,-11-12 16 15</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BEA8CE-21D8-4A41-9CA6-656EBA039CCB}" type="datetimeFigureOut">
              <a:rPr lang="en-US" smtClean="0"/>
              <a:t>3/14/2019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ACBCE6-4C69-45E2-AE4E-568487141D07}" type="slidenum">
              <a:rPr lang="en-US" smtClean="0"/>
              <a:t>‹#›</a:t>
            </a:fld>
            <a:endParaRPr lang="en-US"/>
          </a:p>
        </p:txBody>
      </p:sp>
    </p:spTree>
    <p:extLst>
      <p:ext uri="{BB962C8B-B14F-4D97-AF65-F5344CB8AC3E}">
        <p14:creationId xmlns:p14="http://schemas.microsoft.com/office/powerpoint/2010/main" val="1844119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12</a:t>
            </a:fld>
            <a:endParaRPr lang="en-US"/>
          </a:p>
        </p:txBody>
      </p:sp>
    </p:spTree>
    <p:extLst>
      <p:ext uri="{BB962C8B-B14F-4D97-AF65-F5344CB8AC3E}">
        <p14:creationId xmlns:p14="http://schemas.microsoft.com/office/powerpoint/2010/main" val="39361305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Big Data Analytics - Title Slide - Backgrou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1968" cy="5143500"/>
          </a:xfrm>
          <a:prstGeom prst="rect">
            <a:avLst/>
          </a:prstGeom>
        </p:spPr>
      </p:pic>
      <p:sp>
        <p:nvSpPr>
          <p:cNvPr id="2" name="Title 1"/>
          <p:cNvSpPr>
            <a:spLocks noGrp="1"/>
          </p:cNvSpPr>
          <p:nvPr>
            <p:ph type="ctrTitle"/>
          </p:nvPr>
        </p:nvSpPr>
        <p:spPr>
          <a:xfrm>
            <a:off x="309880" y="368459"/>
            <a:ext cx="7772400" cy="759301"/>
          </a:xfrm>
        </p:spPr>
        <p:txBody>
          <a:bodyPr>
            <a:normAutofit/>
          </a:bodyPr>
          <a:lstStyle>
            <a:lvl1pPr algn="l">
              <a:defRPr sz="3200" b="1">
                <a:solidFill>
                  <a:srgbClr val="136855"/>
                </a:solidFill>
              </a:defRPr>
            </a:lvl1pPr>
          </a:lstStyle>
          <a:p>
            <a:r>
              <a:rPr lang="en-US" dirty="0"/>
              <a:t>Click to edit Master title style</a:t>
            </a:r>
          </a:p>
        </p:txBody>
      </p:sp>
      <p:sp>
        <p:nvSpPr>
          <p:cNvPr id="3" name="Subtitle 2"/>
          <p:cNvSpPr>
            <a:spLocks noGrp="1"/>
          </p:cNvSpPr>
          <p:nvPr>
            <p:ph type="subTitle" idx="1"/>
          </p:nvPr>
        </p:nvSpPr>
        <p:spPr>
          <a:xfrm>
            <a:off x="309880" y="1145858"/>
            <a:ext cx="3906520" cy="1314450"/>
          </a:xfrm>
        </p:spPr>
        <p:txBody>
          <a:bodyPr>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340360" y="4767263"/>
            <a:ext cx="2133600" cy="273844"/>
          </a:xfrm>
        </p:spPr>
        <p:txBody>
          <a:bodyPr/>
          <a:lstStyle>
            <a:lvl1pPr algn="l">
              <a:defRPr/>
            </a:lvl1pPr>
          </a:lstStyle>
          <a:p>
            <a:fld id="{AF88E988-FB04-AB4E-BE5A-59F242AF7F7A}" type="slidenum">
              <a:rPr lang="en-US" smtClean="0"/>
              <a:pPr/>
              <a:t>‹#›</a:t>
            </a:fld>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Big Data Analytics - Slide Backgrounds_Artboard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2223" cy="5143500"/>
          </a:xfrm>
          <a:prstGeom prst="rect">
            <a:avLst/>
          </a:prstGeom>
        </p:spPr>
      </p:pic>
      <p:sp>
        <p:nvSpPr>
          <p:cNvPr id="2" name="Title 1"/>
          <p:cNvSpPr>
            <a:spLocks noGrp="1"/>
          </p:cNvSpPr>
          <p:nvPr>
            <p:ph type="title"/>
          </p:nvPr>
        </p:nvSpPr>
        <p:spPr>
          <a:xfrm>
            <a:off x="1717040" y="205979"/>
            <a:ext cx="6969760" cy="857250"/>
          </a:xfrm>
        </p:spPr>
        <p:txBody>
          <a:bodyPr>
            <a:normAutofit/>
          </a:bodyPr>
          <a:lstStyle>
            <a:lvl1pPr algn="l">
              <a:defRPr sz="2800" b="1">
                <a:solidFill>
                  <a:srgbClr val="136855"/>
                </a:solidFill>
              </a:defRPr>
            </a:lvl1pPr>
          </a:lstStyle>
          <a:p>
            <a:r>
              <a:rPr lang="en-US" dirty="0"/>
              <a:t>Click to edit Master title style</a:t>
            </a:r>
          </a:p>
        </p:txBody>
      </p:sp>
      <p:sp>
        <p:nvSpPr>
          <p:cNvPr id="3" name="Content Placeholder 2"/>
          <p:cNvSpPr>
            <a:spLocks noGrp="1"/>
          </p:cNvSpPr>
          <p:nvPr>
            <p:ph idx="1"/>
          </p:nvPr>
        </p:nvSpPr>
        <p:spPr>
          <a:xfrm>
            <a:off x="1717040" y="1200151"/>
            <a:ext cx="6969760" cy="3394472"/>
          </a:xfrm>
        </p:spPr>
        <p:txBody>
          <a:bodyPr>
            <a:norm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b="1"/>
            </a:lvl1pPr>
          </a:lstStyle>
          <a:p>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Big Data Analytics - Slide Backgrounds_Artboard 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295593" y="2042399"/>
            <a:ext cx="5724207" cy="1021556"/>
          </a:xfrm>
        </p:spPr>
        <p:txBody>
          <a:bodyPr anchor="t">
            <a:noAutofit/>
          </a:bodyPr>
          <a:lstStyle>
            <a:lvl1pPr algn="l">
              <a:defRPr sz="2800" b="1" cap="all">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295593" y="3200400"/>
            <a:ext cx="7772400" cy="82296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5" name="Picture 14" descr="Big Data Analytics - Slide Backgrounds_Artboard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11" name="Content Placeholder 2"/>
          <p:cNvSpPr>
            <a:spLocks noGrp="1"/>
          </p:cNvSpPr>
          <p:nvPr>
            <p:ph sz="half" idx="10"/>
          </p:nvPr>
        </p:nvSpPr>
        <p:spPr>
          <a:xfrm>
            <a:off x="355600" y="1151335"/>
            <a:ext cx="376936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half" idx="2"/>
          </p:nvPr>
        </p:nvSpPr>
        <p:spPr>
          <a:xfrm>
            <a:off x="5191760" y="1151336"/>
            <a:ext cx="338328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a:p>
        </p:txBody>
      </p:sp>
      <p:sp>
        <p:nvSpPr>
          <p:cNvPr id="5" name="Text Placeholder 4"/>
          <p:cNvSpPr>
            <a:spLocks noGrp="1"/>
          </p:cNvSpPr>
          <p:nvPr>
            <p:ph type="body" sz="quarter" idx="3"/>
          </p:nvPr>
        </p:nvSpPr>
        <p:spPr>
          <a:xfrm>
            <a:off x="5191761" y="528321"/>
            <a:ext cx="338328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Text Placeholder 4"/>
          <p:cNvSpPr>
            <a:spLocks noGrp="1"/>
          </p:cNvSpPr>
          <p:nvPr>
            <p:ph type="body" sz="quarter" idx="13"/>
          </p:nvPr>
        </p:nvSpPr>
        <p:spPr>
          <a:xfrm>
            <a:off x="355600" y="528321"/>
            <a:ext cx="376936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248682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pic>
        <p:nvPicPr>
          <p:cNvPr id="4" name="Picture 3" descr="Big Data Analytics - Slide Backgrounds_Artboard 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11" name="Content Placeholder 2"/>
          <p:cNvSpPr>
            <a:spLocks noGrp="1"/>
          </p:cNvSpPr>
          <p:nvPr>
            <p:ph sz="half" idx="10"/>
          </p:nvPr>
        </p:nvSpPr>
        <p:spPr>
          <a:xfrm>
            <a:off x="355600" y="379175"/>
            <a:ext cx="8402320" cy="1998265"/>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half" idx="2"/>
          </p:nvPr>
        </p:nvSpPr>
        <p:spPr>
          <a:xfrm>
            <a:off x="355600" y="2794001"/>
            <a:ext cx="8402320" cy="1973262"/>
          </a:xfrm>
        </p:spPr>
        <p:txBody>
          <a:bodyPr>
            <a:normAutofit/>
          </a:bodyPr>
          <a:lstStyle>
            <a:lvl1pPr>
              <a:defRPr sz="1600">
                <a:solidFill>
                  <a:srgbClr val="FFFFFF"/>
                </a:solidFill>
              </a:defRPr>
            </a:lvl1pPr>
            <a:lvl2pPr>
              <a:defRPr sz="1600">
                <a:solidFill>
                  <a:srgbClr val="FFFFFF"/>
                </a:solidFill>
              </a:defRPr>
            </a:lvl2pPr>
            <a:lvl3pPr>
              <a:defRPr sz="1600">
                <a:solidFill>
                  <a:srgbClr val="FFFFFF"/>
                </a:solidFill>
              </a:defRPr>
            </a:lvl3pPr>
            <a:lvl4pPr>
              <a:defRPr sz="1600">
                <a:solidFill>
                  <a:srgbClr val="FFFFFF"/>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05694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Main Point">
    <p:spTree>
      <p:nvGrpSpPr>
        <p:cNvPr id="1" name=""/>
        <p:cNvGrpSpPr/>
        <p:nvPr/>
      </p:nvGrpSpPr>
      <p:grpSpPr>
        <a:xfrm>
          <a:off x="0" y="0"/>
          <a:ext cx="0" cy="0"/>
          <a:chOff x="0" y="0"/>
          <a:chExt cx="0" cy="0"/>
        </a:xfrm>
      </p:grpSpPr>
      <p:pic>
        <p:nvPicPr>
          <p:cNvPr id="8" name="Picture 7" descr="Big Data Analytics - Slide Backgrounds_Artboard 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863600" y="843280"/>
            <a:ext cx="7416800" cy="3403600"/>
          </a:xfrm>
        </p:spPr>
        <p:txBody>
          <a:bodyPr>
            <a:normAutofit/>
          </a:bodyPr>
          <a:lstStyle>
            <a:lvl1pPr>
              <a:defRPr sz="2800"/>
            </a:lvl1pPr>
          </a:lstStyle>
          <a:p>
            <a:r>
              <a:rPr lang="en-US" dirty="0"/>
              <a:t>Click to edit Master title style</a:t>
            </a:r>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ast Slide">
    <p:spTree>
      <p:nvGrpSpPr>
        <p:cNvPr id="1" name=""/>
        <p:cNvGrpSpPr/>
        <p:nvPr/>
      </p:nvGrpSpPr>
      <p:grpSpPr>
        <a:xfrm>
          <a:off x="0" y="0"/>
          <a:ext cx="0" cy="0"/>
          <a:chOff x="0" y="0"/>
          <a:chExt cx="0" cy="0"/>
        </a:xfrm>
      </p:grpSpPr>
      <p:pic>
        <p:nvPicPr>
          <p:cNvPr id="6" name="Picture 5" descr="Big Data Analytics - Slide Backgrounds_Artboard 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5" name="TextBox 4"/>
          <p:cNvSpPr txBox="1"/>
          <p:nvPr userDrawn="1"/>
        </p:nvSpPr>
        <p:spPr>
          <a:xfrm>
            <a:off x="3413760" y="914400"/>
            <a:ext cx="5120640" cy="2031325"/>
          </a:xfrm>
          <a:prstGeom prst="rect">
            <a:avLst/>
          </a:prstGeom>
          <a:noFill/>
        </p:spPr>
        <p:txBody>
          <a:bodyPr wrap="square" rtlCol="0">
            <a:spAutoFit/>
          </a:bodyPr>
          <a:lstStyle/>
          <a:p>
            <a:r>
              <a:rPr lang="en-US" sz="1400" dirty="0">
                <a:solidFill>
                  <a:schemeClr val="tx1">
                    <a:lumMod val="65000"/>
                    <a:lumOff val="35000"/>
                  </a:schemeClr>
                </a:solidFill>
              </a:rPr>
              <a:t>© All rights reserved. All content within our courses, such as this video, is protected by copyright and is owned by the course author or unless otherwise stated.  Third party copyrighted materials (for example, images and text) have either been licensed for use in any given course, or have  been copied under an exception or limitation in Canadian Copyright law. For further information, please contact the McMaster University Centre for Continuing Education </a:t>
            </a:r>
            <a:r>
              <a:rPr lang="en-US" sz="1400" dirty="0" err="1">
                <a:solidFill>
                  <a:schemeClr val="tx1">
                    <a:lumMod val="65000"/>
                    <a:lumOff val="35000"/>
                  </a:schemeClr>
                </a:solidFill>
              </a:rPr>
              <a:t>ccecrsdv@mcmaster.ca</a:t>
            </a:r>
            <a:r>
              <a:rPr lang="en-US" sz="1400" dirty="0">
                <a:solidFill>
                  <a:schemeClr val="tx1">
                    <a:lumMod val="65000"/>
                    <a:lumOff val="35000"/>
                  </a:schemeClr>
                </a:solidFill>
              </a:rPr>
              <a:t>.</a:t>
            </a:r>
          </a:p>
        </p:txBody>
      </p:sp>
    </p:spTree>
    <p:extLst>
      <p:ext uri="{BB962C8B-B14F-4D97-AF65-F5344CB8AC3E}">
        <p14:creationId xmlns:p14="http://schemas.microsoft.com/office/powerpoint/2010/main" val="2458293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3/14/2019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60" r:id="rId4"/>
    <p:sldLayoutId id="2147493464" r:id="rId5"/>
    <p:sldLayoutId id="2147493461" r:id="rId6"/>
    <p:sldLayoutId id="2147493462" r:id="rId7"/>
    <p:sldLayoutId id="2147493465"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0.emf"/><Relationship Id="rId4" Type="http://schemas.openxmlformats.org/officeDocument/2006/relationships/customXml" Target="../ink/ink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6.tiff"/><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CA" dirty="0" smtClean="0"/>
              <a:t>Regularization and Model Tuning</a:t>
            </a:r>
            <a:endParaRPr lang="en-US" dirty="0"/>
          </a:p>
        </p:txBody>
      </p:sp>
      <p:sp>
        <p:nvSpPr>
          <p:cNvPr id="3" name="TextBox 2"/>
          <p:cNvSpPr txBox="1"/>
          <p:nvPr/>
        </p:nvSpPr>
        <p:spPr>
          <a:xfrm>
            <a:off x="672737" y="1796143"/>
            <a:ext cx="2103120" cy="369332"/>
          </a:xfrm>
          <a:prstGeom prst="rect">
            <a:avLst/>
          </a:prstGeom>
          <a:noFill/>
        </p:spPr>
        <p:txBody>
          <a:bodyPr wrap="square" rtlCol="0">
            <a:spAutoFit/>
          </a:bodyPr>
          <a:lstStyle/>
          <a:p>
            <a:r>
              <a:rPr lang="en-US" dirty="0" smtClean="0"/>
              <a:t>Week 5</a:t>
            </a:r>
            <a:endParaRPr lang="en-US" dirty="0"/>
          </a:p>
        </p:txBody>
      </p:sp>
      <p:sp>
        <p:nvSpPr>
          <p:cNvPr id="4" name="TextBox 3"/>
          <p:cNvSpPr txBox="1"/>
          <p:nvPr/>
        </p:nvSpPr>
        <p:spPr>
          <a:xfrm>
            <a:off x="309880" y="2712217"/>
            <a:ext cx="2103120" cy="276999"/>
          </a:xfrm>
          <a:prstGeom prst="rect">
            <a:avLst/>
          </a:prstGeom>
          <a:noFill/>
        </p:spPr>
        <p:txBody>
          <a:bodyPr wrap="square" rtlCol="0">
            <a:spAutoFit/>
          </a:bodyPr>
          <a:lstStyle/>
          <a:p>
            <a:r>
              <a:rPr lang="en-US" sz="1200" smtClean="0"/>
              <a:t>Mohammad  Esmalifalak</a:t>
            </a:r>
            <a:endParaRPr lang="en-US" sz="1200" dirty="0"/>
          </a:p>
        </p:txBody>
      </p:sp>
    </p:spTree>
    <p:extLst>
      <p:ext uri="{BB962C8B-B14F-4D97-AF65-F5344CB8AC3E}">
        <p14:creationId xmlns:p14="http://schemas.microsoft.com/office/powerpoint/2010/main" val="37748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9BAA2-386F-4837-A380-3FD4CC6A645C}"/>
              </a:ext>
            </a:extLst>
          </p:cNvPr>
          <p:cNvSpPr>
            <a:spLocks noGrp="1"/>
          </p:cNvSpPr>
          <p:nvPr>
            <p:ph type="title"/>
          </p:nvPr>
        </p:nvSpPr>
        <p:spPr/>
        <p:txBody>
          <a:bodyPr>
            <a:normAutofit/>
          </a:bodyPr>
          <a:lstStyle/>
          <a:p>
            <a:pPr algn="ctr"/>
            <a:r>
              <a:rPr lang="en-CA" dirty="0"/>
              <a:t>Regularization</a:t>
            </a:r>
            <a:endParaRPr lang="en-CA" dirty="0">
              <a:effectLst/>
            </a:endParaRPr>
          </a:p>
        </p:txBody>
      </p:sp>
      <p:sp>
        <p:nvSpPr>
          <p:cNvPr id="3" name="Content Placeholder 2">
            <a:extLst>
              <a:ext uri="{FF2B5EF4-FFF2-40B4-BE49-F238E27FC236}">
                <a16:creationId xmlns:a16="http://schemas.microsoft.com/office/drawing/2014/main" id="{41B6FDB0-839A-4C43-9DB3-462EF0E5F4AC}"/>
              </a:ext>
            </a:extLst>
          </p:cNvPr>
          <p:cNvSpPr>
            <a:spLocks noGrp="1"/>
          </p:cNvSpPr>
          <p:nvPr>
            <p:ph idx="1"/>
          </p:nvPr>
        </p:nvSpPr>
        <p:spPr>
          <a:xfrm>
            <a:off x="1717040" y="1200152"/>
            <a:ext cx="4553131" cy="452300"/>
          </a:xfrm>
        </p:spPr>
        <p:txBody>
          <a:bodyPr>
            <a:normAutofit/>
          </a:bodyPr>
          <a:lstStyle/>
          <a:p>
            <a:r>
              <a:rPr lang="en-CA" b="1" dirty="0" smtClean="0"/>
              <a:t>Gradient Descent</a:t>
            </a:r>
            <a:endParaRPr lang="en-CA" dirty="0"/>
          </a:p>
        </p:txBody>
      </p:sp>
      <mc:AlternateContent xmlns:mc="http://schemas.openxmlformats.org/markup-compatibility/2006" xmlns:a14="http://schemas.microsoft.com/office/drawing/2010/main">
        <mc:Choice Requires="a14">
          <p:sp>
            <p:nvSpPr>
              <p:cNvPr id="12" name="TextBox 11"/>
              <p:cNvSpPr txBox="1"/>
              <p:nvPr/>
            </p:nvSpPr>
            <p:spPr>
              <a:xfrm>
                <a:off x="3209008" y="1906724"/>
                <a:ext cx="5699851" cy="93467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smtClean="0">
                    <a:solidFill>
                      <a:srgbClr val="FF0000"/>
                    </a:solidFill>
                  </a:rPr>
                  <a:t>Repeat,      {</a:t>
                </a:r>
              </a:p>
              <a:p>
                <a:r>
                  <a:rPr lang="en-US" sz="1600" dirty="0" smtClean="0">
                    <a:solidFill>
                      <a:srgbClr val="FF0000"/>
                    </a:solidFill>
                  </a:rPr>
                  <a:t>	          	</a:t>
                </a:r>
                <a14:m>
                  <m:oMath xmlns:m="http://schemas.openxmlformats.org/officeDocument/2006/math">
                    <m:sSub>
                      <m:sSubPr>
                        <m:ctrlPr>
                          <a:rPr lang="en-US" sz="1600" i="1" dirty="0"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sym typeface="Symbol" panose="05050102010706020507" pitchFamily="18" charset="2"/>
                          </a:rPr>
                          <m:t></m:t>
                        </m:r>
                      </m:e>
                      <m:sub>
                        <m:r>
                          <a:rPr lang="en-US" sz="1600" b="0" i="1" smtClean="0">
                            <a:solidFill>
                              <a:schemeClr val="tx1"/>
                            </a:solidFill>
                            <a:latin typeface="Cambria Math" panose="02040503050406030204" pitchFamily="18" charset="0"/>
                            <a:sym typeface="Symbol" panose="05050102010706020507" pitchFamily="18" charset="2"/>
                          </a:rPr>
                          <m:t>𝑘</m:t>
                        </m:r>
                      </m:sub>
                    </m:sSub>
                    <m:r>
                      <a:rPr lang="en-US" sz="1600" b="0" i="1" smtClean="0">
                        <a:solidFill>
                          <a:schemeClr val="tx1"/>
                        </a:solidFill>
                        <a:latin typeface="Cambria Math" panose="02040503050406030204" pitchFamily="18" charset="0"/>
                        <a:sym typeface="Symbol" panose="05050102010706020507" pitchFamily="18" charset="2"/>
                      </a:rPr>
                      <m:t>:=</m:t>
                    </m:r>
                    <m:sSub>
                      <m:sSubPr>
                        <m:ctrlPr>
                          <a:rPr lang="en-US" sz="1600" i="1" dirty="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sym typeface="Symbol" panose="05050102010706020507" pitchFamily="18" charset="2"/>
                          </a:rPr>
                          <m:t></m:t>
                        </m:r>
                      </m:e>
                      <m:sub>
                        <m:r>
                          <a:rPr lang="en-US" sz="1600" i="1">
                            <a:solidFill>
                              <a:schemeClr val="tx1"/>
                            </a:solidFill>
                            <a:latin typeface="Cambria Math" panose="02040503050406030204" pitchFamily="18" charset="0"/>
                            <a:sym typeface="Symbol" panose="05050102010706020507" pitchFamily="18" charset="2"/>
                          </a:rPr>
                          <m:t>𝑘</m:t>
                        </m:r>
                      </m:sub>
                    </m:sSub>
                  </m:oMath>
                </a14:m>
                <a:r>
                  <a:rPr lang="en-US" sz="1600" dirty="0" smtClean="0">
                    <a:solidFill>
                      <a:schemeClr val="tx1"/>
                    </a:solidFill>
                  </a:rPr>
                  <a:t> -  </a:t>
                </a:r>
                <a14:m>
                  <m:oMath xmlns:m="http://schemas.openxmlformats.org/officeDocument/2006/math">
                    <m:f>
                      <m:fPr>
                        <m:ctrlPr>
                          <a:rPr lang="en-US" sz="1600" i="1" dirty="0">
                            <a:solidFill>
                              <a:schemeClr val="tx1"/>
                            </a:solidFill>
                            <a:latin typeface="Cambria Math" panose="02040503050406030204" pitchFamily="18" charset="0"/>
                            <a:ea typeface="Cambria Math" panose="02040503050406030204" pitchFamily="18" charset="0"/>
                          </a:rPr>
                        </m:ctrlPr>
                      </m:fPr>
                      <m:num>
                        <m:r>
                          <a:rPr lang="en-US" sz="1600" i="1" dirty="0">
                            <a:solidFill>
                              <a:schemeClr val="tx1"/>
                            </a:solidFill>
                            <a:latin typeface="Cambria Math" panose="02040503050406030204" pitchFamily="18" charset="0"/>
                            <a:ea typeface="Cambria Math" panose="02040503050406030204" pitchFamily="18" charset="0"/>
                          </a:rPr>
                          <m:t>𝛼</m:t>
                        </m:r>
                      </m:num>
                      <m:den>
                        <m:r>
                          <a:rPr lang="en-US" sz="1600" b="0" i="1" dirty="0" smtClean="0">
                            <a:solidFill>
                              <a:schemeClr val="tx1"/>
                            </a:solidFill>
                            <a:latin typeface="Cambria Math" panose="02040503050406030204" pitchFamily="18" charset="0"/>
                            <a:ea typeface="Cambria Math" panose="02040503050406030204" pitchFamily="18" charset="0"/>
                          </a:rPr>
                          <m:t>𝑚</m:t>
                        </m:r>
                      </m:den>
                    </m:f>
                    <m:nary>
                      <m:naryPr>
                        <m:chr m:val="∑"/>
                        <m:ctrlPr>
                          <a:rPr lang="en-US" sz="1600" i="1" dirty="0" smtClean="0">
                            <a:latin typeface="Cambria Math" panose="02040503050406030204" pitchFamily="18" charset="0"/>
                          </a:rPr>
                        </m:ctrlPr>
                      </m:naryPr>
                      <m:sub>
                        <m:r>
                          <m:rPr>
                            <m:brk m:alnAt="23"/>
                          </m:rPr>
                          <a:rPr lang="en-US" sz="1600" i="1" dirty="0">
                            <a:latin typeface="Cambria Math" panose="02040503050406030204" pitchFamily="18" charset="0"/>
                          </a:rPr>
                          <m:t>𝑖</m:t>
                        </m:r>
                        <m:r>
                          <a:rPr lang="en-US" sz="1600" i="1" dirty="0">
                            <a:latin typeface="Cambria Math" panose="02040503050406030204" pitchFamily="18" charset="0"/>
                          </a:rPr>
                          <m:t>=1</m:t>
                        </m:r>
                      </m:sub>
                      <m:sup>
                        <m:r>
                          <a:rPr lang="en-US" sz="1600" i="1" dirty="0">
                            <a:latin typeface="Cambria Math" panose="02040503050406030204" pitchFamily="18" charset="0"/>
                          </a:rPr>
                          <m:t>𝑚</m:t>
                        </m:r>
                      </m:sup>
                      <m:e>
                        <m:sSub>
                          <m:sSubPr>
                            <m:ctrlPr>
                              <a:rPr lang="en-US" sz="1600" i="1">
                                <a:latin typeface="Cambria Math" panose="02040503050406030204" pitchFamily="18" charset="0"/>
                              </a:rPr>
                            </m:ctrlPr>
                          </m:sSubPr>
                          <m:e>
                            <m:r>
                              <a:rPr lang="en-US" sz="1600" b="0" i="1" smtClean="0">
                                <a:latin typeface="Cambria Math" panose="02040503050406030204" pitchFamily="18" charset="0"/>
                              </a:rPr>
                              <m:t>(</m:t>
                            </m:r>
                            <m:r>
                              <a:rPr lang="en-US" sz="1600" i="1">
                                <a:latin typeface="Cambria Math" panose="02040503050406030204" pitchFamily="18" charset="0"/>
                              </a:rPr>
                              <m:t>h</m:t>
                            </m:r>
                          </m:e>
                          <m:sub>
                            <m:r>
                              <a:rPr lang="en-US" sz="1600" i="1">
                                <a:latin typeface="Cambria Math" panose="02040503050406030204" pitchFamily="18" charset="0"/>
                                <a:sym typeface="Symbol" panose="05050102010706020507" pitchFamily="18" charset="2"/>
                              </a:rPr>
                              <m:t></m:t>
                            </m:r>
                          </m:sub>
                        </m:sSub>
                        <m:d>
                          <m:dPr>
                            <m:ctrlPr>
                              <a:rPr lang="en-US" sz="1600" i="1">
                                <a:latin typeface="Cambria Math" panose="02040503050406030204" pitchFamily="18" charset="0"/>
                                <a:sym typeface="Symbol" panose="05050102010706020507" pitchFamily="18" charset="2"/>
                              </a:rPr>
                            </m:ctrlPr>
                          </m:dPr>
                          <m:e>
                            <m:sSup>
                              <m:sSupPr>
                                <m:ctrlPr>
                                  <a:rPr lang="en-US" sz="1600" i="1" dirty="0">
                                    <a:latin typeface="Cambria Math" panose="02040503050406030204" pitchFamily="18" charset="0"/>
                                  </a:rPr>
                                </m:ctrlPr>
                              </m:sSupPr>
                              <m:e>
                                <m:r>
                                  <a:rPr lang="en-US" sz="1600" i="1" dirty="0">
                                    <a:latin typeface="Cambria Math" panose="02040503050406030204" pitchFamily="18" charset="0"/>
                                  </a:rPr>
                                  <m:t>𝑥</m:t>
                                </m:r>
                              </m:e>
                              <m:sup>
                                <m:r>
                                  <a:rPr lang="en-US" sz="1600" i="1" dirty="0">
                                    <a:latin typeface="Cambria Math" panose="02040503050406030204" pitchFamily="18" charset="0"/>
                                  </a:rPr>
                                  <m:t>(</m:t>
                                </m:r>
                                <m:r>
                                  <a:rPr lang="en-US" sz="1600" i="1" dirty="0">
                                    <a:latin typeface="Cambria Math" panose="02040503050406030204" pitchFamily="18" charset="0"/>
                                  </a:rPr>
                                  <m:t>𝑖</m:t>
                                </m:r>
                                <m:r>
                                  <a:rPr lang="en-US" sz="1600" i="1" dirty="0">
                                    <a:latin typeface="Cambria Math" panose="02040503050406030204" pitchFamily="18" charset="0"/>
                                  </a:rPr>
                                  <m:t>)</m:t>
                                </m:r>
                              </m:sup>
                            </m:sSup>
                          </m:e>
                        </m:d>
                        <m:sSup>
                          <m:sSupPr>
                            <m:ctrlPr>
                              <a:rPr lang="en-US" sz="1600" i="1" dirty="0">
                                <a:latin typeface="Cambria Math" panose="02040503050406030204" pitchFamily="18" charset="0"/>
                              </a:rPr>
                            </m:ctrlPr>
                          </m:sSupPr>
                          <m:e>
                            <m:r>
                              <a:rPr lang="en-US" sz="1600" i="1" dirty="0">
                                <a:latin typeface="Cambria Math" panose="02040503050406030204" pitchFamily="18" charset="0"/>
                              </a:rPr>
                              <m:t> −</m:t>
                            </m:r>
                            <m:r>
                              <a:rPr lang="en-US" sz="1600" i="1" dirty="0">
                                <a:latin typeface="Cambria Math" panose="02040503050406030204" pitchFamily="18" charset="0"/>
                              </a:rPr>
                              <m:t>𝑦</m:t>
                            </m:r>
                          </m:e>
                          <m:sup>
                            <m:r>
                              <a:rPr lang="en-US" sz="1600" i="1" dirty="0">
                                <a:latin typeface="Cambria Math" panose="02040503050406030204" pitchFamily="18" charset="0"/>
                              </a:rPr>
                              <m:t>(</m:t>
                            </m:r>
                            <m:r>
                              <a:rPr lang="en-US" sz="1600" i="1" dirty="0">
                                <a:latin typeface="Cambria Math" panose="02040503050406030204" pitchFamily="18" charset="0"/>
                              </a:rPr>
                              <m:t>𝑖</m:t>
                            </m:r>
                            <m:r>
                              <a:rPr lang="en-US" sz="1600" i="1" dirty="0">
                                <a:latin typeface="Cambria Math" panose="02040503050406030204" pitchFamily="18" charset="0"/>
                              </a:rPr>
                              <m:t>)</m:t>
                            </m:r>
                          </m:sup>
                        </m:sSup>
                        <m:r>
                          <a:rPr lang="en-US" sz="1600" b="0" i="1" dirty="0" smtClean="0">
                            <a:latin typeface="Cambria Math" panose="02040503050406030204" pitchFamily="18" charset="0"/>
                          </a:rPr>
                          <m:t>)</m:t>
                        </m:r>
                        <m:sSubSup>
                          <m:sSubSupPr>
                            <m:ctrlPr>
                              <a:rPr lang="en-US" sz="1600" i="1" dirty="0">
                                <a:solidFill>
                                  <a:schemeClr val="tx1"/>
                                </a:solidFill>
                                <a:latin typeface="Cambria Math" panose="02040503050406030204" pitchFamily="18" charset="0"/>
                                <a:ea typeface="Cambria Math" panose="02040503050406030204" pitchFamily="18" charset="0"/>
                              </a:rPr>
                            </m:ctrlPr>
                          </m:sSubSupPr>
                          <m:e>
                            <m:r>
                              <a:rPr lang="en-US" sz="1600" b="0" i="1" dirty="0" smtClean="0">
                                <a:solidFill>
                                  <a:schemeClr val="tx1"/>
                                </a:solidFill>
                                <a:latin typeface="Cambria Math" panose="02040503050406030204" pitchFamily="18" charset="0"/>
                                <a:ea typeface="Cambria Math" panose="02040503050406030204" pitchFamily="18" charset="0"/>
                              </a:rPr>
                              <m:t>𝑥</m:t>
                            </m:r>
                          </m:e>
                          <m:sub>
                            <m:r>
                              <a:rPr lang="en-US" sz="1600" b="0" i="1" dirty="0" smtClean="0">
                                <a:solidFill>
                                  <a:schemeClr val="tx1"/>
                                </a:solidFill>
                                <a:latin typeface="Cambria Math" panose="02040503050406030204" pitchFamily="18" charset="0"/>
                                <a:ea typeface="Cambria Math" panose="02040503050406030204" pitchFamily="18" charset="0"/>
                              </a:rPr>
                              <m:t>𝑘</m:t>
                            </m:r>
                          </m:sub>
                          <m:sup>
                            <m:r>
                              <a:rPr lang="en-US" sz="1600" b="0" i="1" dirty="0" smtClean="0">
                                <a:solidFill>
                                  <a:schemeClr val="tx1"/>
                                </a:solidFill>
                                <a:latin typeface="Cambria Math" panose="02040503050406030204" pitchFamily="18" charset="0"/>
                                <a:ea typeface="Cambria Math" panose="02040503050406030204" pitchFamily="18" charset="0"/>
                              </a:rPr>
                              <m:t>(</m:t>
                            </m:r>
                            <m:r>
                              <a:rPr lang="en-US" sz="1600" b="0" i="1" dirty="0" smtClean="0">
                                <a:solidFill>
                                  <a:schemeClr val="tx1"/>
                                </a:solidFill>
                                <a:latin typeface="Cambria Math" panose="02040503050406030204" pitchFamily="18" charset="0"/>
                                <a:ea typeface="Cambria Math" panose="02040503050406030204" pitchFamily="18" charset="0"/>
                              </a:rPr>
                              <m:t>𝑖</m:t>
                            </m:r>
                            <m:r>
                              <a:rPr lang="en-US" sz="1600" b="0" i="1" dirty="0" smtClean="0">
                                <a:solidFill>
                                  <a:schemeClr val="tx1"/>
                                </a:solidFill>
                                <a:latin typeface="Cambria Math" panose="02040503050406030204" pitchFamily="18" charset="0"/>
                                <a:ea typeface="Cambria Math" panose="02040503050406030204" pitchFamily="18" charset="0"/>
                              </a:rPr>
                              <m:t>)</m:t>
                            </m:r>
                          </m:sup>
                        </m:sSubSup>
                      </m:e>
                    </m:nary>
                  </m:oMath>
                </a14:m>
                <a:endParaRPr lang="en-US" sz="1600" dirty="0" smtClean="0">
                  <a:solidFill>
                    <a:srgbClr val="FF0000"/>
                  </a:solidFill>
                </a:endParaRPr>
              </a:p>
              <a:p>
                <a:r>
                  <a:rPr lang="en-US" sz="1600" dirty="0">
                    <a:solidFill>
                      <a:srgbClr val="FF0000"/>
                    </a:solidFill>
                  </a:rPr>
                  <a:t> </a:t>
                </a:r>
                <a:r>
                  <a:rPr lang="en-US" sz="1600" dirty="0" smtClean="0">
                    <a:solidFill>
                      <a:srgbClr val="FF0000"/>
                    </a:solidFill>
                  </a:rPr>
                  <a:t>                  } </a:t>
                </a:r>
                <a:endParaRPr lang="en-US" sz="1600" dirty="0">
                  <a:solidFill>
                    <a:srgbClr val="FF000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209008" y="1906724"/>
                <a:ext cx="5699851" cy="93467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209009" y="3502569"/>
                <a:ext cx="5699850" cy="94455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dirty="0" smtClean="0">
                    <a:solidFill>
                      <a:srgbClr val="FF0000"/>
                    </a:solidFill>
                  </a:rPr>
                  <a:t>Repeat,      {</a:t>
                </a:r>
              </a:p>
              <a:p>
                <a:r>
                  <a:rPr lang="en-US" sz="1600" dirty="0" smtClean="0">
                    <a:solidFill>
                      <a:srgbClr val="FF0000"/>
                    </a:solidFill>
                  </a:rPr>
                  <a:t>	          	</a:t>
                </a:r>
                <a14:m>
                  <m:oMath xmlns:m="http://schemas.openxmlformats.org/officeDocument/2006/math">
                    <m:sSub>
                      <m:sSubPr>
                        <m:ctrlPr>
                          <a:rPr lang="en-US" sz="1600" i="1" dirty="0">
                            <a:solidFill>
                              <a:schemeClr val="tx1"/>
                            </a:solidFill>
                            <a:latin typeface="Cambria Math" panose="02040503050406030204" pitchFamily="18" charset="0"/>
                            <a:ea typeface="Cambria Math" panose="02040503050406030204" pitchFamily="18" charset="0"/>
                          </a:rPr>
                        </m:ctrlPr>
                      </m:sSubPr>
                      <m:e>
                        <m:r>
                          <a:rPr lang="en-US" sz="1600" i="1">
                            <a:solidFill>
                              <a:schemeClr val="tx1"/>
                            </a:solidFill>
                            <a:latin typeface="Cambria Math" panose="02040503050406030204" pitchFamily="18" charset="0"/>
                            <a:ea typeface="Cambria Math" panose="02040503050406030204" pitchFamily="18" charset="0"/>
                            <a:sym typeface="Symbol" panose="05050102010706020507" pitchFamily="18" charset="2"/>
                          </a:rPr>
                          <m:t></m:t>
                        </m:r>
                      </m:e>
                      <m:sub>
                        <m:r>
                          <a:rPr lang="en-US" sz="1600" i="1">
                            <a:solidFill>
                              <a:schemeClr val="tx1"/>
                            </a:solidFill>
                            <a:latin typeface="Cambria Math" panose="02040503050406030204" pitchFamily="18" charset="0"/>
                            <a:ea typeface="Cambria Math" panose="02040503050406030204" pitchFamily="18" charset="0"/>
                            <a:sym typeface="Symbol" panose="05050102010706020507" pitchFamily="18" charset="2"/>
                          </a:rPr>
                          <m:t>𝑘</m:t>
                        </m:r>
                      </m:sub>
                    </m:sSub>
                    <m:r>
                      <a:rPr lang="en-US" sz="1600" i="1">
                        <a:solidFill>
                          <a:schemeClr val="tx1"/>
                        </a:solidFill>
                        <a:latin typeface="Cambria Math" panose="02040503050406030204" pitchFamily="18" charset="0"/>
                        <a:ea typeface="Cambria Math" panose="02040503050406030204" pitchFamily="18" charset="0"/>
                        <a:sym typeface="Symbol" panose="05050102010706020507" pitchFamily="18" charset="2"/>
                      </a:rPr>
                      <m:t>:=</m:t>
                    </m:r>
                    <m:sSub>
                      <m:sSubPr>
                        <m:ctrlPr>
                          <a:rPr lang="en-US" sz="1600" i="1" dirty="0">
                            <a:solidFill>
                              <a:schemeClr val="tx1"/>
                            </a:solidFill>
                            <a:latin typeface="Cambria Math" panose="02040503050406030204" pitchFamily="18" charset="0"/>
                            <a:ea typeface="Cambria Math" panose="02040503050406030204" pitchFamily="18" charset="0"/>
                          </a:rPr>
                        </m:ctrlPr>
                      </m:sSubPr>
                      <m:e>
                        <m:r>
                          <a:rPr lang="en-US" sz="1600" i="1">
                            <a:solidFill>
                              <a:schemeClr val="tx1"/>
                            </a:solidFill>
                            <a:latin typeface="Cambria Math" panose="02040503050406030204" pitchFamily="18" charset="0"/>
                            <a:ea typeface="Cambria Math" panose="02040503050406030204" pitchFamily="18" charset="0"/>
                            <a:sym typeface="Symbol" panose="05050102010706020507" pitchFamily="18" charset="2"/>
                          </a:rPr>
                          <m:t></m:t>
                        </m:r>
                      </m:e>
                      <m:sub>
                        <m:r>
                          <a:rPr lang="en-US" sz="1600" i="1">
                            <a:solidFill>
                              <a:schemeClr val="tx1"/>
                            </a:solidFill>
                            <a:latin typeface="Cambria Math" panose="02040503050406030204" pitchFamily="18" charset="0"/>
                            <a:ea typeface="Cambria Math" panose="02040503050406030204" pitchFamily="18" charset="0"/>
                            <a:sym typeface="Symbol" panose="05050102010706020507" pitchFamily="18" charset="2"/>
                          </a:rPr>
                          <m:t>𝑘</m:t>
                        </m:r>
                      </m:sub>
                    </m:sSub>
                    <m:r>
                      <a:rPr lang="en-US" sz="1600" b="1" i="1" smtClean="0">
                        <a:solidFill>
                          <a:srgbClr val="FF0000"/>
                        </a:solidFill>
                        <a:latin typeface="Cambria Math" panose="02040503050406030204" pitchFamily="18" charset="0"/>
                        <a:ea typeface="Cambria Math" panose="02040503050406030204" pitchFamily="18" charset="0"/>
                        <a:sym typeface="Symbol" panose="05050102010706020507" pitchFamily="18" charset="2"/>
                      </a:rPr>
                      <m:t>(</m:t>
                    </m:r>
                    <m:r>
                      <a:rPr lang="en-US" sz="1600" b="1" i="1" smtClean="0">
                        <a:solidFill>
                          <a:srgbClr val="FF0000"/>
                        </a:solidFill>
                        <a:latin typeface="Cambria Math" panose="02040503050406030204" pitchFamily="18" charset="0"/>
                        <a:ea typeface="Cambria Math" panose="02040503050406030204" pitchFamily="18" charset="0"/>
                        <a:sym typeface="Symbol" panose="05050102010706020507" pitchFamily="18" charset="2"/>
                      </a:rPr>
                      <m:t>𝟏</m:t>
                    </m:r>
                    <m:r>
                      <a:rPr lang="en-US" sz="1600" b="1" i="1" smtClean="0">
                        <a:solidFill>
                          <a:srgbClr val="FF0000"/>
                        </a:solidFill>
                        <a:latin typeface="Cambria Math" panose="02040503050406030204" pitchFamily="18" charset="0"/>
                        <a:ea typeface="Cambria Math" panose="02040503050406030204" pitchFamily="18" charset="0"/>
                        <a:sym typeface="Symbol" panose="05050102010706020507" pitchFamily="18" charset="2"/>
                      </a:rPr>
                      <m:t>−</m:t>
                    </m:r>
                    <m:r>
                      <a:rPr lang="en-US" sz="1600" b="1" i="1" dirty="0">
                        <a:solidFill>
                          <a:srgbClr val="FF0000"/>
                        </a:solidFill>
                        <a:latin typeface="Cambria Math" panose="02040503050406030204" pitchFamily="18" charset="0"/>
                        <a:ea typeface="Cambria Math" panose="02040503050406030204" pitchFamily="18" charset="0"/>
                      </a:rPr>
                      <m:t>𝜶</m:t>
                    </m:r>
                    <m:f>
                      <m:fPr>
                        <m:ctrlPr>
                          <a:rPr lang="en-US" sz="1600" b="1" i="1" dirty="0">
                            <a:solidFill>
                              <a:srgbClr val="FF0000"/>
                            </a:solidFill>
                            <a:latin typeface="Cambria Math" panose="02040503050406030204" pitchFamily="18" charset="0"/>
                            <a:ea typeface="Cambria Math" panose="02040503050406030204" pitchFamily="18" charset="0"/>
                          </a:rPr>
                        </m:ctrlPr>
                      </m:fPr>
                      <m:num>
                        <m:r>
                          <a:rPr lang="el-GR" sz="1600" b="1" i="1" dirty="0">
                            <a:solidFill>
                              <a:srgbClr val="FF0000"/>
                            </a:solidFill>
                            <a:latin typeface="Cambria Math" panose="02040503050406030204" pitchFamily="18" charset="0"/>
                            <a:ea typeface="Cambria Math" panose="02040503050406030204" pitchFamily="18" charset="0"/>
                          </a:rPr>
                          <m:t>𝝀</m:t>
                        </m:r>
                      </m:num>
                      <m:den>
                        <m:r>
                          <a:rPr lang="en-US" sz="1600" b="1" i="1" dirty="0">
                            <a:solidFill>
                              <a:srgbClr val="FF0000"/>
                            </a:solidFill>
                            <a:latin typeface="Cambria Math" panose="02040503050406030204" pitchFamily="18" charset="0"/>
                            <a:ea typeface="Cambria Math" panose="02040503050406030204" pitchFamily="18" charset="0"/>
                          </a:rPr>
                          <m:t>𝒎</m:t>
                        </m:r>
                      </m:den>
                    </m:f>
                    <m:r>
                      <a:rPr lang="en-US" sz="1600" b="1" i="1">
                        <a:solidFill>
                          <a:srgbClr val="FF0000"/>
                        </a:solidFill>
                        <a:latin typeface="Cambria Math" panose="02040503050406030204" pitchFamily="18" charset="0"/>
                        <a:ea typeface="Cambria Math" panose="02040503050406030204" pitchFamily="18" charset="0"/>
                        <a:sym typeface="Symbol" panose="05050102010706020507" pitchFamily="18" charset="2"/>
                      </a:rPr>
                      <m:t>)</m:t>
                    </m:r>
                  </m:oMath>
                </a14:m>
                <a:r>
                  <a:rPr lang="en-US" sz="1600" b="1" dirty="0" smtClean="0">
                    <a:solidFill>
                      <a:srgbClr val="FF0000"/>
                    </a:solidFill>
                  </a:rPr>
                  <a:t> </a:t>
                </a:r>
                <a:r>
                  <a:rPr lang="en-US" sz="1600" dirty="0" smtClean="0">
                    <a:solidFill>
                      <a:schemeClr val="tx1"/>
                    </a:solidFill>
                  </a:rPr>
                  <a:t>-  </a:t>
                </a:r>
                <a14:m>
                  <m:oMath xmlns:m="http://schemas.openxmlformats.org/officeDocument/2006/math">
                    <m:f>
                      <m:fPr>
                        <m:ctrlPr>
                          <a:rPr lang="en-US" sz="1600" i="1" dirty="0">
                            <a:solidFill>
                              <a:schemeClr val="tx1"/>
                            </a:solidFill>
                            <a:latin typeface="Cambria Math" panose="02040503050406030204" pitchFamily="18" charset="0"/>
                            <a:ea typeface="Cambria Math" panose="02040503050406030204" pitchFamily="18" charset="0"/>
                          </a:rPr>
                        </m:ctrlPr>
                      </m:fPr>
                      <m:num>
                        <m:r>
                          <a:rPr lang="en-US" sz="1600" i="1" dirty="0">
                            <a:solidFill>
                              <a:schemeClr val="tx1"/>
                            </a:solidFill>
                            <a:latin typeface="Cambria Math" panose="02040503050406030204" pitchFamily="18" charset="0"/>
                            <a:ea typeface="Cambria Math" panose="02040503050406030204" pitchFamily="18" charset="0"/>
                          </a:rPr>
                          <m:t>𝛼</m:t>
                        </m:r>
                      </m:num>
                      <m:den>
                        <m:r>
                          <a:rPr lang="en-US" sz="1600" b="0" i="1" dirty="0" smtClean="0">
                            <a:solidFill>
                              <a:schemeClr val="tx1"/>
                            </a:solidFill>
                            <a:latin typeface="Cambria Math" panose="02040503050406030204" pitchFamily="18" charset="0"/>
                            <a:ea typeface="Cambria Math" panose="02040503050406030204" pitchFamily="18" charset="0"/>
                          </a:rPr>
                          <m:t>𝑚</m:t>
                        </m:r>
                      </m:den>
                    </m:f>
                    <m:nary>
                      <m:naryPr>
                        <m:chr m:val="∑"/>
                        <m:ctrlPr>
                          <a:rPr lang="en-US" sz="1600" i="1" dirty="0" smtClean="0">
                            <a:latin typeface="Cambria Math" panose="02040503050406030204" pitchFamily="18" charset="0"/>
                          </a:rPr>
                        </m:ctrlPr>
                      </m:naryPr>
                      <m:sub>
                        <m:r>
                          <m:rPr>
                            <m:brk m:alnAt="23"/>
                          </m:rPr>
                          <a:rPr lang="en-US" sz="1600" i="1" dirty="0">
                            <a:latin typeface="Cambria Math" panose="02040503050406030204" pitchFamily="18" charset="0"/>
                          </a:rPr>
                          <m:t>𝑖</m:t>
                        </m:r>
                        <m:r>
                          <a:rPr lang="en-US" sz="1600" i="1" dirty="0">
                            <a:latin typeface="Cambria Math" panose="02040503050406030204" pitchFamily="18" charset="0"/>
                          </a:rPr>
                          <m:t>=1</m:t>
                        </m:r>
                      </m:sub>
                      <m:sup>
                        <m:r>
                          <a:rPr lang="en-US" sz="1600" i="1" dirty="0">
                            <a:latin typeface="Cambria Math" panose="02040503050406030204" pitchFamily="18" charset="0"/>
                          </a:rPr>
                          <m:t>𝑚</m:t>
                        </m:r>
                      </m:sup>
                      <m:e>
                        <m:sSub>
                          <m:sSubPr>
                            <m:ctrlPr>
                              <a:rPr lang="en-US" sz="1600" i="1">
                                <a:latin typeface="Cambria Math" panose="02040503050406030204" pitchFamily="18" charset="0"/>
                              </a:rPr>
                            </m:ctrlPr>
                          </m:sSubPr>
                          <m:e>
                            <m:r>
                              <a:rPr lang="en-US" sz="1600" b="0" i="1" smtClean="0">
                                <a:latin typeface="Cambria Math" panose="02040503050406030204" pitchFamily="18" charset="0"/>
                              </a:rPr>
                              <m:t>(</m:t>
                            </m:r>
                            <m:r>
                              <a:rPr lang="en-US" sz="1600" i="1">
                                <a:latin typeface="Cambria Math" panose="02040503050406030204" pitchFamily="18" charset="0"/>
                              </a:rPr>
                              <m:t>h</m:t>
                            </m:r>
                          </m:e>
                          <m:sub>
                            <m:r>
                              <a:rPr lang="en-US" sz="1600" i="1">
                                <a:latin typeface="Cambria Math" panose="02040503050406030204" pitchFamily="18" charset="0"/>
                                <a:sym typeface="Symbol" panose="05050102010706020507" pitchFamily="18" charset="2"/>
                              </a:rPr>
                              <m:t></m:t>
                            </m:r>
                          </m:sub>
                        </m:sSub>
                        <m:d>
                          <m:dPr>
                            <m:ctrlPr>
                              <a:rPr lang="en-US" sz="1600" i="1">
                                <a:latin typeface="Cambria Math" panose="02040503050406030204" pitchFamily="18" charset="0"/>
                                <a:sym typeface="Symbol" panose="05050102010706020507" pitchFamily="18" charset="2"/>
                              </a:rPr>
                            </m:ctrlPr>
                          </m:dPr>
                          <m:e>
                            <m:sSup>
                              <m:sSupPr>
                                <m:ctrlPr>
                                  <a:rPr lang="en-US" sz="1600" i="1" dirty="0">
                                    <a:latin typeface="Cambria Math" panose="02040503050406030204" pitchFamily="18" charset="0"/>
                                  </a:rPr>
                                </m:ctrlPr>
                              </m:sSupPr>
                              <m:e>
                                <m:r>
                                  <a:rPr lang="en-US" sz="1600" i="1" dirty="0">
                                    <a:latin typeface="Cambria Math" panose="02040503050406030204" pitchFamily="18" charset="0"/>
                                  </a:rPr>
                                  <m:t>𝑥</m:t>
                                </m:r>
                              </m:e>
                              <m:sup>
                                <m:r>
                                  <a:rPr lang="en-US" sz="1600" i="1" dirty="0">
                                    <a:latin typeface="Cambria Math" panose="02040503050406030204" pitchFamily="18" charset="0"/>
                                  </a:rPr>
                                  <m:t>(</m:t>
                                </m:r>
                                <m:r>
                                  <a:rPr lang="en-US" sz="1600" i="1" dirty="0">
                                    <a:latin typeface="Cambria Math" panose="02040503050406030204" pitchFamily="18" charset="0"/>
                                  </a:rPr>
                                  <m:t>𝑖</m:t>
                                </m:r>
                                <m:r>
                                  <a:rPr lang="en-US" sz="1600" i="1" dirty="0">
                                    <a:latin typeface="Cambria Math" panose="02040503050406030204" pitchFamily="18" charset="0"/>
                                  </a:rPr>
                                  <m:t>)</m:t>
                                </m:r>
                              </m:sup>
                            </m:sSup>
                          </m:e>
                        </m:d>
                        <m:sSup>
                          <m:sSupPr>
                            <m:ctrlPr>
                              <a:rPr lang="en-US" sz="1600" i="1" dirty="0">
                                <a:latin typeface="Cambria Math" panose="02040503050406030204" pitchFamily="18" charset="0"/>
                              </a:rPr>
                            </m:ctrlPr>
                          </m:sSupPr>
                          <m:e>
                            <m:r>
                              <a:rPr lang="en-US" sz="1600" i="1" dirty="0">
                                <a:latin typeface="Cambria Math" panose="02040503050406030204" pitchFamily="18" charset="0"/>
                              </a:rPr>
                              <m:t> −</m:t>
                            </m:r>
                            <m:r>
                              <a:rPr lang="en-US" sz="1600" i="1" dirty="0">
                                <a:latin typeface="Cambria Math" panose="02040503050406030204" pitchFamily="18" charset="0"/>
                              </a:rPr>
                              <m:t>𝑦</m:t>
                            </m:r>
                          </m:e>
                          <m:sup>
                            <m:r>
                              <a:rPr lang="en-US" sz="1600" i="1" dirty="0">
                                <a:latin typeface="Cambria Math" panose="02040503050406030204" pitchFamily="18" charset="0"/>
                              </a:rPr>
                              <m:t>(</m:t>
                            </m:r>
                            <m:r>
                              <a:rPr lang="en-US" sz="1600" i="1" dirty="0">
                                <a:latin typeface="Cambria Math" panose="02040503050406030204" pitchFamily="18" charset="0"/>
                              </a:rPr>
                              <m:t>𝑖</m:t>
                            </m:r>
                            <m:r>
                              <a:rPr lang="en-US" sz="1600" i="1" dirty="0">
                                <a:latin typeface="Cambria Math" panose="02040503050406030204" pitchFamily="18" charset="0"/>
                              </a:rPr>
                              <m:t>)</m:t>
                            </m:r>
                          </m:sup>
                        </m:sSup>
                        <m:r>
                          <a:rPr lang="en-US" sz="1600" b="0" i="1" dirty="0" smtClean="0">
                            <a:latin typeface="Cambria Math" panose="02040503050406030204" pitchFamily="18" charset="0"/>
                          </a:rPr>
                          <m:t>)</m:t>
                        </m:r>
                        <m:sSubSup>
                          <m:sSubSupPr>
                            <m:ctrlPr>
                              <a:rPr lang="en-US" sz="1600" i="1" dirty="0">
                                <a:solidFill>
                                  <a:schemeClr val="tx1"/>
                                </a:solidFill>
                                <a:latin typeface="Cambria Math" panose="02040503050406030204" pitchFamily="18" charset="0"/>
                                <a:ea typeface="Cambria Math" panose="02040503050406030204" pitchFamily="18" charset="0"/>
                              </a:rPr>
                            </m:ctrlPr>
                          </m:sSubSupPr>
                          <m:e>
                            <m:r>
                              <a:rPr lang="en-US" sz="1600" b="0" i="1" dirty="0" smtClean="0">
                                <a:solidFill>
                                  <a:schemeClr val="tx1"/>
                                </a:solidFill>
                                <a:latin typeface="Cambria Math" panose="02040503050406030204" pitchFamily="18" charset="0"/>
                                <a:ea typeface="Cambria Math" panose="02040503050406030204" pitchFamily="18" charset="0"/>
                              </a:rPr>
                              <m:t>𝑥</m:t>
                            </m:r>
                          </m:e>
                          <m:sub>
                            <m:r>
                              <a:rPr lang="en-US" sz="1600" b="0" i="1" dirty="0" smtClean="0">
                                <a:solidFill>
                                  <a:schemeClr val="tx1"/>
                                </a:solidFill>
                                <a:latin typeface="Cambria Math" panose="02040503050406030204" pitchFamily="18" charset="0"/>
                                <a:ea typeface="Cambria Math" panose="02040503050406030204" pitchFamily="18" charset="0"/>
                              </a:rPr>
                              <m:t>𝑘</m:t>
                            </m:r>
                          </m:sub>
                          <m:sup>
                            <m:r>
                              <a:rPr lang="en-US" sz="1600" b="0" i="1" dirty="0" smtClean="0">
                                <a:solidFill>
                                  <a:schemeClr val="tx1"/>
                                </a:solidFill>
                                <a:latin typeface="Cambria Math" panose="02040503050406030204" pitchFamily="18" charset="0"/>
                                <a:ea typeface="Cambria Math" panose="02040503050406030204" pitchFamily="18" charset="0"/>
                              </a:rPr>
                              <m:t>(</m:t>
                            </m:r>
                            <m:r>
                              <a:rPr lang="en-US" sz="1600" b="0" i="1" dirty="0" smtClean="0">
                                <a:solidFill>
                                  <a:schemeClr val="tx1"/>
                                </a:solidFill>
                                <a:latin typeface="Cambria Math" panose="02040503050406030204" pitchFamily="18" charset="0"/>
                                <a:ea typeface="Cambria Math" panose="02040503050406030204" pitchFamily="18" charset="0"/>
                              </a:rPr>
                              <m:t>𝑖</m:t>
                            </m:r>
                            <m:r>
                              <a:rPr lang="en-US" sz="1600" b="0" i="1" dirty="0" smtClean="0">
                                <a:solidFill>
                                  <a:schemeClr val="tx1"/>
                                </a:solidFill>
                                <a:latin typeface="Cambria Math" panose="02040503050406030204" pitchFamily="18" charset="0"/>
                                <a:ea typeface="Cambria Math" panose="02040503050406030204" pitchFamily="18" charset="0"/>
                              </a:rPr>
                              <m:t>)</m:t>
                            </m:r>
                          </m:sup>
                        </m:sSubSup>
                      </m:e>
                    </m:nary>
                  </m:oMath>
                </a14:m>
                <a:r>
                  <a:rPr lang="en-US" sz="1600" dirty="0">
                    <a:solidFill>
                      <a:srgbClr val="FF0000"/>
                    </a:solidFill>
                  </a:rPr>
                  <a:t>	</a:t>
                </a:r>
                <a:r>
                  <a:rPr lang="en-US" sz="1600" dirty="0" smtClean="0">
                    <a:solidFill>
                      <a:srgbClr val="FF0000"/>
                    </a:solidFill>
                  </a:rPr>
                  <a:t>	           } </a:t>
                </a:r>
                <a:endParaRPr lang="en-US" sz="1600" dirty="0">
                  <a:solidFill>
                    <a:srgbClr val="FF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209009" y="3502569"/>
                <a:ext cx="5699850" cy="944554"/>
              </a:xfrm>
              <a:prstGeom prst="rect">
                <a:avLst/>
              </a:prstGeom>
              <a:blipFill>
                <a:blip r:embed="rId3"/>
                <a:stretch>
                  <a:fillRect/>
                </a:stretch>
              </a:blipFill>
            </p:spPr>
            <p:txBody>
              <a:bodyPr/>
              <a:lstStyle/>
              <a:p>
                <a:r>
                  <a:rPr lang="en-US">
                    <a:noFill/>
                  </a:rPr>
                  <a:t> </a:t>
                </a:r>
              </a:p>
            </p:txBody>
          </p:sp>
        </mc:Fallback>
      </mc:AlternateContent>
      <p:sp>
        <p:nvSpPr>
          <p:cNvPr id="10" name="Rectangle 9"/>
          <p:cNvSpPr/>
          <p:nvPr/>
        </p:nvSpPr>
        <p:spPr>
          <a:xfrm>
            <a:off x="1519704" y="3790180"/>
            <a:ext cx="1545616" cy="26161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sz="1100" b="1" dirty="0" smtClean="0"/>
              <a:t>With Regularization:</a:t>
            </a:r>
            <a:endParaRPr lang="en-US" sz="1100" b="1" dirty="0"/>
          </a:p>
        </p:txBody>
      </p:sp>
      <p:sp>
        <p:nvSpPr>
          <p:cNvPr id="14" name="Rectangle 13"/>
          <p:cNvSpPr/>
          <p:nvPr/>
        </p:nvSpPr>
        <p:spPr>
          <a:xfrm>
            <a:off x="1519705" y="2244997"/>
            <a:ext cx="1430200" cy="26161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100" b="1" dirty="0" smtClean="0"/>
              <a:t>No Regularization:</a:t>
            </a:r>
            <a:endParaRPr lang="en-US" sz="1100" b="1" dirty="0"/>
          </a:p>
        </p:txBody>
      </p:sp>
    </p:spTree>
    <p:extLst>
      <p:ext uri="{BB962C8B-B14F-4D97-AF65-F5344CB8AC3E}">
        <p14:creationId xmlns:p14="http://schemas.microsoft.com/office/powerpoint/2010/main" val="150238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9BAA2-386F-4837-A380-3FD4CC6A645C}"/>
              </a:ext>
            </a:extLst>
          </p:cNvPr>
          <p:cNvSpPr>
            <a:spLocks noGrp="1"/>
          </p:cNvSpPr>
          <p:nvPr>
            <p:ph type="title"/>
          </p:nvPr>
        </p:nvSpPr>
        <p:spPr/>
        <p:txBody>
          <a:bodyPr>
            <a:normAutofit/>
          </a:bodyPr>
          <a:lstStyle/>
          <a:p>
            <a:pPr algn="ctr"/>
            <a:r>
              <a:rPr lang="en-CA" dirty="0"/>
              <a:t>Regularization</a:t>
            </a:r>
            <a:endParaRPr lang="en-CA" dirty="0">
              <a:effectLst/>
            </a:endParaRPr>
          </a:p>
        </p:txBody>
      </p:sp>
      <p:sp>
        <p:nvSpPr>
          <p:cNvPr id="3" name="Content Placeholder 2">
            <a:extLst>
              <a:ext uri="{FF2B5EF4-FFF2-40B4-BE49-F238E27FC236}">
                <a16:creationId xmlns:a16="http://schemas.microsoft.com/office/drawing/2014/main" id="{41B6FDB0-839A-4C43-9DB3-462EF0E5F4AC}"/>
              </a:ext>
            </a:extLst>
          </p:cNvPr>
          <p:cNvSpPr>
            <a:spLocks noGrp="1"/>
          </p:cNvSpPr>
          <p:nvPr>
            <p:ph idx="1"/>
          </p:nvPr>
        </p:nvSpPr>
        <p:spPr>
          <a:xfrm>
            <a:off x="1717040" y="1200152"/>
            <a:ext cx="4553131" cy="452300"/>
          </a:xfrm>
        </p:spPr>
        <p:txBody>
          <a:bodyPr>
            <a:normAutofit/>
          </a:bodyPr>
          <a:lstStyle/>
          <a:p>
            <a:r>
              <a:rPr lang="en-CA" b="1" dirty="0" smtClean="0"/>
              <a:t>Linear Regression</a:t>
            </a:r>
            <a:endParaRPr lang="en-CA" dirty="0"/>
          </a:p>
        </p:txBody>
      </p:sp>
      <mc:AlternateContent xmlns:mc="http://schemas.openxmlformats.org/markup-compatibility/2006" xmlns:a14="http://schemas.microsoft.com/office/drawing/2010/main">
        <mc:Choice Requires="a14">
          <p:sp>
            <p:nvSpPr>
              <p:cNvPr id="4" name="Rectangle 3"/>
              <p:cNvSpPr/>
              <p:nvPr/>
            </p:nvSpPr>
            <p:spPr>
              <a:xfrm>
                <a:off x="4120876" y="1904192"/>
                <a:ext cx="2128853" cy="400110"/>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sym typeface="Symbol" panose="05050102010706020507" pitchFamily="18" charset="2"/>
                        </a:rPr>
                        <m:t>=</m:t>
                      </m:r>
                      <m:sSup>
                        <m:sSupPr>
                          <m:ctrlPr>
                            <a:rPr lang="en-US" sz="2000" i="1" dirty="0">
                              <a:latin typeface="Cambria Math" panose="02040503050406030204" pitchFamily="18" charset="0"/>
                            </a:rPr>
                          </m:ctrlPr>
                        </m:sSupPr>
                        <m:e>
                          <m:r>
                            <a:rPr lang="en-US" sz="2000" b="0" i="1" dirty="0" smtClean="0">
                              <a:latin typeface="Cambria Math" panose="02040503050406030204" pitchFamily="18" charset="0"/>
                            </a:rPr>
                            <m:t>(</m:t>
                          </m:r>
                          <m:sSup>
                            <m:sSupPr>
                              <m:ctrlPr>
                                <a:rPr lang="en-US" sz="2000" i="1" dirty="0">
                                  <a:latin typeface="Cambria Math" panose="02040503050406030204" pitchFamily="18" charset="0"/>
                                </a:rPr>
                              </m:ctrlPr>
                            </m:sSupPr>
                            <m:e>
                              <m:r>
                                <a:rPr lang="en-US" sz="2000" b="0" i="1" dirty="0" smtClean="0">
                                  <a:latin typeface="Cambria Math" panose="02040503050406030204" pitchFamily="18" charset="0"/>
                                </a:rPr>
                                <m:t>𝑋</m:t>
                              </m:r>
                            </m:e>
                            <m:sup>
                              <m:r>
                                <a:rPr lang="en-US" sz="2000" b="0" i="1" dirty="0" smtClean="0">
                                  <a:latin typeface="Cambria Math" panose="02040503050406030204" pitchFamily="18" charset="0"/>
                                </a:rPr>
                                <m:t>𝑇</m:t>
                              </m:r>
                            </m:sup>
                          </m:sSup>
                          <m:r>
                            <a:rPr lang="en-US" sz="2000" b="0" i="1" dirty="0" smtClean="0">
                              <a:latin typeface="Cambria Math" panose="02040503050406030204" pitchFamily="18" charset="0"/>
                            </a:rPr>
                            <m:t>𝑋</m:t>
                          </m:r>
                          <m:r>
                            <a:rPr lang="en-US" sz="2000" b="0" i="1" dirty="0" smtClean="0">
                              <a:latin typeface="Cambria Math" panose="02040503050406030204" pitchFamily="18" charset="0"/>
                            </a:rPr>
                            <m:t>)</m:t>
                          </m:r>
                        </m:e>
                        <m:sup>
                          <m:r>
                            <a:rPr lang="en-US" sz="2000" b="0" i="1" dirty="0" smtClean="0">
                              <a:latin typeface="Cambria Math" panose="02040503050406030204" pitchFamily="18" charset="0"/>
                            </a:rPr>
                            <m:t>−1</m:t>
                          </m:r>
                        </m:sup>
                      </m:sSup>
                      <m:sSup>
                        <m:sSupPr>
                          <m:ctrlPr>
                            <a:rPr lang="en-US" sz="2000" i="1" dirty="0">
                              <a:latin typeface="Cambria Math" panose="02040503050406030204" pitchFamily="18" charset="0"/>
                            </a:rPr>
                          </m:ctrlPr>
                        </m:sSupPr>
                        <m:e>
                          <m:r>
                            <a:rPr lang="en-US" sz="2000" i="1" dirty="0">
                              <a:latin typeface="Cambria Math" panose="02040503050406030204" pitchFamily="18" charset="0"/>
                            </a:rPr>
                            <m:t>𝑋</m:t>
                          </m:r>
                        </m:e>
                        <m:sup>
                          <m:r>
                            <a:rPr lang="en-US" sz="2000" i="1" dirty="0">
                              <a:latin typeface="Cambria Math" panose="02040503050406030204" pitchFamily="18" charset="0"/>
                            </a:rPr>
                            <m:t>𝑇</m:t>
                          </m:r>
                        </m:sup>
                      </m:sSup>
                      <m:r>
                        <a:rPr lang="en-US" sz="2000" b="0" i="1" dirty="0" smtClean="0">
                          <a:latin typeface="Cambria Math" panose="02040503050406030204" pitchFamily="18" charset="0"/>
                        </a:rPr>
                        <m:t>𝑦</m:t>
                      </m:r>
                    </m:oMath>
                  </m:oMathPara>
                </a14:m>
                <a:endParaRPr lang="en-US" sz="2000" dirty="0"/>
              </a:p>
            </p:txBody>
          </p:sp>
        </mc:Choice>
        <mc:Fallback xmlns="">
          <p:sp>
            <p:nvSpPr>
              <p:cNvPr id="4" name="Rectangle 3"/>
              <p:cNvSpPr>
                <a:spLocks noRot="1" noChangeAspect="1" noMove="1" noResize="1" noEditPoints="1" noAdjustHandles="1" noChangeArrowheads="1" noChangeShapeType="1" noTextEdit="1"/>
              </p:cNvSpPr>
              <p:nvPr/>
            </p:nvSpPr>
            <p:spPr>
              <a:xfrm>
                <a:off x="4120876" y="1904192"/>
                <a:ext cx="2128853" cy="40011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4152685" y="2840364"/>
                <a:ext cx="3825599" cy="906210"/>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sym typeface="Symbol" panose="05050102010706020507" pitchFamily="18" charset="2"/>
                        </a:rPr>
                        <m:t>=</m:t>
                      </m:r>
                      <m:sSup>
                        <m:sSupPr>
                          <m:ctrlPr>
                            <a:rPr lang="en-US" sz="2000" i="1" dirty="0" smtClean="0">
                              <a:latin typeface="Cambria Math" panose="02040503050406030204" pitchFamily="18" charset="0"/>
                            </a:rPr>
                          </m:ctrlPr>
                        </m:sSupPr>
                        <m:e>
                          <m:r>
                            <a:rPr lang="en-US" sz="2000" b="0" i="1" dirty="0" smtClean="0">
                              <a:latin typeface="Cambria Math" panose="02040503050406030204" pitchFamily="18" charset="0"/>
                            </a:rPr>
                            <m:t>(</m:t>
                          </m:r>
                          <m:sSup>
                            <m:sSupPr>
                              <m:ctrlPr>
                                <a:rPr lang="en-US" sz="2000" i="1" dirty="0">
                                  <a:latin typeface="Cambria Math" panose="02040503050406030204" pitchFamily="18" charset="0"/>
                                </a:rPr>
                              </m:ctrlPr>
                            </m:sSupPr>
                            <m:e>
                              <m:r>
                                <a:rPr lang="en-US" sz="2000" b="0" i="1" dirty="0" smtClean="0">
                                  <a:latin typeface="Cambria Math" panose="02040503050406030204" pitchFamily="18" charset="0"/>
                                </a:rPr>
                                <m:t>𝑋</m:t>
                              </m:r>
                            </m:e>
                            <m:sup>
                              <m:r>
                                <a:rPr lang="en-US" sz="2000" b="0" i="1" dirty="0" smtClean="0">
                                  <a:latin typeface="Cambria Math" panose="02040503050406030204" pitchFamily="18" charset="0"/>
                                </a:rPr>
                                <m:t>𝑇</m:t>
                              </m:r>
                            </m:sup>
                          </m:sSup>
                          <m:r>
                            <a:rPr lang="en-US" sz="2000" b="0" i="1" dirty="0" smtClean="0">
                              <a:latin typeface="Cambria Math" panose="02040503050406030204" pitchFamily="18" charset="0"/>
                            </a:rPr>
                            <m:t>𝑋</m:t>
                          </m:r>
                          <m:r>
                            <a:rPr lang="en-US" sz="2000" b="0" i="1" dirty="0" smtClean="0">
                              <a:latin typeface="Cambria Math" panose="02040503050406030204" pitchFamily="18" charset="0"/>
                            </a:rPr>
                            <m:t>+</m:t>
                          </m:r>
                          <m:r>
                            <m:rPr>
                              <m:sty m:val="p"/>
                            </m:rPr>
                            <a:rPr lang="el-GR" sz="2000" b="0" i="1" dirty="0" smtClean="0">
                              <a:latin typeface="Cambria Math" panose="02040503050406030204" pitchFamily="18" charset="0"/>
                            </a:rPr>
                            <m:t>λ</m:t>
                          </m:r>
                          <m:d>
                            <m:dPr>
                              <m:begChr m:val="["/>
                              <m:endChr m:val="]"/>
                              <m:ctrlPr>
                                <a:rPr lang="en-US" sz="2000" i="1" smtClean="0">
                                  <a:latin typeface="Cambria Math" panose="02040503050406030204" pitchFamily="18" charset="0"/>
                                  <a:sym typeface="Symbol" panose="05050102010706020507" pitchFamily="18" charset="2"/>
                                </a:rPr>
                              </m:ctrlPr>
                            </m:dPr>
                            <m:e>
                              <m:m>
                                <m:mPr>
                                  <m:mcs>
                                    <m:mc>
                                      <m:mcPr>
                                        <m:count m:val="3"/>
                                        <m:mcJc m:val="center"/>
                                      </m:mcPr>
                                    </m:mc>
                                  </m:mcs>
                                  <m:ctrlPr>
                                    <a:rPr lang="en-US" sz="2000" i="1">
                                      <a:latin typeface="Cambria Math" panose="02040503050406030204" pitchFamily="18" charset="0"/>
                                      <a:sym typeface="Symbol" panose="05050102010706020507" pitchFamily="18" charset="2"/>
                                    </a:rPr>
                                  </m:ctrlPr>
                                </m:mPr>
                                <m:mr>
                                  <m:e>
                                    <m:r>
                                      <m:rPr>
                                        <m:brk m:alnAt="7"/>
                                      </m:rPr>
                                      <a:rPr lang="en-US" sz="2000" b="0" i="1" smtClean="0">
                                        <a:latin typeface="Cambria Math" panose="02040503050406030204" pitchFamily="18" charset="0"/>
                                        <a:sym typeface="Symbol" panose="05050102010706020507" pitchFamily="18" charset="2"/>
                                      </a:rPr>
                                      <m:t>0</m:t>
                                    </m:r>
                                  </m:e>
                                  <m:e>
                                    <m:r>
                                      <a:rPr lang="en-US" sz="2000" i="1">
                                        <a:latin typeface="Cambria Math" panose="02040503050406030204" pitchFamily="18" charset="0"/>
                                        <a:sym typeface="Symbol" panose="05050102010706020507" pitchFamily="18" charset="2"/>
                                      </a:rPr>
                                      <m:t>⋯</m:t>
                                    </m:r>
                                  </m:e>
                                  <m:e>
                                    <m:r>
                                      <a:rPr lang="en-US" sz="2000" b="0" i="1" smtClean="0">
                                        <a:latin typeface="Cambria Math" panose="02040503050406030204" pitchFamily="18" charset="0"/>
                                        <a:sym typeface="Symbol" panose="05050102010706020507" pitchFamily="18" charset="2"/>
                                      </a:rPr>
                                      <m:t>0</m:t>
                                    </m:r>
                                  </m:e>
                                </m:mr>
                                <m:mr>
                                  <m:e>
                                    <m:r>
                                      <a:rPr lang="en-US" sz="2000" i="1">
                                        <a:latin typeface="Cambria Math" panose="02040503050406030204" pitchFamily="18" charset="0"/>
                                        <a:sym typeface="Symbol" panose="05050102010706020507" pitchFamily="18" charset="2"/>
                                      </a:rPr>
                                      <m:t>⋮</m:t>
                                    </m:r>
                                  </m:e>
                                  <m:e>
                                    <m:r>
                                      <a:rPr lang="en-US" sz="2000" i="1">
                                        <a:latin typeface="Cambria Math" panose="02040503050406030204" pitchFamily="18" charset="0"/>
                                        <a:sym typeface="Symbol" panose="05050102010706020507" pitchFamily="18" charset="2"/>
                                      </a:rPr>
                                      <m:t>⋱</m:t>
                                    </m:r>
                                  </m:e>
                                  <m:e>
                                    <m:r>
                                      <a:rPr lang="en-US" sz="2000" i="1">
                                        <a:latin typeface="Cambria Math" panose="02040503050406030204" pitchFamily="18" charset="0"/>
                                        <a:sym typeface="Symbol" panose="05050102010706020507" pitchFamily="18" charset="2"/>
                                      </a:rPr>
                                      <m:t>⋮</m:t>
                                    </m:r>
                                  </m:e>
                                </m:mr>
                                <m:mr>
                                  <m:e>
                                    <m:r>
                                      <a:rPr lang="en-US" sz="2000" b="0" i="1" smtClean="0">
                                        <a:latin typeface="Cambria Math" panose="02040503050406030204" pitchFamily="18" charset="0"/>
                                        <a:sym typeface="Symbol" panose="05050102010706020507" pitchFamily="18" charset="2"/>
                                      </a:rPr>
                                      <m:t>0</m:t>
                                    </m:r>
                                  </m:e>
                                  <m:e>
                                    <m:r>
                                      <a:rPr lang="en-US" sz="2000" i="1">
                                        <a:latin typeface="Cambria Math" panose="02040503050406030204" pitchFamily="18" charset="0"/>
                                        <a:sym typeface="Symbol" panose="05050102010706020507" pitchFamily="18" charset="2"/>
                                      </a:rPr>
                                      <m:t>⋯</m:t>
                                    </m:r>
                                  </m:e>
                                  <m:e>
                                    <m:r>
                                      <a:rPr lang="en-US" sz="2000" b="0" i="1" smtClean="0">
                                        <a:latin typeface="Cambria Math" panose="02040503050406030204" pitchFamily="18" charset="0"/>
                                        <a:sym typeface="Symbol" panose="05050102010706020507" pitchFamily="18" charset="2"/>
                                      </a:rPr>
                                      <m:t>1</m:t>
                                    </m:r>
                                  </m:e>
                                </m:mr>
                              </m:m>
                            </m:e>
                          </m:d>
                          <m:r>
                            <a:rPr lang="en-US" sz="2000" b="0" i="1" dirty="0" smtClean="0">
                              <a:latin typeface="Cambria Math" panose="02040503050406030204" pitchFamily="18" charset="0"/>
                            </a:rPr>
                            <m:t>)</m:t>
                          </m:r>
                        </m:e>
                        <m:sup>
                          <m:r>
                            <a:rPr lang="en-US" sz="2000" b="0" i="1" dirty="0" smtClean="0">
                              <a:latin typeface="Cambria Math" panose="02040503050406030204" pitchFamily="18" charset="0"/>
                            </a:rPr>
                            <m:t>−1</m:t>
                          </m:r>
                        </m:sup>
                      </m:sSup>
                      <m:sSup>
                        <m:sSupPr>
                          <m:ctrlPr>
                            <a:rPr lang="en-US" sz="2000" i="1" dirty="0">
                              <a:latin typeface="Cambria Math" panose="02040503050406030204" pitchFamily="18" charset="0"/>
                            </a:rPr>
                          </m:ctrlPr>
                        </m:sSupPr>
                        <m:e>
                          <m:r>
                            <a:rPr lang="en-US" sz="2000" i="1" dirty="0">
                              <a:latin typeface="Cambria Math" panose="02040503050406030204" pitchFamily="18" charset="0"/>
                            </a:rPr>
                            <m:t>𝑋</m:t>
                          </m:r>
                        </m:e>
                        <m:sup>
                          <m:r>
                            <a:rPr lang="en-US" sz="2000" i="1" dirty="0">
                              <a:latin typeface="Cambria Math" panose="02040503050406030204" pitchFamily="18" charset="0"/>
                            </a:rPr>
                            <m:t>𝑇</m:t>
                          </m:r>
                        </m:sup>
                      </m:sSup>
                      <m:r>
                        <a:rPr lang="en-US" sz="2000" b="0" i="1" dirty="0" smtClean="0">
                          <a:latin typeface="Cambria Math" panose="02040503050406030204" pitchFamily="18" charset="0"/>
                        </a:rPr>
                        <m:t>𝑦</m:t>
                      </m:r>
                    </m:oMath>
                  </m:oMathPara>
                </a14:m>
                <a:endParaRPr lang="en-US" sz="2000" dirty="0"/>
              </a:p>
            </p:txBody>
          </p:sp>
        </mc:Choice>
        <mc:Fallback xmlns="">
          <p:sp>
            <p:nvSpPr>
              <p:cNvPr id="8" name="Rectangle 7"/>
              <p:cNvSpPr>
                <a:spLocks noRot="1" noChangeAspect="1" noMove="1" noResize="1" noEditPoints="1" noAdjustHandles="1" noChangeArrowheads="1" noChangeShapeType="1" noTextEdit="1"/>
              </p:cNvSpPr>
              <p:nvPr/>
            </p:nvSpPr>
            <p:spPr>
              <a:xfrm>
                <a:off x="4152685" y="2840364"/>
                <a:ext cx="3825599" cy="906210"/>
              </a:xfrm>
              <a:prstGeom prst="rect">
                <a:avLst/>
              </a:prstGeom>
              <a:blipFill>
                <a:blip r:embed="rId3"/>
                <a:stretch>
                  <a:fillRect/>
                </a:stretch>
              </a:blipFill>
            </p:spPr>
            <p:txBody>
              <a:bodyPr/>
              <a:lstStyle/>
              <a:p>
                <a:r>
                  <a:rPr lang="en-US">
                    <a:noFill/>
                  </a:rPr>
                  <a:t> </a:t>
                </a:r>
              </a:p>
            </p:txBody>
          </p:sp>
        </mc:Fallback>
      </mc:AlternateContent>
      <p:sp>
        <p:nvSpPr>
          <p:cNvPr id="5" name="Oval 4"/>
          <p:cNvSpPr/>
          <p:nvPr/>
        </p:nvSpPr>
        <p:spPr>
          <a:xfrm rot="18635480">
            <a:off x="6462134" y="2972386"/>
            <a:ext cx="260718" cy="914400"/>
          </a:xfrm>
          <a:prstGeom prst="ellipse">
            <a:avLst/>
          </a:prstGeom>
          <a:noFill/>
          <a:ln w="22225">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5" idx="2"/>
          </p:cNvCxnSpPr>
          <p:nvPr/>
        </p:nvCxnSpPr>
        <p:spPr>
          <a:xfrm flipH="1">
            <a:off x="6323960" y="3528577"/>
            <a:ext cx="183714" cy="4902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0" name="Rectangle 9"/>
              <p:cNvSpPr/>
              <p:nvPr/>
            </p:nvSpPr>
            <p:spPr>
              <a:xfrm>
                <a:off x="6053712" y="3913304"/>
                <a:ext cx="3770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sym typeface="Symbol" panose="05050102010706020507" pitchFamily="18" charset="2"/>
                        </a:rPr>
                        <m:t>1</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6053712" y="3913304"/>
                <a:ext cx="377026" cy="369332"/>
              </a:xfrm>
              <a:prstGeom prst="rect">
                <a:avLst/>
              </a:prstGeom>
              <a:blipFill>
                <a:blip r:embed="rId4"/>
                <a:stretch>
                  <a:fillRect/>
                </a:stretch>
              </a:blipFill>
            </p:spPr>
            <p:txBody>
              <a:bodyPr/>
              <a:lstStyle/>
              <a:p>
                <a:r>
                  <a:rPr lang="en-US">
                    <a:noFill/>
                  </a:rPr>
                  <a:t> </a:t>
                </a:r>
              </a:p>
            </p:txBody>
          </p:sp>
        </mc:Fallback>
      </mc:AlternateContent>
      <p:sp>
        <p:nvSpPr>
          <p:cNvPr id="16" name="Rectangle 15"/>
          <p:cNvSpPr/>
          <p:nvPr/>
        </p:nvSpPr>
        <p:spPr>
          <a:xfrm>
            <a:off x="2003799" y="3162664"/>
            <a:ext cx="1545616" cy="26161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sz="1100" b="1" dirty="0" smtClean="0"/>
              <a:t>With Regularization:</a:t>
            </a:r>
            <a:endParaRPr lang="en-US" sz="1100" b="1" dirty="0"/>
          </a:p>
        </p:txBody>
      </p:sp>
      <p:sp>
        <p:nvSpPr>
          <p:cNvPr id="17" name="Rectangle 16"/>
          <p:cNvSpPr/>
          <p:nvPr/>
        </p:nvSpPr>
        <p:spPr>
          <a:xfrm>
            <a:off x="1942327" y="2000014"/>
            <a:ext cx="1430200" cy="26161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100" b="1" dirty="0" smtClean="0"/>
              <a:t>No Regularization:</a:t>
            </a:r>
            <a:endParaRPr lang="en-US" sz="1100" b="1" dirty="0"/>
          </a:p>
        </p:txBody>
      </p:sp>
      <p:sp>
        <p:nvSpPr>
          <p:cNvPr id="20" name="Rectangle 19"/>
          <p:cNvSpPr/>
          <p:nvPr/>
        </p:nvSpPr>
        <p:spPr>
          <a:xfrm>
            <a:off x="2017670" y="3504148"/>
            <a:ext cx="1401345" cy="261610"/>
          </a:xfrm>
          <a:prstGeom prst="rect">
            <a:avLst/>
          </a:prstGeom>
        </p:spPr>
        <p:txBody>
          <a:bodyPr wrap="none">
            <a:spAutoFit/>
          </a:bodyPr>
          <a:lstStyle/>
          <a:p>
            <a:pPr algn="ctr"/>
            <a:r>
              <a:rPr lang="en-CA" sz="1100" dirty="0" smtClean="0"/>
              <a:t>(Ridge Regression)</a:t>
            </a:r>
            <a:endParaRPr lang="en-US" sz="1100" dirty="0"/>
          </a:p>
        </p:txBody>
      </p:sp>
    </p:spTree>
    <p:extLst>
      <p:ext uri="{BB962C8B-B14F-4D97-AF65-F5344CB8AC3E}">
        <p14:creationId xmlns:p14="http://schemas.microsoft.com/office/powerpoint/2010/main" val="279839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10" grpId="0"/>
      <p:bldP spid="16" grpId="0" animBg="1"/>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Normalization</a:t>
            </a:r>
            <a:endParaRPr lang="en-US" dirty="0"/>
          </a:p>
        </p:txBody>
      </p:sp>
      <p:cxnSp>
        <p:nvCxnSpPr>
          <p:cNvPr id="4" name="Straight Arrow Connector 3"/>
          <p:cNvCxnSpPr/>
          <p:nvPr/>
        </p:nvCxnSpPr>
        <p:spPr>
          <a:xfrm>
            <a:off x="1948370" y="4255485"/>
            <a:ext cx="187687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V="1">
            <a:off x="2264544" y="2256088"/>
            <a:ext cx="0" cy="21927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09332" y="1110655"/>
            <a:ext cx="2893325"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x1= size of </a:t>
            </a:r>
            <a:r>
              <a:rPr lang="en-US" sz="1400" dirty="0" smtClean="0"/>
              <a:t>house:     </a:t>
            </a:r>
            <a:r>
              <a:rPr lang="en-US" sz="1400" dirty="0"/>
              <a:t>(1000-3000)  </a:t>
            </a:r>
            <a:endParaRPr lang="en-US" sz="1400" dirty="0" smtClean="0"/>
          </a:p>
          <a:p>
            <a:r>
              <a:rPr lang="en-US" sz="1400" dirty="0" smtClean="0"/>
              <a:t>x2= # of bedrooms:   (0-5)  </a:t>
            </a:r>
            <a:endParaRPr lang="en-US" sz="1400" dirty="0"/>
          </a:p>
        </p:txBody>
      </p:sp>
      <mc:AlternateContent xmlns:mc="http://schemas.openxmlformats.org/markup-compatibility/2006" xmlns:a14="http://schemas.microsoft.com/office/drawing/2010/main">
        <mc:Choice Requires="a14">
          <p:sp>
            <p:nvSpPr>
              <p:cNvPr id="8" name="Rectangle 7"/>
              <p:cNvSpPr/>
              <p:nvPr/>
            </p:nvSpPr>
            <p:spPr>
              <a:xfrm>
                <a:off x="3922619" y="4070819"/>
                <a:ext cx="4710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b="0" i="1" smtClean="0">
                              <a:latin typeface="Cambria Math" panose="02040503050406030204" pitchFamily="18" charset="0"/>
                              <a:sym typeface="Symbol" panose="05050102010706020507" pitchFamily="18" charset="2"/>
                            </a:rPr>
                            <m:t>1</m:t>
                          </m:r>
                        </m:sub>
                      </m:sSub>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3922619" y="4070819"/>
                <a:ext cx="471026" cy="369332"/>
              </a:xfrm>
              <a:prstGeom prst="rect">
                <a:avLst/>
              </a:prstGeom>
              <a:blipFill>
                <a:blip r:embed="rId3"/>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793518" y="2400515"/>
                <a:ext cx="47634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b="0" i="1" smtClean="0">
                              <a:latin typeface="Cambria Math" panose="02040503050406030204" pitchFamily="18" charset="0"/>
                              <a:sym typeface="Symbol" panose="05050102010706020507" pitchFamily="18" charset="2"/>
                            </a:rPr>
                            <m:t>2</m:t>
                          </m:r>
                        </m:sub>
                      </m:sSub>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1793518" y="2400515"/>
                <a:ext cx="476349" cy="369332"/>
              </a:xfrm>
              <a:prstGeom prst="rect">
                <a:avLst/>
              </a:prstGeom>
              <a:blipFill>
                <a:blip r:embed="rId4"/>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295762" y="2761897"/>
                <a:ext cx="1523430" cy="307777"/>
              </a:xfrm>
              <a:prstGeom prst="rect">
                <a:avLst/>
              </a:prstGeom>
            </p:spPr>
            <p:txBody>
              <a:bodyPr wrap="none">
                <a:spAutoFit/>
              </a:bodyPr>
              <a:lstStyle/>
              <a:p>
                <a:r>
                  <a:rPr lang="en-US" sz="1400" dirty="0" smtClean="0"/>
                  <a:t>Contours of </a:t>
                </a:r>
                <a14:m>
                  <m:oMath xmlns:m="http://schemas.openxmlformats.org/officeDocument/2006/math">
                    <m:r>
                      <a:rPr lang="en-US" sz="1400" i="1" dirty="0">
                        <a:latin typeface="Cambria Math" panose="02040503050406030204" pitchFamily="18" charset="0"/>
                      </a:rPr>
                      <m:t>𝐽</m:t>
                    </m:r>
                    <m:d>
                      <m:dPr>
                        <m:ctrlPr>
                          <a:rPr lang="en-US" sz="1400" i="1" dirty="0">
                            <a:latin typeface="Cambria Math" panose="02040503050406030204" pitchFamily="18" charset="0"/>
                          </a:rPr>
                        </m:ctrlPr>
                      </m:dPr>
                      <m:e>
                        <m:r>
                          <a:rPr lang="en-US" sz="1400" i="1">
                            <a:latin typeface="Cambria Math" panose="02040503050406030204" pitchFamily="18" charset="0"/>
                            <a:sym typeface="Symbol" panose="05050102010706020507" pitchFamily="18" charset="2"/>
                          </a:rPr>
                          <m:t></m:t>
                        </m:r>
                      </m:e>
                    </m:d>
                  </m:oMath>
                </a14:m>
                <a:r>
                  <a:rPr lang="en-US" sz="1400" dirty="0" smtClean="0"/>
                  <a:t> </a:t>
                </a:r>
                <a:endParaRPr lang="en-US" sz="1400" dirty="0"/>
              </a:p>
            </p:txBody>
          </p:sp>
        </mc:Choice>
        <mc:Fallback xmlns="">
          <p:sp>
            <p:nvSpPr>
              <p:cNvPr id="10" name="Rectangle 9"/>
              <p:cNvSpPr>
                <a:spLocks noRot="1" noChangeAspect="1" noMove="1" noResize="1" noEditPoints="1" noAdjustHandles="1" noChangeArrowheads="1" noChangeShapeType="1" noTextEdit="1"/>
              </p:cNvSpPr>
              <p:nvPr/>
            </p:nvSpPr>
            <p:spPr>
              <a:xfrm>
                <a:off x="3295762" y="2761897"/>
                <a:ext cx="1523430" cy="307777"/>
              </a:xfrm>
              <a:prstGeom prst="rect">
                <a:avLst/>
              </a:prstGeom>
              <a:blipFill>
                <a:blip r:embed="rId5"/>
                <a:stretch>
                  <a:fillRect l="-1200" t="-3922" b="-19608"/>
                </a:stretch>
              </a:blipFill>
            </p:spPr>
            <p:txBody>
              <a:bodyPr/>
              <a:lstStyle/>
              <a:p>
                <a:r>
                  <a:rPr lang="en-US">
                    <a:noFill/>
                  </a:rPr>
                  <a:t> </a:t>
                </a:r>
              </a:p>
            </p:txBody>
          </p:sp>
        </mc:Fallback>
      </mc:AlternateContent>
      <p:sp>
        <p:nvSpPr>
          <p:cNvPr id="12" name="Oval 11"/>
          <p:cNvSpPr/>
          <p:nvPr/>
        </p:nvSpPr>
        <p:spPr>
          <a:xfrm>
            <a:off x="2678960" y="2795927"/>
            <a:ext cx="207711" cy="960734"/>
          </a:xfrm>
          <a:prstGeom prst="ellipse">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2602759" y="2442187"/>
            <a:ext cx="360111" cy="1706618"/>
          </a:xfrm>
          <a:prstGeom prst="ellipse">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Rectangle 14"/>
              <p:cNvSpPr/>
              <p:nvPr/>
            </p:nvSpPr>
            <p:spPr>
              <a:xfrm>
                <a:off x="3889702" y="1820036"/>
                <a:ext cx="2624436" cy="369332"/>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sSup>
                            <m:sSupPr>
                              <m:ctrlPr>
                                <a:rPr lang="en-US" i="1" dirty="0">
                                  <a:latin typeface="Cambria Math" panose="02040503050406030204" pitchFamily="18" charset="0"/>
                                </a:rPr>
                              </m:ctrlPr>
                            </m:sSupPr>
                            <m:e>
                              <m:r>
                                <a:rPr lang="en-US" i="1" dirty="0">
                                  <a:latin typeface="Cambria Math" panose="02040503050406030204" pitchFamily="18" charset="0"/>
                                  <a:sym typeface="Symbol" panose="05050102010706020507" pitchFamily="18" charset="2"/>
                                </a:rPr>
                                <m:t></m:t>
                              </m:r>
                            </m:e>
                            <m:sup>
                              <m:r>
                                <a:rPr lang="en-US" i="1" dirty="0">
                                  <a:latin typeface="Cambria Math" panose="02040503050406030204" pitchFamily="18" charset="0"/>
                                </a:rPr>
                                <m:t>𝑇</m:t>
                              </m:r>
                            </m:sup>
                          </m:sSup>
                          <m:r>
                            <a:rPr lang="en-US" i="1" dirty="0">
                              <a:latin typeface="Cambria Math" panose="02040503050406030204" pitchFamily="18" charset="0"/>
                            </a:rPr>
                            <m:t>𝑋</m:t>
                          </m:r>
                          <m:r>
                            <a:rPr lang="en-US" b="0" i="1" dirty="0" smtClean="0">
                              <a:latin typeface="Cambria Math" panose="02040503050406030204" pitchFamily="18" charset="0"/>
                            </a:rPr>
                            <m:t>=</m:t>
                          </m:r>
                          <m:r>
                            <a:rPr lang="en-US" i="1" dirty="0">
                              <a:latin typeface="Cambria Math" panose="02040503050406030204" pitchFamily="18" charset="0"/>
                              <a:sym typeface="Symbol" panose="05050102010706020507" pitchFamily="18" charset="2"/>
                            </a:rPr>
                            <m:t></m:t>
                          </m:r>
                        </m:e>
                        <m:sub>
                          <m:r>
                            <a:rPr lang="en-US" i="1">
                              <a:latin typeface="Cambria Math" panose="02040503050406030204" pitchFamily="18" charset="0"/>
                              <a:sym typeface="Symbol" panose="05050102010706020507" pitchFamily="18" charset="2"/>
                            </a:rPr>
                            <m:t>0</m:t>
                          </m:r>
                        </m:sub>
                      </m:sSub>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dirty="0">
                              <a:latin typeface="Cambria Math" panose="02040503050406030204" pitchFamily="18" charset="0"/>
                              <a:sym typeface="Symbol" panose="05050102010706020507" pitchFamily="18" charset="2"/>
                            </a:rPr>
                            <m:t></m:t>
                          </m:r>
                        </m:e>
                        <m:sub>
                          <m:r>
                            <a:rPr lang="en-US" i="1">
                              <a:latin typeface="Cambria Math" panose="02040503050406030204" pitchFamily="18" charset="0"/>
                              <a:sym typeface="Symbol" panose="05050102010706020507" pitchFamily="18" charset="2"/>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sym typeface="Symbol" panose="05050102010706020507" pitchFamily="18" charset="2"/>
                            </a:rPr>
                            <m:t>1</m:t>
                          </m:r>
                        </m:sub>
                      </m:sSub>
                      <m:sSub>
                        <m:sSubPr>
                          <m:ctrlPr>
                            <a:rPr lang="en-US" i="1">
                              <a:latin typeface="Cambria Math" panose="02040503050406030204" pitchFamily="18" charset="0"/>
                            </a:rPr>
                          </m:ctrlPr>
                        </m:sSubPr>
                        <m:e>
                          <m:r>
                            <a:rPr lang="en-US" i="1">
                              <a:latin typeface="Cambria Math" panose="02040503050406030204" pitchFamily="18" charset="0"/>
                            </a:rPr>
                            <m:t>+</m:t>
                          </m:r>
                          <m:r>
                            <a:rPr lang="en-US" i="1" dirty="0">
                              <a:latin typeface="Cambria Math" panose="02040503050406030204" pitchFamily="18" charset="0"/>
                              <a:sym typeface="Symbol" panose="05050102010706020507" pitchFamily="18" charset="2"/>
                            </a:rPr>
                            <m:t></m:t>
                          </m:r>
                        </m:e>
                        <m:sub>
                          <m:r>
                            <a:rPr lang="en-US" i="1">
                              <a:latin typeface="Cambria Math" panose="02040503050406030204" pitchFamily="18" charset="0"/>
                              <a:sym typeface="Symbol" panose="05050102010706020507" pitchFamily="18" charset="2"/>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sym typeface="Symbol" panose="05050102010706020507" pitchFamily="18" charset="2"/>
                            </a:rPr>
                            <m:t>2</m:t>
                          </m:r>
                        </m:sub>
                      </m:sSub>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3889702" y="1820036"/>
                <a:ext cx="2624436" cy="369332"/>
              </a:xfrm>
              <a:prstGeom prst="rect">
                <a:avLst/>
              </a:prstGeom>
              <a:blipFill>
                <a:blip r:embed="rId6"/>
                <a:stretch>
                  <a:fillRect/>
                </a:stretch>
              </a:blipFill>
            </p:spPr>
            <p:txBody>
              <a:bodyPr/>
              <a:lstStyle/>
              <a:p>
                <a:r>
                  <a:rPr lang="en-US">
                    <a:noFill/>
                  </a:rPr>
                  <a:t> </a:t>
                </a:r>
              </a:p>
            </p:txBody>
          </p:sp>
        </mc:Fallback>
      </mc:AlternateContent>
      <p:sp>
        <p:nvSpPr>
          <p:cNvPr id="16" name="Rectangle 15"/>
          <p:cNvSpPr/>
          <p:nvPr/>
        </p:nvSpPr>
        <p:spPr>
          <a:xfrm>
            <a:off x="1793518" y="4612654"/>
            <a:ext cx="3347391" cy="30777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400" dirty="0" smtClean="0"/>
              <a:t>Converging to global minimum is harder</a:t>
            </a:r>
            <a:endParaRPr lang="en-US" sz="1400" dirty="0"/>
          </a:p>
        </p:txBody>
      </p:sp>
      <p:cxnSp>
        <p:nvCxnSpPr>
          <p:cNvPr id="18" name="Straight Arrow Connector 17"/>
          <p:cNvCxnSpPr/>
          <p:nvPr/>
        </p:nvCxnSpPr>
        <p:spPr>
          <a:xfrm flipV="1">
            <a:off x="2678960" y="3962400"/>
            <a:ext cx="132820" cy="10841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flipV="1">
            <a:off x="2734629" y="3855720"/>
            <a:ext cx="67099" cy="13461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2716404" y="3756661"/>
            <a:ext cx="132820" cy="10841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endCxn id="12" idx="3"/>
          </p:cNvCxnSpPr>
          <p:nvPr/>
        </p:nvCxnSpPr>
        <p:spPr>
          <a:xfrm flipH="1" flipV="1">
            <a:off x="2709379" y="3615965"/>
            <a:ext cx="122174" cy="13835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2720815" y="3443582"/>
            <a:ext cx="116409" cy="18671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flipV="1">
            <a:off x="2800987" y="3344523"/>
            <a:ext cx="1" cy="10973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3214985" y="3091023"/>
            <a:ext cx="550556" cy="3525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6108666" y="1110655"/>
            <a:ext cx="2893325"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x1= </a:t>
            </a:r>
            <a:r>
              <a:rPr lang="en-US" sz="1400" dirty="0" smtClean="0"/>
              <a:t>(x1-mean)/range:      </a:t>
            </a:r>
            <a:r>
              <a:rPr lang="en-US" sz="1400" dirty="0"/>
              <a:t>[-0.5,0.5</a:t>
            </a:r>
            <a:r>
              <a:rPr lang="en-US" sz="1400" dirty="0" smtClean="0"/>
              <a:t>] </a:t>
            </a:r>
          </a:p>
          <a:p>
            <a:r>
              <a:rPr lang="en-US" sz="1400" dirty="0" smtClean="0"/>
              <a:t>x2= # </a:t>
            </a:r>
            <a:r>
              <a:rPr lang="en-US" sz="1400" dirty="0"/>
              <a:t>(x1-mean)/</a:t>
            </a:r>
            <a:r>
              <a:rPr lang="en-US" sz="1400" dirty="0" smtClean="0"/>
              <a:t>range:   [-0.5,0.5]</a:t>
            </a:r>
            <a:endParaRPr lang="en-US" sz="1400" dirty="0"/>
          </a:p>
        </p:txBody>
      </p:sp>
      <p:cxnSp>
        <p:nvCxnSpPr>
          <p:cNvPr id="36" name="Straight Arrow Connector 35"/>
          <p:cNvCxnSpPr/>
          <p:nvPr/>
        </p:nvCxnSpPr>
        <p:spPr>
          <a:xfrm>
            <a:off x="5750750" y="4091930"/>
            <a:ext cx="244527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6066924" y="2421626"/>
            <a:ext cx="0" cy="20483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8" name="Rectangle 37"/>
              <p:cNvSpPr/>
              <p:nvPr/>
            </p:nvSpPr>
            <p:spPr>
              <a:xfrm>
                <a:off x="8291069" y="3886153"/>
                <a:ext cx="4710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b="0" i="1" smtClean="0">
                              <a:latin typeface="Cambria Math" panose="02040503050406030204" pitchFamily="18" charset="0"/>
                              <a:sym typeface="Symbol" panose="05050102010706020507" pitchFamily="18" charset="2"/>
                            </a:rPr>
                            <m:t>1</m:t>
                          </m:r>
                        </m:sub>
                      </m:sSub>
                    </m:oMath>
                  </m:oMathPara>
                </a14:m>
                <a:endParaRPr lang="en-US" dirty="0"/>
              </a:p>
            </p:txBody>
          </p:sp>
        </mc:Choice>
        <mc:Fallback xmlns="">
          <p:sp>
            <p:nvSpPr>
              <p:cNvPr id="38" name="Rectangle 37"/>
              <p:cNvSpPr>
                <a:spLocks noRot="1" noChangeAspect="1" noMove="1" noResize="1" noEditPoints="1" noAdjustHandles="1" noChangeArrowheads="1" noChangeShapeType="1" noTextEdit="1"/>
              </p:cNvSpPr>
              <p:nvPr/>
            </p:nvSpPr>
            <p:spPr>
              <a:xfrm>
                <a:off x="8291069" y="3886153"/>
                <a:ext cx="47102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5595898" y="2421626"/>
                <a:ext cx="47634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b="0" i="1" smtClean="0">
                              <a:latin typeface="Cambria Math" panose="02040503050406030204" pitchFamily="18" charset="0"/>
                              <a:sym typeface="Symbol" panose="05050102010706020507" pitchFamily="18" charset="2"/>
                            </a:rPr>
                            <m:t>2</m:t>
                          </m:r>
                        </m:sub>
                      </m:sSub>
                    </m:oMath>
                  </m:oMathPara>
                </a14:m>
                <a:endParaRPr lang="en-US" dirty="0"/>
              </a:p>
            </p:txBody>
          </p:sp>
        </mc:Choice>
        <mc:Fallback xmlns="">
          <p:sp>
            <p:nvSpPr>
              <p:cNvPr id="39" name="Rectangle 38"/>
              <p:cNvSpPr>
                <a:spLocks noRot="1" noChangeAspect="1" noMove="1" noResize="1" noEditPoints="1" noAdjustHandles="1" noChangeArrowheads="1" noChangeShapeType="1" noTextEdit="1"/>
              </p:cNvSpPr>
              <p:nvPr/>
            </p:nvSpPr>
            <p:spPr>
              <a:xfrm>
                <a:off x="5595898" y="2421626"/>
                <a:ext cx="476349" cy="369332"/>
              </a:xfrm>
              <a:prstGeom prst="rect">
                <a:avLst/>
              </a:prstGeom>
              <a:blipFill>
                <a:blip r:embed="rId8"/>
                <a:stretch>
                  <a:fillRect/>
                </a:stretch>
              </a:blipFill>
            </p:spPr>
            <p:txBody>
              <a:bodyPr/>
              <a:lstStyle/>
              <a:p>
                <a:r>
                  <a:rPr lang="en-US">
                    <a:noFill/>
                  </a:rPr>
                  <a:t> </a:t>
                </a:r>
              </a:p>
            </p:txBody>
          </p:sp>
        </mc:Fallback>
      </mc:AlternateContent>
      <p:sp>
        <p:nvSpPr>
          <p:cNvPr id="40" name="Oval 39"/>
          <p:cNvSpPr/>
          <p:nvPr/>
        </p:nvSpPr>
        <p:spPr>
          <a:xfrm>
            <a:off x="6405139" y="2463298"/>
            <a:ext cx="1335065" cy="1401782"/>
          </a:xfrm>
          <a:prstGeom prst="ellipse">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5544603" y="4612654"/>
            <a:ext cx="3318537" cy="307777"/>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sz="1400" dirty="0" smtClean="0"/>
              <a:t>Converging to global minimum is easier</a:t>
            </a:r>
            <a:endParaRPr lang="en-US" sz="1400" dirty="0"/>
          </a:p>
        </p:txBody>
      </p:sp>
      <p:sp>
        <p:nvSpPr>
          <p:cNvPr id="43" name="Oval 42"/>
          <p:cNvSpPr/>
          <p:nvPr/>
        </p:nvSpPr>
        <p:spPr>
          <a:xfrm>
            <a:off x="6759927" y="2839593"/>
            <a:ext cx="642819" cy="689944"/>
          </a:xfrm>
          <a:prstGeom prst="ellipse">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 name="Straight Arrow Connector 43"/>
          <p:cNvCxnSpPr/>
          <p:nvPr/>
        </p:nvCxnSpPr>
        <p:spPr>
          <a:xfrm flipV="1">
            <a:off x="6594982" y="3344523"/>
            <a:ext cx="164945" cy="30165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V="1">
            <a:off x="6743185" y="3184565"/>
            <a:ext cx="329486" cy="20811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51350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9812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9BAA2-386F-4837-A380-3FD4CC6A645C}"/>
              </a:ext>
            </a:extLst>
          </p:cNvPr>
          <p:cNvSpPr>
            <a:spLocks noGrp="1"/>
          </p:cNvSpPr>
          <p:nvPr>
            <p:ph type="title"/>
          </p:nvPr>
        </p:nvSpPr>
        <p:spPr/>
        <p:txBody>
          <a:bodyPr>
            <a:normAutofit/>
          </a:bodyPr>
          <a:lstStyle/>
          <a:p>
            <a:pPr algn="ctr"/>
            <a:r>
              <a:rPr lang="en-CA" dirty="0">
                <a:effectLst/>
              </a:rPr>
              <a:t>Model fitting issues</a:t>
            </a:r>
          </a:p>
        </p:txBody>
      </p:sp>
      <p:sp>
        <p:nvSpPr>
          <p:cNvPr id="3" name="Content Placeholder 2">
            <a:extLst>
              <a:ext uri="{FF2B5EF4-FFF2-40B4-BE49-F238E27FC236}">
                <a16:creationId xmlns:a16="http://schemas.microsoft.com/office/drawing/2014/main" id="{41B6FDB0-839A-4C43-9DB3-462EF0E5F4AC}"/>
              </a:ext>
            </a:extLst>
          </p:cNvPr>
          <p:cNvSpPr>
            <a:spLocks noGrp="1"/>
          </p:cNvSpPr>
          <p:nvPr>
            <p:ph idx="1"/>
          </p:nvPr>
        </p:nvSpPr>
        <p:spPr>
          <a:xfrm>
            <a:off x="1717040" y="1200151"/>
            <a:ext cx="6969760" cy="987878"/>
          </a:xfrm>
        </p:spPr>
        <p:txBody>
          <a:bodyPr>
            <a:normAutofit/>
          </a:bodyPr>
          <a:lstStyle/>
          <a:p>
            <a:r>
              <a:rPr lang="en-CA" dirty="0"/>
              <a:t>One of the goals of machine learning is generalizability. </a:t>
            </a:r>
          </a:p>
          <a:p>
            <a:r>
              <a:rPr lang="en-CA" dirty="0"/>
              <a:t>If your model works only on your training data, the model is effectively useless.</a:t>
            </a:r>
          </a:p>
          <a:p>
            <a:pPr marL="457200" lvl="1" indent="0">
              <a:buNone/>
            </a:pPr>
            <a:endParaRPr lang="en-CA" dirty="0"/>
          </a:p>
        </p:txBody>
      </p:sp>
      <p:pic>
        <p:nvPicPr>
          <p:cNvPr id="4" name="Picture 3">
            <a:extLst>
              <a:ext uri="{FF2B5EF4-FFF2-40B4-BE49-F238E27FC236}">
                <a16:creationId xmlns:a16="http://schemas.microsoft.com/office/drawing/2014/main" id="{6D11AD3F-59A0-E845-B387-04D199B1D027}"/>
              </a:ext>
            </a:extLst>
          </p:cNvPr>
          <p:cNvPicPr>
            <a:picLocks noChangeAspect="1"/>
          </p:cNvPicPr>
          <p:nvPr/>
        </p:nvPicPr>
        <p:blipFill>
          <a:blip r:embed="rId2"/>
          <a:stretch>
            <a:fillRect/>
          </a:stretch>
        </p:blipFill>
        <p:spPr>
          <a:xfrm>
            <a:off x="2848781" y="3428147"/>
            <a:ext cx="5207000" cy="1371600"/>
          </a:xfrm>
          <a:prstGeom prst="rect">
            <a:avLst/>
          </a:prstGeom>
        </p:spPr>
      </p:pic>
      <p:sp>
        <p:nvSpPr>
          <p:cNvPr id="5" name="Content Placeholder 2">
            <a:extLst>
              <a:ext uri="{FF2B5EF4-FFF2-40B4-BE49-F238E27FC236}">
                <a16:creationId xmlns:a16="http://schemas.microsoft.com/office/drawing/2014/main" id="{41B6FDB0-839A-4C43-9DB3-462EF0E5F4AC}"/>
              </a:ext>
            </a:extLst>
          </p:cNvPr>
          <p:cNvSpPr txBox="1">
            <a:spLocks/>
          </p:cNvSpPr>
          <p:nvPr/>
        </p:nvSpPr>
        <p:spPr>
          <a:xfrm>
            <a:off x="1717040" y="2153746"/>
            <a:ext cx="6969760" cy="124260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16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dirty="0" smtClean="0"/>
              <a:t>Depending on the training process your model might be</a:t>
            </a:r>
          </a:p>
          <a:p>
            <a:pPr lvl="1"/>
            <a:r>
              <a:rPr lang="en-CA" dirty="0" err="1" smtClean="0"/>
              <a:t>Underfitted</a:t>
            </a:r>
            <a:endParaRPr lang="en-CA" dirty="0" smtClean="0"/>
          </a:p>
          <a:p>
            <a:pPr lvl="1"/>
            <a:r>
              <a:rPr lang="en-CA" dirty="0" err="1" smtClean="0"/>
              <a:t>Overfitted</a:t>
            </a:r>
            <a:endParaRPr lang="en-CA" dirty="0" smtClean="0"/>
          </a:p>
          <a:p>
            <a:pPr lvl="1"/>
            <a:r>
              <a:rPr lang="en-CA" dirty="0" smtClean="0"/>
              <a:t>Well fitted</a:t>
            </a:r>
          </a:p>
          <a:p>
            <a:pPr marL="457200" lvl="1" indent="0">
              <a:buFont typeface="Arial"/>
              <a:buNone/>
            </a:pPr>
            <a:endParaRPr lang="en-CA" dirty="0"/>
          </a:p>
        </p:txBody>
      </p:sp>
    </p:spTree>
    <p:extLst>
      <p:ext uri="{BB962C8B-B14F-4D97-AF65-F5344CB8AC3E}">
        <p14:creationId xmlns:p14="http://schemas.microsoft.com/office/powerpoint/2010/main" val="1452767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9BAA2-386F-4837-A380-3FD4CC6A645C}"/>
              </a:ext>
            </a:extLst>
          </p:cNvPr>
          <p:cNvSpPr>
            <a:spLocks noGrp="1"/>
          </p:cNvSpPr>
          <p:nvPr>
            <p:ph type="title"/>
          </p:nvPr>
        </p:nvSpPr>
        <p:spPr/>
        <p:txBody>
          <a:bodyPr>
            <a:normAutofit/>
          </a:bodyPr>
          <a:lstStyle/>
          <a:p>
            <a:r>
              <a:rPr lang="en-CA" dirty="0" smtClean="0"/>
              <a:t>Over Fitting vs Under Fitting</a:t>
            </a:r>
            <a:endParaRPr lang="en-CA" dirty="0">
              <a:effectLst/>
            </a:endParaRPr>
          </a:p>
        </p:txBody>
      </p:sp>
      <p:grpSp>
        <p:nvGrpSpPr>
          <p:cNvPr id="49" name="Group 48"/>
          <p:cNvGrpSpPr/>
          <p:nvPr/>
        </p:nvGrpSpPr>
        <p:grpSpPr>
          <a:xfrm>
            <a:off x="1967853" y="1272247"/>
            <a:ext cx="2236947" cy="1512319"/>
            <a:chOff x="2157266" y="1272247"/>
            <a:chExt cx="2236947" cy="1512319"/>
          </a:xfrm>
        </p:grpSpPr>
        <p:cxnSp>
          <p:nvCxnSpPr>
            <p:cNvPr id="10" name="Straight Arrow Connector 9"/>
            <p:cNvCxnSpPr/>
            <p:nvPr/>
          </p:nvCxnSpPr>
          <p:spPr>
            <a:xfrm>
              <a:off x="2390503" y="2632166"/>
              <a:ext cx="16459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2542903" y="1371600"/>
              <a:ext cx="0" cy="14129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695304" y="2035842"/>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14" name="Rectangle 13"/>
            <p:cNvSpPr/>
            <p:nvPr/>
          </p:nvSpPr>
          <p:spPr>
            <a:xfrm>
              <a:off x="2924602" y="2071452"/>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15" name="Rectangle 14"/>
            <p:cNvSpPr/>
            <p:nvPr/>
          </p:nvSpPr>
          <p:spPr>
            <a:xfrm>
              <a:off x="2847704" y="2188242"/>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16" name="Rectangle 15"/>
            <p:cNvSpPr/>
            <p:nvPr/>
          </p:nvSpPr>
          <p:spPr>
            <a:xfrm>
              <a:off x="3076246" y="2110553"/>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17" name="Rectangle 16"/>
            <p:cNvSpPr/>
            <p:nvPr/>
          </p:nvSpPr>
          <p:spPr>
            <a:xfrm>
              <a:off x="3000104" y="2340642"/>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18" name="Rectangle 17"/>
            <p:cNvSpPr/>
            <p:nvPr/>
          </p:nvSpPr>
          <p:spPr>
            <a:xfrm>
              <a:off x="2928495" y="1899190"/>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19" name="Rectangle 18"/>
            <p:cNvSpPr/>
            <p:nvPr/>
          </p:nvSpPr>
          <p:spPr>
            <a:xfrm>
              <a:off x="2630947" y="1833605"/>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20" name="Rectangle 19"/>
            <p:cNvSpPr/>
            <p:nvPr/>
          </p:nvSpPr>
          <p:spPr>
            <a:xfrm>
              <a:off x="2590629" y="2272092"/>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21" name="Rectangle 20"/>
            <p:cNvSpPr/>
            <p:nvPr/>
          </p:nvSpPr>
          <p:spPr>
            <a:xfrm>
              <a:off x="2865066" y="1716357"/>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22" name="Rectangle 21"/>
            <p:cNvSpPr/>
            <p:nvPr/>
          </p:nvSpPr>
          <p:spPr>
            <a:xfrm>
              <a:off x="3268193" y="2118203"/>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23" name="Rectangle 22"/>
            <p:cNvSpPr/>
            <p:nvPr/>
          </p:nvSpPr>
          <p:spPr>
            <a:xfrm>
              <a:off x="3487801" y="2184426"/>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24" name="Rectangle 23"/>
            <p:cNvSpPr/>
            <p:nvPr/>
          </p:nvSpPr>
          <p:spPr>
            <a:xfrm>
              <a:off x="3206478" y="2293385"/>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25" name="Rectangle 24"/>
            <p:cNvSpPr/>
            <p:nvPr/>
          </p:nvSpPr>
          <p:spPr>
            <a:xfrm>
              <a:off x="3077002" y="2223852"/>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27" name="Rectangle 26"/>
            <p:cNvSpPr/>
            <p:nvPr/>
          </p:nvSpPr>
          <p:spPr>
            <a:xfrm>
              <a:off x="3106292" y="1875025"/>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28" name="Rectangle 27"/>
            <p:cNvSpPr/>
            <p:nvPr/>
          </p:nvSpPr>
          <p:spPr>
            <a:xfrm>
              <a:off x="3268193" y="1804571"/>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29" name="Rectangle 28"/>
            <p:cNvSpPr/>
            <p:nvPr/>
          </p:nvSpPr>
          <p:spPr>
            <a:xfrm>
              <a:off x="3493345" y="1583367"/>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30" name="Rectangle 29"/>
            <p:cNvSpPr/>
            <p:nvPr/>
          </p:nvSpPr>
          <p:spPr>
            <a:xfrm>
              <a:off x="3538789" y="1784096"/>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31" name="Rectangle 30"/>
            <p:cNvSpPr/>
            <p:nvPr/>
          </p:nvSpPr>
          <p:spPr>
            <a:xfrm>
              <a:off x="3681848" y="1697169"/>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33" name="Rectangle 32"/>
            <p:cNvSpPr/>
            <p:nvPr/>
          </p:nvSpPr>
          <p:spPr>
            <a:xfrm>
              <a:off x="3564001" y="2020493"/>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35" name="Rectangle 34"/>
            <p:cNvSpPr/>
            <p:nvPr/>
          </p:nvSpPr>
          <p:spPr>
            <a:xfrm>
              <a:off x="3259957" y="1962464"/>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38" name="Rectangle 37"/>
            <p:cNvSpPr/>
            <p:nvPr/>
          </p:nvSpPr>
          <p:spPr>
            <a:xfrm>
              <a:off x="3319177" y="1272251"/>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40" name="Rectangle 39"/>
            <p:cNvSpPr/>
            <p:nvPr/>
          </p:nvSpPr>
          <p:spPr>
            <a:xfrm>
              <a:off x="3507680" y="1398904"/>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41" name="Rectangle 40"/>
            <p:cNvSpPr/>
            <p:nvPr/>
          </p:nvSpPr>
          <p:spPr>
            <a:xfrm>
              <a:off x="3124407" y="1272247"/>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42" name="Rectangle 41"/>
            <p:cNvSpPr/>
            <p:nvPr/>
          </p:nvSpPr>
          <p:spPr>
            <a:xfrm>
              <a:off x="3011928" y="1570730"/>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43" name="Rectangle 42"/>
            <p:cNvSpPr/>
            <p:nvPr/>
          </p:nvSpPr>
          <p:spPr>
            <a:xfrm>
              <a:off x="3246542" y="1492356"/>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44" name="Rectangle 43"/>
            <p:cNvSpPr/>
            <p:nvPr/>
          </p:nvSpPr>
          <p:spPr>
            <a:xfrm>
              <a:off x="3199221" y="1661550"/>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45" name="Rectangle 44"/>
            <p:cNvSpPr/>
            <p:nvPr/>
          </p:nvSpPr>
          <p:spPr>
            <a:xfrm>
              <a:off x="2876865" y="1352389"/>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46" name="Rectangle 45"/>
            <p:cNvSpPr/>
            <p:nvPr/>
          </p:nvSpPr>
          <p:spPr>
            <a:xfrm>
              <a:off x="2754922" y="1531674"/>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47" name="Rectangle 46"/>
            <p:cNvSpPr/>
            <p:nvPr/>
          </p:nvSpPr>
          <p:spPr>
            <a:xfrm>
              <a:off x="4036423" y="2507698"/>
              <a:ext cx="357790" cy="261610"/>
            </a:xfrm>
            <a:prstGeom prst="rect">
              <a:avLst/>
            </a:prstGeom>
          </p:spPr>
          <p:txBody>
            <a:bodyPr wrap="none">
              <a:spAutoFit/>
            </a:bodyPr>
            <a:lstStyle/>
            <a:p>
              <a:r>
                <a:rPr lang="en-US" sz="1100" dirty="0" smtClean="0"/>
                <a:t>X1</a:t>
              </a:r>
              <a:endParaRPr lang="en-US" sz="1100" dirty="0"/>
            </a:p>
          </p:txBody>
        </p:sp>
        <p:sp>
          <p:nvSpPr>
            <p:cNvPr id="48" name="Rectangle 47"/>
            <p:cNvSpPr/>
            <p:nvPr/>
          </p:nvSpPr>
          <p:spPr>
            <a:xfrm>
              <a:off x="2157266" y="1289573"/>
              <a:ext cx="357790" cy="261610"/>
            </a:xfrm>
            <a:prstGeom prst="rect">
              <a:avLst/>
            </a:prstGeom>
          </p:spPr>
          <p:txBody>
            <a:bodyPr wrap="none">
              <a:spAutoFit/>
            </a:bodyPr>
            <a:lstStyle/>
            <a:p>
              <a:r>
                <a:rPr lang="en-US" sz="1100" dirty="0" smtClean="0"/>
                <a:t>X2</a:t>
              </a:r>
              <a:endParaRPr lang="en-US" sz="1100" dirty="0"/>
            </a:p>
          </p:txBody>
        </p:sp>
      </p:grpSp>
      <p:grpSp>
        <p:nvGrpSpPr>
          <p:cNvPr id="50" name="Group 49"/>
          <p:cNvGrpSpPr/>
          <p:nvPr/>
        </p:nvGrpSpPr>
        <p:grpSpPr>
          <a:xfrm>
            <a:off x="4139058" y="1267974"/>
            <a:ext cx="2236947" cy="1512319"/>
            <a:chOff x="2157266" y="1272247"/>
            <a:chExt cx="2236947" cy="1512319"/>
          </a:xfrm>
        </p:grpSpPr>
        <p:cxnSp>
          <p:nvCxnSpPr>
            <p:cNvPr id="51" name="Straight Arrow Connector 50"/>
            <p:cNvCxnSpPr/>
            <p:nvPr/>
          </p:nvCxnSpPr>
          <p:spPr>
            <a:xfrm>
              <a:off x="2390503" y="2632166"/>
              <a:ext cx="16459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V="1">
              <a:off x="2542903" y="1371600"/>
              <a:ext cx="0" cy="14129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Rectangle 52"/>
            <p:cNvSpPr/>
            <p:nvPr/>
          </p:nvSpPr>
          <p:spPr>
            <a:xfrm>
              <a:off x="2695304" y="2035842"/>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54" name="Rectangle 53"/>
            <p:cNvSpPr/>
            <p:nvPr/>
          </p:nvSpPr>
          <p:spPr>
            <a:xfrm>
              <a:off x="2924602" y="2071452"/>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55" name="Rectangle 54"/>
            <p:cNvSpPr/>
            <p:nvPr/>
          </p:nvSpPr>
          <p:spPr>
            <a:xfrm>
              <a:off x="2847704" y="2188242"/>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56" name="Rectangle 55"/>
            <p:cNvSpPr/>
            <p:nvPr/>
          </p:nvSpPr>
          <p:spPr>
            <a:xfrm>
              <a:off x="3076246" y="2110553"/>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57" name="Rectangle 56"/>
            <p:cNvSpPr/>
            <p:nvPr/>
          </p:nvSpPr>
          <p:spPr>
            <a:xfrm>
              <a:off x="3000104" y="2340642"/>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58" name="Rectangle 57"/>
            <p:cNvSpPr/>
            <p:nvPr/>
          </p:nvSpPr>
          <p:spPr>
            <a:xfrm>
              <a:off x="2928495" y="1899190"/>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59" name="Rectangle 58"/>
            <p:cNvSpPr/>
            <p:nvPr/>
          </p:nvSpPr>
          <p:spPr>
            <a:xfrm>
              <a:off x="2630947" y="1833605"/>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60" name="Rectangle 59"/>
            <p:cNvSpPr/>
            <p:nvPr/>
          </p:nvSpPr>
          <p:spPr>
            <a:xfrm>
              <a:off x="2590629" y="2272092"/>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61" name="Rectangle 60"/>
            <p:cNvSpPr/>
            <p:nvPr/>
          </p:nvSpPr>
          <p:spPr>
            <a:xfrm>
              <a:off x="2865066" y="1716357"/>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62" name="Rectangle 61"/>
            <p:cNvSpPr/>
            <p:nvPr/>
          </p:nvSpPr>
          <p:spPr>
            <a:xfrm>
              <a:off x="3268193" y="2118203"/>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63" name="Rectangle 62"/>
            <p:cNvSpPr/>
            <p:nvPr/>
          </p:nvSpPr>
          <p:spPr>
            <a:xfrm>
              <a:off x="3487801" y="2184426"/>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64" name="Rectangle 63"/>
            <p:cNvSpPr/>
            <p:nvPr/>
          </p:nvSpPr>
          <p:spPr>
            <a:xfrm>
              <a:off x="3206478" y="2293385"/>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65" name="Rectangle 64"/>
            <p:cNvSpPr/>
            <p:nvPr/>
          </p:nvSpPr>
          <p:spPr>
            <a:xfrm>
              <a:off x="3077002" y="2223852"/>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66" name="Rectangle 65"/>
            <p:cNvSpPr/>
            <p:nvPr/>
          </p:nvSpPr>
          <p:spPr>
            <a:xfrm>
              <a:off x="3106292" y="1875025"/>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67" name="Rectangle 66"/>
            <p:cNvSpPr/>
            <p:nvPr/>
          </p:nvSpPr>
          <p:spPr>
            <a:xfrm>
              <a:off x="3268193" y="1804571"/>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68" name="Rectangle 67"/>
            <p:cNvSpPr/>
            <p:nvPr/>
          </p:nvSpPr>
          <p:spPr>
            <a:xfrm>
              <a:off x="3493345" y="1583367"/>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69" name="Rectangle 68"/>
            <p:cNvSpPr/>
            <p:nvPr/>
          </p:nvSpPr>
          <p:spPr>
            <a:xfrm>
              <a:off x="3538789" y="1784096"/>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70" name="Rectangle 69"/>
            <p:cNvSpPr/>
            <p:nvPr/>
          </p:nvSpPr>
          <p:spPr>
            <a:xfrm>
              <a:off x="3681848" y="1697169"/>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71" name="Rectangle 70"/>
            <p:cNvSpPr/>
            <p:nvPr/>
          </p:nvSpPr>
          <p:spPr>
            <a:xfrm>
              <a:off x="3564001" y="2020493"/>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72" name="Rectangle 71"/>
            <p:cNvSpPr/>
            <p:nvPr/>
          </p:nvSpPr>
          <p:spPr>
            <a:xfrm>
              <a:off x="3259957" y="1962464"/>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73" name="Rectangle 72"/>
            <p:cNvSpPr/>
            <p:nvPr/>
          </p:nvSpPr>
          <p:spPr>
            <a:xfrm>
              <a:off x="3319177" y="1272251"/>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74" name="Rectangle 73"/>
            <p:cNvSpPr/>
            <p:nvPr/>
          </p:nvSpPr>
          <p:spPr>
            <a:xfrm>
              <a:off x="3507680" y="1398904"/>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75" name="Rectangle 74"/>
            <p:cNvSpPr/>
            <p:nvPr/>
          </p:nvSpPr>
          <p:spPr>
            <a:xfrm>
              <a:off x="3124407" y="1272247"/>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76" name="Rectangle 75"/>
            <p:cNvSpPr/>
            <p:nvPr/>
          </p:nvSpPr>
          <p:spPr>
            <a:xfrm>
              <a:off x="3011928" y="1570730"/>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77" name="Rectangle 76"/>
            <p:cNvSpPr/>
            <p:nvPr/>
          </p:nvSpPr>
          <p:spPr>
            <a:xfrm>
              <a:off x="3246542" y="1492356"/>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78" name="Rectangle 77"/>
            <p:cNvSpPr/>
            <p:nvPr/>
          </p:nvSpPr>
          <p:spPr>
            <a:xfrm>
              <a:off x="3199221" y="1661550"/>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79" name="Rectangle 78"/>
            <p:cNvSpPr/>
            <p:nvPr/>
          </p:nvSpPr>
          <p:spPr>
            <a:xfrm>
              <a:off x="2876865" y="1352389"/>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80" name="Rectangle 79"/>
            <p:cNvSpPr/>
            <p:nvPr/>
          </p:nvSpPr>
          <p:spPr>
            <a:xfrm>
              <a:off x="2754922" y="1531674"/>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81" name="Rectangle 80"/>
            <p:cNvSpPr/>
            <p:nvPr/>
          </p:nvSpPr>
          <p:spPr>
            <a:xfrm>
              <a:off x="4036423" y="2507698"/>
              <a:ext cx="357790" cy="261610"/>
            </a:xfrm>
            <a:prstGeom prst="rect">
              <a:avLst/>
            </a:prstGeom>
          </p:spPr>
          <p:txBody>
            <a:bodyPr wrap="none">
              <a:spAutoFit/>
            </a:bodyPr>
            <a:lstStyle/>
            <a:p>
              <a:r>
                <a:rPr lang="en-US" sz="1100" dirty="0" smtClean="0"/>
                <a:t>X1</a:t>
              </a:r>
              <a:endParaRPr lang="en-US" sz="1100" dirty="0"/>
            </a:p>
          </p:txBody>
        </p:sp>
        <p:sp>
          <p:nvSpPr>
            <p:cNvPr id="82" name="Rectangle 81"/>
            <p:cNvSpPr/>
            <p:nvPr/>
          </p:nvSpPr>
          <p:spPr>
            <a:xfrm>
              <a:off x="2157266" y="1289573"/>
              <a:ext cx="357790" cy="261610"/>
            </a:xfrm>
            <a:prstGeom prst="rect">
              <a:avLst/>
            </a:prstGeom>
          </p:spPr>
          <p:txBody>
            <a:bodyPr wrap="none">
              <a:spAutoFit/>
            </a:bodyPr>
            <a:lstStyle/>
            <a:p>
              <a:r>
                <a:rPr lang="en-US" sz="1100" dirty="0" smtClean="0"/>
                <a:t>X2</a:t>
              </a:r>
              <a:endParaRPr lang="en-US" sz="1100" dirty="0"/>
            </a:p>
          </p:txBody>
        </p:sp>
      </p:grpSp>
      <p:grpSp>
        <p:nvGrpSpPr>
          <p:cNvPr id="83" name="Group 82"/>
          <p:cNvGrpSpPr/>
          <p:nvPr/>
        </p:nvGrpSpPr>
        <p:grpSpPr>
          <a:xfrm>
            <a:off x="6192383" y="1292645"/>
            <a:ext cx="2236947" cy="1512319"/>
            <a:chOff x="2157266" y="1272247"/>
            <a:chExt cx="2236947" cy="1512319"/>
          </a:xfrm>
        </p:grpSpPr>
        <p:cxnSp>
          <p:nvCxnSpPr>
            <p:cNvPr id="84" name="Straight Arrow Connector 83"/>
            <p:cNvCxnSpPr/>
            <p:nvPr/>
          </p:nvCxnSpPr>
          <p:spPr>
            <a:xfrm>
              <a:off x="2390503" y="2632166"/>
              <a:ext cx="16459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V="1">
              <a:off x="2542903" y="1371600"/>
              <a:ext cx="0" cy="14129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6" name="Rectangle 85"/>
            <p:cNvSpPr/>
            <p:nvPr/>
          </p:nvSpPr>
          <p:spPr>
            <a:xfrm>
              <a:off x="2695304" y="2035842"/>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87" name="Rectangle 86"/>
            <p:cNvSpPr/>
            <p:nvPr/>
          </p:nvSpPr>
          <p:spPr>
            <a:xfrm>
              <a:off x="2924602" y="2071452"/>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88" name="Rectangle 87"/>
            <p:cNvSpPr/>
            <p:nvPr/>
          </p:nvSpPr>
          <p:spPr>
            <a:xfrm>
              <a:off x="2847704" y="2188242"/>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89" name="Rectangle 88"/>
            <p:cNvSpPr/>
            <p:nvPr/>
          </p:nvSpPr>
          <p:spPr>
            <a:xfrm>
              <a:off x="3076246" y="2110553"/>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90" name="Rectangle 89"/>
            <p:cNvSpPr/>
            <p:nvPr/>
          </p:nvSpPr>
          <p:spPr>
            <a:xfrm>
              <a:off x="3000104" y="2340642"/>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91" name="Rectangle 90"/>
            <p:cNvSpPr/>
            <p:nvPr/>
          </p:nvSpPr>
          <p:spPr>
            <a:xfrm>
              <a:off x="2928495" y="1899190"/>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92" name="Rectangle 91"/>
            <p:cNvSpPr/>
            <p:nvPr/>
          </p:nvSpPr>
          <p:spPr>
            <a:xfrm>
              <a:off x="2630947" y="1833605"/>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93" name="Rectangle 92"/>
            <p:cNvSpPr/>
            <p:nvPr/>
          </p:nvSpPr>
          <p:spPr>
            <a:xfrm>
              <a:off x="2590629" y="2272092"/>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94" name="Rectangle 93"/>
            <p:cNvSpPr/>
            <p:nvPr/>
          </p:nvSpPr>
          <p:spPr>
            <a:xfrm>
              <a:off x="2865066" y="1716357"/>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95" name="Rectangle 94"/>
            <p:cNvSpPr/>
            <p:nvPr/>
          </p:nvSpPr>
          <p:spPr>
            <a:xfrm>
              <a:off x="3268193" y="2118203"/>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96" name="Rectangle 95"/>
            <p:cNvSpPr/>
            <p:nvPr/>
          </p:nvSpPr>
          <p:spPr>
            <a:xfrm>
              <a:off x="3487801" y="2184426"/>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97" name="Rectangle 96"/>
            <p:cNvSpPr/>
            <p:nvPr/>
          </p:nvSpPr>
          <p:spPr>
            <a:xfrm>
              <a:off x="3206478" y="2293385"/>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98" name="Rectangle 97"/>
            <p:cNvSpPr/>
            <p:nvPr/>
          </p:nvSpPr>
          <p:spPr>
            <a:xfrm>
              <a:off x="3077002" y="2223852"/>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99" name="Rectangle 98"/>
            <p:cNvSpPr/>
            <p:nvPr/>
          </p:nvSpPr>
          <p:spPr>
            <a:xfrm>
              <a:off x="3106292" y="1875025"/>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100" name="Rectangle 99"/>
            <p:cNvSpPr/>
            <p:nvPr/>
          </p:nvSpPr>
          <p:spPr>
            <a:xfrm>
              <a:off x="3268193" y="1804571"/>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101" name="Rectangle 100"/>
            <p:cNvSpPr/>
            <p:nvPr/>
          </p:nvSpPr>
          <p:spPr>
            <a:xfrm>
              <a:off x="3493345" y="1583367"/>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102" name="Rectangle 101"/>
            <p:cNvSpPr/>
            <p:nvPr/>
          </p:nvSpPr>
          <p:spPr>
            <a:xfrm>
              <a:off x="3538789" y="1784096"/>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103" name="Rectangle 102"/>
            <p:cNvSpPr/>
            <p:nvPr/>
          </p:nvSpPr>
          <p:spPr>
            <a:xfrm>
              <a:off x="3681848" y="1697169"/>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104" name="Rectangle 103"/>
            <p:cNvSpPr/>
            <p:nvPr/>
          </p:nvSpPr>
          <p:spPr>
            <a:xfrm>
              <a:off x="3564001" y="2020493"/>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105" name="Rectangle 104"/>
            <p:cNvSpPr/>
            <p:nvPr/>
          </p:nvSpPr>
          <p:spPr>
            <a:xfrm>
              <a:off x="3259957" y="1962464"/>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106" name="Rectangle 105"/>
            <p:cNvSpPr/>
            <p:nvPr/>
          </p:nvSpPr>
          <p:spPr>
            <a:xfrm>
              <a:off x="3319177" y="1272251"/>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107" name="Rectangle 106"/>
            <p:cNvSpPr/>
            <p:nvPr/>
          </p:nvSpPr>
          <p:spPr>
            <a:xfrm>
              <a:off x="3507680" y="1398904"/>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108" name="Rectangle 107"/>
            <p:cNvSpPr/>
            <p:nvPr/>
          </p:nvSpPr>
          <p:spPr>
            <a:xfrm>
              <a:off x="3124407" y="1272247"/>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109" name="Rectangle 108"/>
            <p:cNvSpPr/>
            <p:nvPr/>
          </p:nvSpPr>
          <p:spPr>
            <a:xfrm>
              <a:off x="3011928" y="1570730"/>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110" name="Rectangle 109"/>
            <p:cNvSpPr/>
            <p:nvPr/>
          </p:nvSpPr>
          <p:spPr>
            <a:xfrm>
              <a:off x="3246542" y="1492356"/>
              <a:ext cx="284052" cy="307777"/>
            </a:xfrm>
            <a:prstGeom prst="rect">
              <a:avLst/>
            </a:prstGeom>
          </p:spPr>
          <p:txBody>
            <a:bodyPr wrap="none">
              <a:spAutoFit/>
            </a:bodyPr>
            <a:lstStyle/>
            <a:p>
              <a:r>
                <a:rPr lang="en-US" sz="1400" dirty="0" smtClean="0">
                  <a:solidFill>
                    <a:srgbClr val="0070C0"/>
                  </a:solidFill>
                </a:rPr>
                <a:t>o</a:t>
              </a:r>
              <a:endParaRPr lang="en-US" sz="1400" dirty="0">
                <a:solidFill>
                  <a:srgbClr val="0070C0"/>
                </a:solidFill>
              </a:endParaRPr>
            </a:p>
          </p:txBody>
        </p:sp>
        <p:sp>
          <p:nvSpPr>
            <p:cNvPr id="111" name="Rectangle 110"/>
            <p:cNvSpPr/>
            <p:nvPr/>
          </p:nvSpPr>
          <p:spPr>
            <a:xfrm>
              <a:off x="3199221" y="1661550"/>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112" name="Rectangle 111"/>
            <p:cNvSpPr/>
            <p:nvPr/>
          </p:nvSpPr>
          <p:spPr>
            <a:xfrm>
              <a:off x="2876865" y="1352389"/>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113" name="Rectangle 112"/>
            <p:cNvSpPr/>
            <p:nvPr/>
          </p:nvSpPr>
          <p:spPr>
            <a:xfrm>
              <a:off x="2754922" y="1531674"/>
              <a:ext cx="274434" cy="307777"/>
            </a:xfrm>
            <a:prstGeom prst="rect">
              <a:avLst/>
            </a:prstGeom>
          </p:spPr>
          <p:txBody>
            <a:bodyPr wrap="none">
              <a:spAutoFit/>
            </a:bodyPr>
            <a:lstStyle/>
            <a:p>
              <a:r>
                <a:rPr lang="en-US" sz="1400" dirty="0" smtClean="0">
                  <a:solidFill>
                    <a:srgbClr val="FF0000"/>
                  </a:solidFill>
                </a:rPr>
                <a:t>x</a:t>
              </a:r>
              <a:endParaRPr lang="en-US" sz="1400" dirty="0">
                <a:solidFill>
                  <a:srgbClr val="FF0000"/>
                </a:solidFill>
              </a:endParaRPr>
            </a:p>
          </p:txBody>
        </p:sp>
        <p:sp>
          <p:nvSpPr>
            <p:cNvPr id="114" name="Rectangle 113"/>
            <p:cNvSpPr/>
            <p:nvPr/>
          </p:nvSpPr>
          <p:spPr>
            <a:xfrm>
              <a:off x="4036423" y="2507698"/>
              <a:ext cx="357790" cy="261610"/>
            </a:xfrm>
            <a:prstGeom prst="rect">
              <a:avLst/>
            </a:prstGeom>
          </p:spPr>
          <p:txBody>
            <a:bodyPr wrap="none">
              <a:spAutoFit/>
            </a:bodyPr>
            <a:lstStyle/>
            <a:p>
              <a:r>
                <a:rPr lang="en-US" sz="1100" dirty="0" smtClean="0"/>
                <a:t>X1</a:t>
              </a:r>
              <a:endParaRPr lang="en-US" sz="1100" dirty="0"/>
            </a:p>
          </p:txBody>
        </p:sp>
        <p:sp>
          <p:nvSpPr>
            <p:cNvPr id="115" name="Rectangle 114"/>
            <p:cNvSpPr/>
            <p:nvPr/>
          </p:nvSpPr>
          <p:spPr>
            <a:xfrm>
              <a:off x="2157266" y="1289573"/>
              <a:ext cx="357790" cy="261610"/>
            </a:xfrm>
            <a:prstGeom prst="rect">
              <a:avLst/>
            </a:prstGeom>
          </p:spPr>
          <p:txBody>
            <a:bodyPr wrap="none">
              <a:spAutoFit/>
            </a:bodyPr>
            <a:lstStyle/>
            <a:p>
              <a:r>
                <a:rPr lang="en-US" sz="1100" dirty="0" smtClean="0"/>
                <a:t>X2</a:t>
              </a:r>
              <a:endParaRPr lang="en-US" sz="1100" dirty="0"/>
            </a:p>
          </p:txBody>
        </p:sp>
      </p:grpSp>
      <p:cxnSp>
        <p:nvCxnSpPr>
          <p:cNvPr id="117" name="Straight Connector 116"/>
          <p:cNvCxnSpPr/>
          <p:nvPr/>
        </p:nvCxnSpPr>
        <p:spPr>
          <a:xfrm>
            <a:off x="2664612" y="1319682"/>
            <a:ext cx="1000349" cy="1494993"/>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19" name="Ink 118"/>
              <p14:cNvContentPartPr/>
              <p14:nvPr/>
            </p14:nvContentPartPr>
            <p14:xfrm>
              <a:off x="5100905" y="1280975"/>
              <a:ext cx="683280" cy="1015200"/>
            </p14:xfrm>
          </p:contentPart>
        </mc:Choice>
        <mc:Fallback xmlns="">
          <p:pic>
            <p:nvPicPr>
              <p:cNvPr id="119" name="Ink 118"/>
              <p:cNvPicPr/>
              <p:nvPr/>
            </p:nvPicPr>
            <p:blipFill>
              <a:blip r:embed="rId3"/>
              <a:stretch>
                <a:fillRect/>
              </a:stretch>
            </p:blipFill>
            <p:spPr>
              <a:xfrm>
                <a:off x="5085065" y="1270175"/>
                <a:ext cx="704520" cy="1040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3" name="Ink 122"/>
              <p14:cNvContentPartPr/>
              <p14:nvPr/>
            </p14:nvContentPartPr>
            <p14:xfrm>
              <a:off x="7030865" y="1277735"/>
              <a:ext cx="1389960" cy="1217520"/>
            </p14:xfrm>
          </p:contentPart>
        </mc:Choice>
        <mc:Fallback xmlns="">
          <p:pic>
            <p:nvPicPr>
              <p:cNvPr id="123" name="Ink 122"/>
              <p:cNvPicPr/>
              <p:nvPr/>
            </p:nvPicPr>
            <p:blipFill>
              <a:blip r:embed="rId5"/>
              <a:stretch>
                <a:fillRect/>
              </a:stretch>
            </p:blipFill>
            <p:spPr>
              <a:xfrm>
                <a:off x="7017545" y="1268735"/>
                <a:ext cx="1416600" cy="1240200"/>
              </a:xfrm>
              <a:prstGeom prst="rect">
                <a:avLst/>
              </a:prstGeom>
            </p:spPr>
          </p:pic>
        </mc:Fallback>
      </mc:AlternateContent>
      <p:pic>
        <p:nvPicPr>
          <p:cNvPr id="12" name="Picture 11"/>
          <p:cNvPicPr>
            <a:picLocks noChangeAspect="1"/>
          </p:cNvPicPr>
          <p:nvPr/>
        </p:nvPicPr>
        <p:blipFill>
          <a:blip r:embed="rId6"/>
          <a:stretch>
            <a:fillRect/>
          </a:stretch>
        </p:blipFill>
        <p:spPr>
          <a:xfrm>
            <a:off x="2211218" y="3412649"/>
            <a:ext cx="6133108" cy="658425"/>
          </a:xfrm>
          <a:prstGeom prst="rect">
            <a:avLst/>
          </a:prstGeom>
        </p:spPr>
      </p:pic>
      <p:pic>
        <p:nvPicPr>
          <p:cNvPr id="26" name="Picture 25"/>
          <p:cNvPicPr>
            <a:picLocks noChangeAspect="1"/>
          </p:cNvPicPr>
          <p:nvPr/>
        </p:nvPicPr>
        <p:blipFill>
          <a:blip r:embed="rId7"/>
          <a:stretch>
            <a:fillRect/>
          </a:stretch>
        </p:blipFill>
        <p:spPr>
          <a:xfrm>
            <a:off x="2353490" y="4347388"/>
            <a:ext cx="6059949" cy="597460"/>
          </a:xfrm>
          <a:prstGeom prst="rect">
            <a:avLst/>
          </a:prstGeom>
        </p:spPr>
      </p:pic>
    </p:spTree>
    <p:extLst>
      <p:ext uri="{BB962C8B-B14F-4D97-AF65-F5344CB8AC3E}">
        <p14:creationId xmlns:p14="http://schemas.microsoft.com/office/powerpoint/2010/main" val="402472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500"/>
                                        <p:tgtEl>
                                          <p:spTgt spid="1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fade">
                                      <p:cBhvr>
                                        <p:cTn id="12" dur="500"/>
                                        <p:tgtEl>
                                          <p:spTgt spid="1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
                                        </p:tgtEl>
                                        <p:attrNameLst>
                                          <p:attrName>style.visibility</p:attrName>
                                        </p:attrNameLst>
                                      </p:cBhvr>
                                      <p:to>
                                        <p:strVal val="visible"/>
                                      </p:to>
                                    </p:set>
                                    <p:animEffect transition="in" filter="fade">
                                      <p:cBhvr>
                                        <p:cTn id="17" dur="500"/>
                                        <p:tgtEl>
                                          <p:spTgt spid="1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454F43-2B22-CC48-8EBC-EC1CD3B42F96}"/>
              </a:ext>
            </a:extLst>
          </p:cNvPr>
          <p:cNvPicPr>
            <a:picLocks noChangeAspect="1"/>
          </p:cNvPicPr>
          <p:nvPr/>
        </p:nvPicPr>
        <p:blipFill rotWithShape="1">
          <a:blip r:embed="rId2"/>
          <a:srcRect t="12537"/>
          <a:stretch/>
        </p:blipFill>
        <p:spPr>
          <a:xfrm>
            <a:off x="3203291" y="2410096"/>
            <a:ext cx="5354702" cy="2805249"/>
          </a:xfrm>
          <a:prstGeom prst="rect">
            <a:avLst/>
          </a:prstGeom>
        </p:spPr>
      </p:pic>
      <p:sp>
        <p:nvSpPr>
          <p:cNvPr id="2" name="Title 1">
            <a:extLst>
              <a:ext uri="{FF2B5EF4-FFF2-40B4-BE49-F238E27FC236}">
                <a16:creationId xmlns:a16="http://schemas.microsoft.com/office/drawing/2014/main" id="{C879BAA2-386F-4837-A380-3FD4CC6A645C}"/>
              </a:ext>
            </a:extLst>
          </p:cNvPr>
          <p:cNvSpPr>
            <a:spLocks noGrp="1"/>
          </p:cNvSpPr>
          <p:nvPr>
            <p:ph type="title"/>
          </p:nvPr>
        </p:nvSpPr>
        <p:spPr/>
        <p:txBody>
          <a:bodyPr>
            <a:normAutofit/>
          </a:bodyPr>
          <a:lstStyle/>
          <a:p>
            <a:pPr algn="ctr"/>
            <a:r>
              <a:rPr lang="en-CA" dirty="0"/>
              <a:t>Overfitting vs Underfitting</a:t>
            </a:r>
            <a:endParaRPr lang="en-CA" dirty="0">
              <a:effectLst/>
            </a:endParaRPr>
          </a:p>
        </p:txBody>
      </p:sp>
      <p:sp>
        <p:nvSpPr>
          <p:cNvPr id="3" name="Content Placeholder 2">
            <a:extLst>
              <a:ext uri="{FF2B5EF4-FFF2-40B4-BE49-F238E27FC236}">
                <a16:creationId xmlns:a16="http://schemas.microsoft.com/office/drawing/2014/main" id="{41B6FDB0-839A-4C43-9DB3-462EF0E5F4AC}"/>
              </a:ext>
            </a:extLst>
          </p:cNvPr>
          <p:cNvSpPr>
            <a:spLocks noGrp="1"/>
          </p:cNvSpPr>
          <p:nvPr>
            <p:ph idx="1"/>
          </p:nvPr>
        </p:nvSpPr>
        <p:spPr>
          <a:xfrm>
            <a:off x="3013448" y="970676"/>
            <a:ext cx="5871410" cy="989378"/>
          </a:xfrm>
        </p:spPr>
        <p:txBody>
          <a:bodyPr>
            <a:noAutofit/>
          </a:bodyPr>
          <a:lstStyle/>
          <a:p>
            <a:pPr indent="-285750"/>
            <a:r>
              <a:rPr lang="en-CA" sz="1200" dirty="0" smtClean="0"/>
              <a:t>Generally </a:t>
            </a:r>
            <a:r>
              <a:rPr lang="en-CA" sz="1200" dirty="0"/>
              <a:t>occurs when a model is excessively </a:t>
            </a:r>
            <a:r>
              <a:rPr lang="en-CA" sz="1200" dirty="0" smtClean="0"/>
              <a:t>complex.</a:t>
            </a:r>
          </a:p>
          <a:p>
            <a:pPr indent="-285750"/>
            <a:r>
              <a:rPr lang="en-CA" sz="1200" dirty="0"/>
              <a:t>Sensitive to noise and other parameters which were not modeled during the training.</a:t>
            </a:r>
          </a:p>
        </p:txBody>
      </p:sp>
      <p:sp>
        <p:nvSpPr>
          <p:cNvPr id="5" name="Rectangle 4"/>
          <p:cNvSpPr/>
          <p:nvPr/>
        </p:nvSpPr>
        <p:spPr>
          <a:xfrm>
            <a:off x="1755484" y="1049976"/>
            <a:ext cx="1059906" cy="30777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CA" sz="1400" dirty="0" smtClean="0"/>
              <a:t>Over-fitting</a:t>
            </a:r>
            <a:endParaRPr lang="en-CA" sz="1400" dirty="0"/>
          </a:p>
        </p:txBody>
      </p:sp>
      <p:sp>
        <p:nvSpPr>
          <p:cNvPr id="6" name="Content Placeholder 2">
            <a:extLst>
              <a:ext uri="{FF2B5EF4-FFF2-40B4-BE49-F238E27FC236}">
                <a16:creationId xmlns:a16="http://schemas.microsoft.com/office/drawing/2014/main" id="{41B6FDB0-839A-4C43-9DB3-462EF0E5F4AC}"/>
              </a:ext>
            </a:extLst>
          </p:cNvPr>
          <p:cNvSpPr txBox="1">
            <a:spLocks/>
          </p:cNvSpPr>
          <p:nvPr/>
        </p:nvSpPr>
        <p:spPr>
          <a:xfrm>
            <a:off x="3113929" y="1707061"/>
            <a:ext cx="5871410" cy="9893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16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285750"/>
            <a:r>
              <a:rPr lang="en-CA" sz="1200" dirty="0" smtClean="0"/>
              <a:t>Occurs when a model is over simplified</a:t>
            </a:r>
          </a:p>
          <a:p>
            <a:pPr indent="-285750"/>
            <a:r>
              <a:rPr lang="en-CA" sz="1200" dirty="0" smtClean="0"/>
              <a:t>Number of training samples are not enough</a:t>
            </a:r>
            <a:endParaRPr lang="en-CA" sz="1200" dirty="0"/>
          </a:p>
        </p:txBody>
      </p:sp>
      <p:sp>
        <p:nvSpPr>
          <p:cNvPr id="7" name="Rectangle 6"/>
          <p:cNvSpPr/>
          <p:nvPr/>
        </p:nvSpPr>
        <p:spPr>
          <a:xfrm>
            <a:off x="1717040" y="1862607"/>
            <a:ext cx="1159292" cy="30777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CA" sz="1400" dirty="0" smtClean="0"/>
              <a:t>Under-fitting</a:t>
            </a:r>
            <a:endParaRPr lang="en-CA" sz="1400" dirty="0"/>
          </a:p>
        </p:txBody>
      </p:sp>
    </p:spTree>
    <p:extLst>
      <p:ext uri="{BB962C8B-B14F-4D97-AF65-F5344CB8AC3E}">
        <p14:creationId xmlns:p14="http://schemas.microsoft.com/office/powerpoint/2010/main" val="3872475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9BAA2-386F-4837-A380-3FD4CC6A645C}"/>
              </a:ext>
            </a:extLst>
          </p:cNvPr>
          <p:cNvSpPr>
            <a:spLocks noGrp="1"/>
          </p:cNvSpPr>
          <p:nvPr>
            <p:ph type="title"/>
          </p:nvPr>
        </p:nvSpPr>
        <p:spPr/>
        <p:txBody>
          <a:bodyPr>
            <a:normAutofit/>
          </a:bodyPr>
          <a:lstStyle/>
          <a:p>
            <a:r>
              <a:rPr lang="en-CA" dirty="0" smtClean="0"/>
              <a:t>Over Fitting vs Under Fitting</a:t>
            </a:r>
            <a:endParaRPr lang="en-CA" dirty="0">
              <a:effectLst/>
            </a:endParaRPr>
          </a:p>
        </p:txBody>
      </p:sp>
      <p:pic>
        <p:nvPicPr>
          <p:cNvPr id="10" name="Picture 9"/>
          <p:cNvPicPr>
            <a:picLocks noChangeAspect="1"/>
          </p:cNvPicPr>
          <p:nvPr/>
        </p:nvPicPr>
        <p:blipFill>
          <a:blip r:embed="rId2"/>
          <a:stretch>
            <a:fillRect/>
          </a:stretch>
        </p:blipFill>
        <p:spPr>
          <a:xfrm>
            <a:off x="1782354" y="1162880"/>
            <a:ext cx="2678611" cy="1875028"/>
          </a:xfrm>
          <a:prstGeom prst="rect">
            <a:avLst/>
          </a:prstGeom>
        </p:spPr>
      </p:pic>
      <p:sp>
        <p:nvSpPr>
          <p:cNvPr id="12" name="Rectangle 11"/>
          <p:cNvSpPr/>
          <p:nvPr/>
        </p:nvSpPr>
        <p:spPr>
          <a:xfrm>
            <a:off x="4840253" y="1370985"/>
            <a:ext cx="3742044" cy="1615827"/>
          </a:xfrm>
          <a:prstGeom prst="rect">
            <a:avLst/>
          </a:prstGeom>
        </p:spPr>
        <p:txBody>
          <a:bodyPr wrap="square">
            <a:spAutoFit/>
          </a:bodyPr>
          <a:lstStyle/>
          <a:p>
            <a:r>
              <a:rPr lang="en-US" sz="1100" dirty="0" smtClean="0"/>
              <a:t>1- Low training RMSE and high testing RMS at beginning </a:t>
            </a:r>
          </a:p>
          <a:p>
            <a:endParaRPr lang="en-US" sz="1100" dirty="0"/>
          </a:p>
          <a:p>
            <a:r>
              <a:rPr lang="en-US" sz="1100" dirty="0" smtClean="0"/>
              <a:t>2- Training </a:t>
            </a:r>
            <a:r>
              <a:rPr lang="en-US" sz="1100" dirty="0"/>
              <a:t>data goes up until it reaches a </a:t>
            </a:r>
            <a:r>
              <a:rPr lang="en-US" sz="1100" b="1" dirty="0"/>
              <a:t>plateau</a:t>
            </a:r>
            <a:endParaRPr lang="en-US" sz="1100" b="1" dirty="0" smtClean="0"/>
          </a:p>
          <a:p>
            <a:endParaRPr lang="en-US" sz="1100" dirty="0" smtClean="0"/>
          </a:p>
          <a:p>
            <a:r>
              <a:rPr lang="en-US" sz="1100" dirty="0"/>
              <a:t>3- Both curves have reached a plateau; they are </a:t>
            </a:r>
            <a:r>
              <a:rPr lang="en-US" sz="1100" dirty="0" smtClean="0"/>
              <a:t>close</a:t>
            </a:r>
          </a:p>
          <a:p>
            <a:r>
              <a:rPr lang="en-US" sz="1100" dirty="0"/>
              <a:t> </a:t>
            </a:r>
            <a:r>
              <a:rPr lang="en-US" sz="1100" dirty="0" smtClean="0"/>
              <a:t>   and </a:t>
            </a:r>
            <a:r>
              <a:rPr lang="en-US" sz="1100" dirty="0"/>
              <a:t>fairly </a:t>
            </a:r>
            <a:r>
              <a:rPr lang="en-US" sz="1100" dirty="0" smtClean="0"/>
              <a:t>high </a:t>
            </a:r>
            <a:r>
              <a:rPr lang="en-US" sz="1100" dirty="0" smtClean="0">
                <a:solidFill>
                  <a:srgbClr val="FF0000"/>
                </a:solidFill>
              </a:rPr>
              <a:t>(sign of under-fitting).</a:t>
            </a:r>
          </a:p>
          <a:p>
            <a:endParaRPr lang="en-US" sz="1100" dirty="0">
              <a:solidFill>
                <a:srgbClr val="FF0000"/>
              </a:solidFill>
            </a:endParaRPr>
          </a:p>
          <a:p>
            <a:r>
              <a:rPr lang="en-US" sz="1100" dirty="0" smtClean="0"/>
              <a:t>4- If model is under-fitting, adding more training data will</a:t>
            </a:r>
          </a:p>
          <a:p>
            <a:r>
              <a:rPr lang="en-US" sz="1100" dirty="0" smtClean="0"/>
              <a:t>     not help.</a:t>
            </a:r>
            <a:endParaRPr lang="en-US" sz="1100" dirty="0"/>
          </a:p>
        </p:txBody>
      </p:sp>
      <p:pic>
        <p:nvPicPr>
          <p:cNvPr id="13" name="Picture 12"/>
          <p:cNvPicPr>
            <a:picLocks noChangeAspect="1"/>
          </p:cNvPicPr>
          <p:nvPr/>
        </p:nvPicPr>
        <p:blipFill>
          <a:blip r:embed="rId3"/>
          <a:stretch>
            <a:fillRect/>
          </a:stretch>
        </p:blipFill>
        <p:spPr>
          <a:xfrm>
            <a:off x="1782354" y="3137559"/>
            <a:ext cx="2892490" cy="1901438"/>
          </a:xfrm>
          <a:prstGeom prst="rect">
            <a:avLst/>
          </a:prstGeom>
        </p:spPr>
      </p:pic>
      <p:sp>
        <p:nvSpPr>
          <p:cNvPr id="14" name="Rectangle 13"/>
          <p:cNvSpPr/>
          <p:nvPr/>
        </p:nvSpPr>
        <p:spPr>
          <a:xfrm>
            <a:off x="4944756" y="3326671"/>
            <a:ext cx="3742044" cy="1107996"/>
          </a:xfrm>
          <a:prstGeom prst="rect">
            <a:avLst/>
          </a:prstGeom>
        </p:spPr>
        <p:txBody>
          <a:bodyPr wrap="square">
            <a:spAutoFit/>
          </a:bodyPr>
          <a:lstStyle/>
          <a:p>
            <a:r>
              <a:rPr lang="en-US" sz="1100" dirty="0" smtClean="0"/>
              <a:t>1- Low training RMSE and high testing RMS at beginning </a:t>
            </a:r>
          </a:p>
          <a:p>
            <a:endParaRPr lang="en-US" sz="1100" dirty="0"/>
          </a:p>
          <a:p>
            <a:r>
              <a:rPr lang="en-US" sz="1100" dirty="0" smtClean="0"/>
              <a:t>2- Training </a:t>
            </a:r>
            <a:r>
              <a:rPr lang="en-US" sz="1100" dirty="0"/>
              <a:t>data goes up until it reaches a </a:t>
            </a:r>
            <a:r>
              <a:rPr lang="en-US" sz="1100" b="1" dirty="0"/>
              <a:t>plateau</a:t>
            </a:r>
            <a:endParaRPr lang="en-US" sz="1100" b="1" dirty="0" smtClean="0"/>
          </a:p>
          <a:p>
            <a:endParaRPr lang="en-US" sz="1100" dirty="0" smtClean="0"/>
          </a:p>
          <a:p>
            <a:r>
              <a:rPr lang="en-US" sz="1100" dirty="0"/>
              <a:t>3- Both curves have reached a plateau; they are </a:t>
            </a:r>
            <a:r>
              <a:rPr lang="en-US" sz="1100" dirty="0" smtClean="0"/>
              <a:t>close</a:t>
            </a:r>
          </a:p>
          <a:p>
            <a:r>
              <a:rPr lang="en-US" sz="1100" dirty="0"/>
              <a:t> </a:t>
            </a:r>
            <a:r>
              <a:rPr lang="en-US" sz="1100" dirty="0" smtClean="0"/>
              <a:t>   and </a:t>
            </a:r>
            <a:r>
              <a:rPr lang="en-US" sz="1100" dirty="0"/>
              <a:t>fairly </a:t>
            </a:r>
            <a:r>
              <a:rPr lang="en-US" sz="1100" dirty="0" smtClean="0"/>
              <a:t>low </a:t>
            </a:r>
            <a:r>
              <a:rPr lang="en-US" sz="1100" dirty="0" smtClean="0">
                <a:solidFill>
                  <a:srgbClr val="FF0000"/>
                </a:solidFill>
              </a:rPr>
              <a:t>(sign of fitting right).</a:t>
            </a:r>
            <a:endParaRPr lang="en-US" sz="1100" dirty="0">
              <a:solidFill>
                <a:srgbClr val="FF0000"/>
              </a:solidFill>
            </a:endParaRPr>
          </a:p>
        </p:txBody>
      </p:sp>
    </p:spTree>
    <p:extLst>
      <p:ext uri="{BB962C8B-B14F-4D97-AF65-F5344CB8AC3E}">
        <p14:creationId xmlns:p14="http://schemas.microsoft.com/office/powerpoint/2010/main" val="364702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9BAA2-386F-4837-A380-3FD4CC6A645C}"/>
              </a:ext>
            </a:extLst>
          </p:cNvPr>
          <p:cNvSpPr>
            <a:spLocks noGrp="1"/>
          </p:cNvSpPr>
          <p:nvPr>
            <p:ph type="title"/>
          </p:nvPr>
        </p:nvSpPr>
        <p:spPr/>
        <p:txBody>
          <a:bodyPr>
            <a:normAutofit/>
          </a:bodyPr>
          <a:lstStyle/>
          <a:p>
            <a:r>
              <a:rPr lang="en-CA" dirty="0" smtClean="0"/>
              <a:t>Over Fitting vs Under Fitting</a:t>
            </a:r>
            <a:endParaRPr lang="en-CA" dirty="0">
              <a:effectLst/>
            </a:endParaRPr>
          </a:p>
        </p:txBody>
      </p:sp>
      <p:sp>
        <p:nvSpPr>
          <p:cNvPr id="14" name="Rectangle 13"/>
          <p:cNvSpPr/>
          <p:nvPr/>
        </p:nvSpPr>
        <p:spPr>
          <a:xfrm>
            <a:off x="5551713" y="3830572"/>
            <a:ext cx="2922583" cy="430887"/>
          </a:xfrm>
          <a:prstGeom prst="rect">
            <a:avLst/>
          </a:prstGeom>
        </p:spPr>
        <p:txBody>
          <a:bodyPr wrap="square">
            <a:spAutoFit/>
          </a:bodyPr>
          <a:lstStyle/>
          <a:p>
            <a:pPr algn="ctr"/>
            <a:r>
              <a:rPr lang="en-US" sz="1100" dirty="0" smtClean="0"/>
              <a:t>Low training RMSE but high testing RMS </a:t>
            </a:r>
          </a:p>
          <a:p>
            <a:pPr algn="ctr"/>
            <a:r>
              <a:rPr lang="en-US" sz="1100" dirty="0" smtClean="0"/>
              <a:t>at steady state </a:t>
            </a:r>
            <a:r>
              <a:rPr lang="en-US" sz="1100" dirty="0" smtClean="0">
                <a:solidFill>
                  <a:srgbClr val="FF0000"/>
                </a:solidFill>
              </a:rPr>
              <a:t>(sign of over-fitting).</a:t>
            </a:r>
            <a:endParaRPr lang="en-US" sz="1100" dirty="0">
              <a:solidFill>
                <a:srgbClr val="FF0000"/>
              </a:solidFill>
            </a:endParaRPr>
          </a:p>
        </p:txBody>
      </p:sp>
      <p:pic>
        <p:nvPicPr>
          <p:cNvPr id="3" name="Picture 2"/>
          <p:cNvPicPr>
            <a:picLocks noChangeAspect="1"/>
          </p:cNvPicPr>
          <p:nvPr/>
        </p:nvPicPr>
        <p:blipFill>
          <a:blip r:embed="rId2"/>
          <a:stretch>
            <a:fillRect/>
          </a:stretch>
        </p:blipFill>
        <p:spPr>
          <a:xfrm>
            <a:off x="5146767" y="1229332"/>
            <a:ext cx="3540034" cy="2435137"/>
          </a:xfrm>
          <a:prstGeom prst="rect">
            <a:avLst/>
          </a:prstGeom>
        </p:spPr>
      </p:pic>
      <p:pic>
        <p:nvPicPr>
          <p:cNvPr id="4" name="Picture 3"/>
          <p:cNvPicPr>
            <a:picLocks noChangeAspect="1"/>
          </p:cNvPicPr>
          <p:nvPr/>
        </p:nvPicPr>
        <p:blipFill>
          <a:blip r:embed="rId3"/>
          <a:stretch>
            <a:fillRect/>
          </a:stretch>
        </p:blipFill>
        <p:spPr>
          <a:xfrm>
            <a:off x="1625439" y="1229332"/>
            <a:ext cx="3374631" cy="2356423"/>
          </a:xfrm>
          <a:prstGeom prst="rect">
            <a:avLst/>
          </a:prstGeom>
        </p:spPr>
      </p:pic>
      <p:sp>
        <p:nvSpPr>
          <p:cNvPr id="9" name="Rectangle 8"/>
          <p:cNvSpPr/>
          <p:nvPr/>
        </p:nvSpPr>
        <p:spPr>
          <a:xfrm>
            <a:off x="1849270" y="3812527"/>
            <a:ext cx="3031470" cy="430887"/>
          </a:xfrm>
          <a:prstGeom prst="rect">
            <a:avLst/>
          </a:prstGeom>
        </p:spPr>
        <p:txBody>
          <a:bodyPr wrap="square">
            <a:spAutoFit/>
          </a:bodyPr>
          <a:lstStyle/>
          <a:p>
            <a:pPr algn="ctr"/>
            <a:r>
              <a:rPr lang="en-US" sz="1100" dirty="0" smtClean="0"/>
              <a:t>Higher complexity = better fit to training data</a:t>
            </a:r>
          </a:p>
          <a:p>
            <a:pPr algn="ctr"/>
            <a:r>
              <a:rPr lang="en-US" sz="1100" dirty="0" smtClean="0">
                <a:solidFill>
                  <a:srgbClr val="FF0000"/>
                </a:solidFill>
              </a:rPr>
              <a:t>(But less generalizable)</a:t>
            </a:r>
            <a:endParaRPr lang="en-US" sz="1100" dirty="0">
              <a:solidFill>
                <a:srgbClr val="FF0000"/>
              </a:solidFill>
            </a:endParaRPr>
          </a:p>
        </p:txBody>
      </p:sp>
      <p:sp>
        <p:nvSpPr>
          <p:cNvPr id="5" name="Rectangle 4"/>
          <p:cNvSpPr/>
          <p:nvPr/>
        </p:nvSpPr>
        <p:spPr>
          <a:xfrm>
            <a:off x="3195188" y="4470186"/>
            <a:ext cx="4572000" cy="461665"/>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r>
              <a:rPr lang="en-US" sz="1200" dirty="0"/>
              <a:t>One way to improve an overfitting model is to feed it more training data until the validation error reaches the training error.</a:t>
            </a:r>
          </a:p>
        </p:txBody>
      </p:sp>
    </p:spTree>
    <p:extLst>
      <p:ext uri="{BB962C8B-B14F-4D97-AF65-F5344CB8AC3E}">
        <p14:creationId xmlns:p14="http://schemas.microsoft.com/office/powerpoint/2010/main" val="1538328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9BAA2-386F-4837-A380-3FD4CC6A645C}"/>
              </a:ext>
            </a:extLst>
          </p:cNvPr>
          <p:cNvSpPr>
            <a:spLocks noGrp="1"/>
          </p:cNvSpPr>
          <p:nvPr>
            <p:ph type="title"/>
          </p:nvPr>
        </p:nvSpPr>
        <p:spPr/>
        <p:txBody>
          <a:bodyPr>
            <a:normAutofit/>
          </a:bodyPr>
          <a:lstStyle/>
          <a:p>
            <a:r>
              <a:rPr lang="en-CA" dirty="0"/>
              <a:t>How to avoid overfitting?</a:t>
            </a:r>
            <a:endParaRPr lang="en-CA" dirty="0">
              <a:effectLst/>
            </a:endParaRPr>
          </a:p>
        </p:txBody>
      </p:sp>
      <p:sp>
        <p:nvSpPr>
          <p:cNvPr id="3" name="Content Placeholder 2">
            <a:extLst>
              <a:ext uri="{FF2B5EF4-FFF2-40B4-BE49-F238E27FC236}">
                <a16:creationId xmlns:a16="http://schemas.microsoft.com/office/drawing/2014/main" id="{41B6FDB0-839A-4C43-9DB3-462EF0E5F4AC}"/>
              </a:ext>
            </a:extLst>
          </p:cNvPr>
          <p:cNvSpPr>
            <a:spLocks noGrp="1"/>
          </p:cNvSpPr>
          <p:nvPr>
            <p:ph idx="1"/>
          </p:nvPr>
        </p:nvSpPr>
        <p:spPr>
          <a:xfrm>
            <a:off x="2605314" y="1067360"/>
            <a:ext cx="5193211" cy="2940775"/>
          </a:xfrm>
        </p:spPr>
        <p:txBody>
          <a:bodyPr>
            <a:noAutofit/>
          </a:bodyPr>
          <a:lstStyle/>
          <a:p>
            <a:pPr>
              <a:lnSpc>
                <a:spcPct val="300000"/>
              </a:lnSpc>
            </a:pPr>
            <a:r>
              <a:rPr lang="en-US" sz="2000" dirty="0" smtClean="0"/>
              <a:t>Have </a:t>
            </a:r>
            <a:r>
              <a:rPr lang="en-US" sz="2000" dirty="0"/>
              <a:t>a very large training data</a:t>
            </a:r>
          </a:p>
          <a:p>
            <a:pPr>
              <a:lnSpc>
                <a:spcPct val="300000"/>
              </a:lnSpc>
            </a:pPr>
            <a:r>
              <a:rPr lang="en-US" sz="2000" dirty="0" smtClean="0"/>
              <a:t>Reduce </a:t>
            </a:r>
            <a:r>
              <a:rPr lang="en-US" sz="2000" dirty="0"/>
              <a:t>model complexity </a:t>
            </a:r>
          </a:p>
          <a:p>
            <a:pPr>
              <a:lnSpc>
                <a:spcPct val="300000"/>
              </a:lnSpc>
            </a:pPr>
            <a:r>
              <a:rPr lang="en-US" sz="2000" dirty="0" smtClean="0"/>
              <a:t>Regularization</a:t>
            </a:r>
            <a:endParaRPr lang="en-CA" sz="2000" dirty="0"/>
          </a:p>
        </p:txBody>
      </p:sp>
    </p:spTree>
    <p:extLst>
      <p:ext uri="{BB962C8B-B14F-4D97-AF65-F5344CB8AC3E}">
        <p14:creationId xmlns:p14="http://schemas.microsoft.com/office/powerpoint/2010/main" val="3041487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9BAA2-386F-4837-A380-3FD4CC6A645C}"/>
              </a:ext>
            </a:extLst>
          </p:cNvPr>
          <p:cNvSpPr>
            <a:spLocks noGrp="1"/>
          </p:cNvSpPr>
          <p:nvPr>
            <p:ph type="title"/>
          </p:nvPr>
        </p:nvSpPr>
        <p:spPr/>
        <p:txBody>
          <a:bodyPr>
            <a:normAutofit/>
          </a:bodyPr>
          <a:lstStyle/>
          <a:p>
            <a:pPr algn="ctr"/>
            <a:r>
              <a:rPr lang="en-CA" dirty="0"/>
              <a:t>Regularization</a:t>
            </a:r>
            <a:endParaRPr lang="en-CA" dirty="0">
              <a:effectLst/>
            </a:endParaRPr>
          </a:p>
        </p:txBody>
      </p:sp>
      <p:sp>
        <p:nvSpPr>
          <p:cNvPr id="3" name="Content Placeholder 2">
            <a:extLst>
              <a:ext uri="{FF2B5EF4-FFF2-40B4-BE49-F238E27FC236}">
                <a16:creationId xmlns:a16="http://schemas.microsoft.com/office/drawing/2014/main" id="{41B6FDB0-839A-4C43-9DB3-462EF0E5F4AC}"/>
              </a:ext>
            </a:extLst>
          </p:cNvPr>
          <p:cNvSpPr>
            <a:spLocks noGrp="1"/>
          </p:cNvSpPr>
          <p:nvPr>
            <p:ph idx="1"/>
          </p:nvPr>
        </p:nvSpPr>
        <p:spPr>
          <a:xfrm>
            <a:off x="1717040" y="1200152"/>
            <a:ext cx="6969760" cy="452300"/>
          </a:xfrm>
        </p:spPr>
        <p:txBody>
          <a:bodyPr>
            <a:normAutofit/>
          </a:bodyPr>
          <a:lstStyle/>
          <a:p>
            <a:r>
              <a:rPr lang="en-CA" b="1" dirty="0" smtClean="0"/>
              <a:t>Regularization (in General)</a:t>
            </a:r>
            <a:r>
              <a:rPr lang="en-CA" dirty="0"/>
              <a:t> </a:t>
            </a:r>
          </a:p>
        </p:txBody>
      </p:sp>
      <mc:AlternateContent xmlns:mc="http://schemas.openxmlformats.org/markup-compatibility/2006" xmlns:a14="http://schemas.microsoft.com/office/drawing/2010/main">
        <mc:Choice Requires="a14">
          <p:sp>
            <p:nvSpPr>
              <p:cNvPr id="4" name="Rectangle 3"/>
              <p:cNvSpPr/>
              <p:nvPr/>
            </p:nvSpPr>
            <p:spPr>
              <a:xfrm>
                <a:off x="3214132" y="1700925"/>
                <a:ext cx="3373168" cy="441275"/>
              </a:xfrm>
              <a:prstGeom prst="rect">
                <a:avLst/>
              </a:prstGeom>
            </p:spPr>
            <p:txBody>
              <a:bodyPr wrap="none">
                <a:spAutoFit/>
              </a:bodyPr>
              <a:lstStyle/>
              <a:p>
                <a14:m>
                  <m:oMath xmlns:m="http://schemas.openxmlformats.org/officeDocument/2006/math">
                    <m:r>
                      <a:rPr lang="en-US" sz="1600" b="0" i="1" dirty="0" smtClean="0">
                        <a:latin typeface="Cambria Math" panose="02040503050406030204" pitchFamily="18" charset="0"/>
                      </a:rPr>
                      <m:t>𝐽</m:t>
                    </m:r>
                    <m:d>
                      <m:dPr>
                        <m:ctrlPr>
                          <a:rPr lang="en-US" sz="1600" b="0" i="1" dirty="0" smtClean="0">
                            <a:latin typeface="Cambria Math" panose="02040503050406030204" pitchFamily="18" charset="0"/>
                          </a:rPr>
                        </m:ctrlPr>
                      </m:dPr>
                      <m:e>
                        <m:r>
                          <a:rPr lang="en-US" sz="1600" i="1">
                            <a:latin typeface="Cambria Math" panose="02040503050406030204" pitchFamily="18" charset="0"/>
                            <a:sym typeface="Symbol" panose="05050102010706020507" pitchFamily="18" charset="2"/>
                          </a:rPr>
                          <m:t></m:t>
                        </m:r>
                      </m:e>
                    </m:d>
                    <m:r>
                      <a:rPr lang="en-US" sz="1600" b="0" i="1" dirty="0" smtClean="0">
                        <a:latin typeface="Cambria Math" panose="02040503050406030204" pitchFamily="18" charset="0"/>
                      </a:rPr>
                      <m:t>=</m:t>
                    </m:r>
                    <m:f>
                      <m:fPr>
                        <m:ctrlPr>
                          <a:rPr lang="en-US" sz="1600" i="1" dirty="0" smtClean="0">
                            <a:latin typeface="Cambria Math" panose="02040503050406030204" pitchFamily="18" charset="0"/>
                          </a:rPr>
                        </m:ctrlPr>
                      </m:fPr>
                      <m:num>
                        <m:r>
                          <a:rPr lang="en-US" sz="1600" i="1" dirty="0">
                            <a:latin typeface="Cambria Math" panose="02040503050406030204" pitchFamily="18" charset="0"/>
                          </a:rPr>
                          <m:t>1</m:t>
                        </m:r>
                      </m:num>
                      <m:den>
                        <m:r>
                          <a:rPr lang="en-US" sz="1600" b="0" i="1" dirty="0" smtClean="0">
                            <a:latin typeface="Cambria Math" panose="02040503050406030204" pitchFamily="18" charset="0"/>
                          </a:rPr>
                          <m:t>𝑚</m:t>
                        </m:r>
                      </m:den>
                    </m:f>
                    <m:nary>
                      <m:naryPr>
                        <m:chr m:val="∑"/>
                        <m:ctrlPr>
                          <a:rPr lang="en-US" sz="1600" i="1" dirty="0" smtClean="0">
                            <a:latin typeface="Cambria Math" panose="02040503050406030204" pitchFamily="18" charset="0"/>
                          </a:rPr>
                        </m:ctrlPr>
                      </m:naryPr>
                      <m:sub>
                        <m:r>
                          <m:rPr>
                            <m:brk m:alnAt="23"/>
                          </m:rPr>
                          <a:rPr lang="en-US" sz="1600" b="0" i="1" dirty="0" smtClean="0">
                            <a:latin typeface="Cambria Math" panose="02040503050406030204" pitchFamily="18" charset="0"/>
                          </a:rPr>
                          <m:t>𝑖</m:t>
                        </m:r>
                        <m:r>
                          <a:rPr lang="en-US" sz="1600" b="0" i="1" dirty="0" smtClean="0">
                            <a:latin typeface="Cambria Math" panose="02040503050406030204" pitchFamily="18" charset="0"/>
                          </a:rPr>
                          <m:t>=1</m:t>
                        </m:r>
                      </m:sub>
                      <m:sup>
                        <m:r>
                          <a:rPr lang="en-US" sz="1600" b="0" i="1" dirty="0" smtClean="0">
                            <a:latin typeface="Cambria Math" panose="02040503050406030204" pitchFamily="18" charset="0"/>
                          </a:rPr>
                          <m:t>𝑚</m:t>
                        </m:r>
                      </m:sup>
                      <m:e>
                        <m:f>
                          <m:fPr>
                            <m:ctrlPr>
                              <a:rPr lang="en-US" sz="1600" i="1" dirty="0">
                                <a:latin typeface="Cambria Math" panose="02040503050406030204" pitchFamily="18" charset="0"/>
                              </a:rPr>
                            </m:ctrlPr>
                          </m:fPr>
                          <m:num>
                            <m:r>
                              <a:rPr lang="en-US" sz="1600" i="1" dirty="0">
                                <a:latin typeface="Cambria Math" panose="02040503050406030204" pitchFamily="18" charset="0"/>
                              </a:rPr>
                              <m:t>1</m:t>
                            </m:r>
                          </m:num>
                          <m:den>
                            <m:r>
                              <a:rPr lang="en-US" sz="1600" b="0" i="1" dirty="0" smtClean="0">
                                <a:latin typeface="Cambria Math" panose="02040503050406030204" pitchFamily="18" charset="0"/>
                              </a:rPr>
                              <m:t>2</m:t>
                            </m:r>
                          </m:den>
                        </m:f>
                      </m:e>
                    </m:nary>
                  </m:oMath>
                </a14:m>
                <a:r>
                  <a:rPr lang="en-US" sz="1600" dirty="0" smtClean="0"/>
                  <a:t> </a:t>
                </a:r>
                <a14:m>
                  <m:oMath xmlns:m="http://schemas.openxmlformats.org/officeDocument/2006/math">
                    <m:sSup>
                      <m:sSupPr>
                        <m:ctrlPr>
                          <a:rPr lang="en-US" sz="1600" i="1" dirty="0" smtClean="0">
                            <a:latin typeface="Cambria Math" panose="02040503050406030204" pitchFamily="18" charset="0"/>
                          </a:rPr>
                        </m:ctrlPr>
                      </m:sSupPr>
                      <m:e>
                        <m:r>
                          <m:rPr>
                            <m:nor/>
                          </m:rPr>
                          <a:rPr lang="en-US" sz="1600" dirty="0"/>
                          <m:t>(</m:t>
                        </m:r>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sym typeface="Symbol" panose="05050102010706020507" pitchFamily="18" charset="2"/>
                              </a:rPr>
                              <m:t></m:t>
                            </m:r>
                          </m:sub>
                        </m:sSub>
                        <m:d>
                          <m:dPr>
                            <m:ctrlPr>
                              <a:rPr lang="en-US" sz="1600" i="1">
                                <a:latin typeface="Cambria Math" panose="02040503050406030204" pitchFamily="18" charset="0"/>
                                <a:sym typeface="Symbol" panose="05050102010706020507" pitchFamily="18" charset="2"/>
                              </a:rPr>
                            </m:ctrlPr>
                          </m:dPr>
                          <m:e>
                            <m:sSup>
                              <m:sSupPr>
                                <m:ctrlPr>
                                  <a:rPr lang="en-US" sz="1600" i="1" dirty="0">
                                    <a:latin typeface="Cambria Math" panose="02040503050406030204" pitchFamily="18" charset="0"/>
                                  </a:rPr>
                                </m:ctrlPr>
                              </m:sSupPr>
                              <m:e>
                                <m:r>
                                  <a:rPr lang="en-US" sz="1600" i="1" dirty="0">
                                    <a:latin typeface="Cambria Math" panose="02040503050406030204" pitchFamily="18" charset="0"/>
                                    <a:sym typeface="Symbol" panose="05050102010706020507" pitchFamily="18" charset="2"/>
                                  </a:rPr>
                                  <m:t>𝑥</m:t>
                                </m:r>
                              </m:e>
                              <m:sup>
                                <m:r>
                                  <a:rPr lang="en-US" sz="1600" i="1" dirty="0">
                                    <a:latin typeface="Cambria Math" panose="02040503050406030204" pitchFamily="18" charset="0"/>
                                  </a:rPr>
                                  <m:t>(</m:t>
                                </m:r>
                                <m:r>
                                  <a:rPr lang="en-US" sz="1600" i="1" dirty="0">
                                    <a:latin typeface="Cambria Math" panose="02040503050406030204" pitchFamily="18" charset="0"/>
                                  </a:rPr>
                                  <m:t>𝑖</m:t>
                                </m:r>
                                <m:r>
                                  <a:rPr lang="en-US" sz="1600" i="1" dirty="0">
                                    <a:latin typeface="Cambria Math" panose="02040503050406030204" pitchFamily="18" charset="0"/>
                                  </a:rPr>
                                  <m:t>)</m:t>
                                </m:r>
                              </m:sup>
                            </m:sSup>
                          </m:e>
                        </m:d>
                        <m:r>
                          <m:rPr>
                            <m:nor/>
                          </m:rPr>
                          <a:rPr lang="en-US" sz="1600" dirty="0"/>
                          <m:t>−</m:t>
                        </m:r>
                        <m:sSup>
                          <m:sSupPr>
                            <m:ctrlPr>
                              <a:rPr lang="en-US" sz="1600" i="1" dirty="0">
                                <a:latin typeface="Cambria Math" panose="02040503050406030204" pitchFamily="18" charset="0"/>
                              </a:rPr>
                            </m:ctrlPr>
                          </m:sSupPr>
                          <m:e>
                            <m:r>
                              <a:rPr lang="en-US" sz="1600" i="1" dirty="0">
                                <a:latin typeface="Cambria Math" panose="02040503050406030204" pitchFamily="18" charset="0"/>
                                <a:sym typeface="Symbol" panose="05050102010706020507" pitchFamily="18" charset="2"/>
                              </a:rPr>
                              <m:t>𝑦</m:t>
                            </m:r>
                          </m:e>
                          <m:sup>
                            <m:r>
                              <a:rPr lang="en-US" sz="1600" i="1" dirty="0">
                                <a:latin typeface="Cambria Math" panose="02040503050406030204" pitchFamily="18" charset="0"/>
                              </a:rPr>
                              <m:t>(</m:t>
                            </m:r>
                            <m:r>
                              <a:rPr lang="en-US" sz="1600" i="1" dirty="0">
                                <a:latin typeface="Cambria Math" panose="02040503050406030204" pitchFamily="18" charset="0"/>
                              </a:rPr>
                              <m:t>𝑖</m:t>
                            </m:r>
                            <m:r>
                              <a:rPr lang="en-US" sz="1600" i="1" dirty="0">
                                <a:latin typeface="Cambria Math" panose="02040503050406030204" pitchFamily="18" charset="0"/>
                              </a:rPr>
                              <m:t>)</m:t>
                            </m:r>
                          </m:sup>
                        </m:sSup>
                        <m:r>
                          <m:rPr>
                            <m:nor/>
                          </m:rPr>
                          <a:rPr lang="en-US" sz="1600" dirty="0"/>
                          <m:t>)</m:t>
                        </m:r>
                      </m:e>
                      <m:sup>
                        <m:r>
                          <a:rPr lang="en-US" sz="1600" b="0" i="1" dirty="0" smtClean="0">
                            <a:latin typeface="Cambria Math" panose="02040503050406030204" pitchFamily="18" charset="0"/>
                          </a:rPr>
                          <m:t>2</m:t>
                        </m:r>
                      </m:sup>
                    </m:sSup>
                  </m:oMath>
                </a14:m>
                <a:r>
                  <a:rPr lang="en-US" sz="1600" dirty="0" smtClean="0"/>
                  <a:t>       </a:t>
                </a:r>
                <a:endParaRPr lang="en-US" sz="1600" dirty="0"/>
              </a:p>
            </p:txBody>
          </p:sp>
        </mc:Choice>
        <mc:Fallback xmlns="">
          <p:sp>
            <p:nvSpPr>
              <p:cNvPr id="4" name="Rectangle 3"/>
              <p:cNvSpPr>
                <a:spLocks noRot="1" noChangeAspect="1" noMove="1" noResize="1" noEditPoints="1" noAdjustHandles="1" noChangeArrowheads="1" noChangeShapeType="1" noTextEdit="1"/>
              </p:cNvSpPr>
              <p:nvPr/>
            </p:nvSpPr>
            <p:spPr>
              <a:xfrm>
                <a:off x="3214132" y="1700925"/>
                <a:ext cx="3373168" cy="441275"/>
              </a:xfrm>
              <a:prstGeom prst="rect">
                <a:avLst/>
              </a:prstGeom>
              <a:blipFill>
                <a:blip r:embed="rId2"/>
                <a:stretch>
                  <a:fillRect t="-72222" b="-1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214132" y="2395433"/>
                <a:ext cx="3924857" cy="441275"/>
              </a:xfrm>
              <a:prstGeom prst="rect">
                <a:avLst/>
              </a:prstGeom>
            </p:spPr>
            <p:txBody>
              <a:bodyPr wrap="none">
                <a:spAutoFit/>
              </a:bodyPr>
              <a:lstStyle/>
              <a:p>
                <a14:m>
                  <m:oMath xmlns:m="http://schemas.openxmlformats.org/officeDocument/2006/math">
                    <m:r>
                      <a:rPr lang="en-US" sz="1600" b="0" i="1" dirty="0" smtClean="0">
                        <a:latin typeface="Cambria Math" panose="02040503050406030204" pitchFamily="18" charset="0"/>
                      </a:rPr>
                      <m:t>𝐽</m:t>
                    </m:r>
                    <m:d>
                      <m:dPr>
                        <m:ctrlPr>
                          <a:rPr lang="en-US" sz="1600" b="0" i="1" dirty="0" smtClean="0">
                            <a:latin typeface="Cambria Math" panose="02040503050406030204" pitchFamily="18" charset="0"/>
                          </a:rPr>
                        </m:ctrlPr>
                      </m:dPr>
                      <m:e>
                        <m:r>
                          <a:rPr lang="en-US" sz="1600" i="1">
                            <a:latin typeface="Cambria Math" panose="02040503050406030204" pitchFamily="18" charset="0"/>
                            <a:sym typeface="Symbol" panose="05050102010706020507" pitchFamily="18" charset="2"/>
                          </a:rPr>
                          <m:t></m:t>
                        </m:r>
                      </m:e>
                    </m:d>
                    <m:r>
                      <a:rPr lang="en-US" sz="1600" b="0" i="1" dirty="0" smtClean="0">
                        <a:latin typeface="Cambria Math" panose="02040503050406030204" pitchFamily="18" charset="0"/>
                      </a:rPr>
                      <m:t>=</m:t>
                    </m:r>
                    <m:f>
                      <m:fPr>
                        <m:ctrlPr>
                          <a:rPr lang="en-US" sz="1600" i="1" dirty="0" smtClean="0">
                            <a:latin typeface="Cambria Math" panose="02040503050406030204" pitchFamily="18" charset="0"/>
                          </a:rPr>
                        </m:ctrlPr>
                      </m:fPr>
                      <m:num>
                        <m:r>
                          <a:rPr lang="en-US" sz="1600" i="1" dirty="0">
                            <a:latin typeface="Cambria Math" panose="02040503050406030204" pitchFamily="18" charset="0"/>
                          </a:rPr>
                          <m:t>1</m:t>
                        </m:r>
                      </m:num>
                      <m:den>
                        <m:r>
                          <a:rPr lang="en-US" sz="1600" b="0" i="1" dirty="0" smtClean="0">
                            <a:latin typeface="Cambria Math" panose="02040503050406030204" pitchFamily="18" charset="0"/>
                          </a:rPr>
                          <m:t>𝑚</m:t>
                        </m:r>
                      </m:den>
                    </m:f>
                    <m:nary>
                      <m:naryPr>
                        <m:chr m:val="∑"/>
                        <m:ctrlPr>
                          <a:rPr lang="en-US" sz="1600" i="1" dirty="0" smtClean="0">
                            <a:latin typeface="Cambria Math" panose="02040503050406030204" pitchFamily="18" charset="0"/>
                          </a:rPr>
                        </m:ctrlPr>
                      </m:naryPr>
                      <m:sub>
                        <m:r>
                          <m:rPr>
                            <m:brk m:alnAt="23"/>
                          </m:rPr>
                          <a:rPr lang="en-US" sz="1600" b="0" i="1" dirty="0" smtClean="0">
                            <a:latin typeface="Cambria Math" panose="02040503050406030204" pitchFamily="18" charset="0"/>
                          </a:rPr>
                          <m:t>𝑖</m:t>
                        </m:r>
                        <m:r>
                          <a:rPr lang="en-US" sz="1600" b="0" i="1" dirty="0" smtClean="0">
                            <a:latin typeface="Cambria Math" panose="02040503050406030204" pitchFamily="18" charset="0"/>
                          </a:rPr>
                          <m:t>=1</m:t>
                        </m:r>
                      </m:sub>
                      <m:sup>
                        <m:r>
                          <a:rPr lang="en-US" sz="1600" b="0" i="1" dirty="0" smtClean="0">
                            <a:latin typeface="Cambria Math" panose="02040503050406030204" pitchFamily="18" charset="0"/>
                          </a:rPr>
                          <m:t>𝑚</m:t>
                        </m:r>
                      </m:sup>
                      <m:e>
                        <m:f>
                          <m:fPr>
                            <m:ctrlPr>
                              <a:rPr lang="en-US" sz="1600" i="1" dirty="0">
                                <a:latin typeface="Cambria Math" panose="02040503050406030204" pitchFamily="18" charset="0"/>
                              </a:rPr>
                            </m:ctrlPr>
                          </m:fPr>
                          <m:num>
                            <m:r>
                              <a:rPr lang="en-US" sz="1600" i="1" dirty="0">
                                <a:latin typeface="Cambria Math" panose="02040503050406030204" pitchFamily="18" charset="0"/>
                              </a:rPr>
                              <m:t>1</m:t>
                            </m:r>
                          </m:num>
                          <m:den>
                            <m:r>
                              <a:rPr lang="en-US" sz="1600" b="0" i="1" dirty="0" smtClean="0">
                                <a:latin typeface="Cambria Math" panose="02040503050406030204" pitchFamily="18" charset="0"/>
                              </a:rPr>
                              <m:t>2</m:t>
                            </m:r>
                          </m:den>
                        </m:f>
                      </m:e>
                    </m:nary>
                  </m:oMath>
                </a14:m>
                <a:r>
                  <a:rPr lang="en-US" sz="1600" dirty="0" smtClean="0"/>
                  <a:t> </a:t>
                </a:r>
                <a14:m>
                  <m:oMath xmlns:m="http://schemas.openxmlformats.org/officeDocument/2006/math">
                    <m:sSup>
                      <m:sSupPr>
                        <m:ctrlPr>
                          <a:rPr lang="en-US" sz="1600" i="1" dirty="0" smtClean="0">
                            <a:latin typeface="Cambria Math" panose="02040503050406030204" pitchFamily="18" charset="0"/>
                          </a:rPr>
                        </m:ctrlPr>
                      </m:sSupPr>
                      <m:e>
                        <m:r>
                          <m:rPr>
                            <m:nor/>
                          </m:rPr>
                          <a:rPr lang="en-US" sz="1600" dirty="0"/>
                          <m:t>(</m:t>
                        </m:r>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sym typeface="Symbol" panose="05050102010706020507" pitchFamily="18" charset="2"/>
                              </a:rPr>
                              <m:t></m:t>
                            </m:r>
                          </m:sub>
                        </m:sSub>
                        <m:d>
                          <m:dPr>
                            <m:ctrlPr>
                              <a:rPr lang="en-US" sz="1600" i="1">
                                <a:latin typeface="Cambria Math" panose="02040503050406030204" pitchFamily="18" charset="0"/>
                                <a:sym typeface="Symbol" panose="05050102010706020507" pitchFamily="18" charset="2"/>
                              </a:rPr>
                            </m:ctrlPr>
                          </m:dPr>
                          <m:e>
                            <m:sSup>
                              <m:sSupPr>
                                <m:ctrlPr>
                                  <a:rPr lang="en-US" sz="1600" i="1" dirty="0">
                                    <a:latin typeface="Cambria Math" panose="02040503050406030204" pitchFamily="18" charset="0"/>
                                  </a:rPr>
                                </m:ctrlPr>
                              </m:sSupPr>
                              <m:e>
                                <m:r>
                                  <a:rPr lang="en-US" sz="1600" i="1" dirty="0">
                                    <a:latin typeface="Cambria Math" panose="02040503050406030204" pitchFamily="18" charset="0"/>
                                    <a:sym typeface="Symbol" panose="05050102010706020507" pitchFamily="18" charset="2"/>
                                  </a:rPr>
                                  <m:t>𝑥</m:t>
                                </m:r>
                              </m:e>
                              <m:sup>
                                <m:r>
                                  <a:rPr lang="en-US" sz="1600" i="1" dirty="0">
                                    <a:latin typeface="Cambria Math" panose="02040503050406030204" pitchFamily="18" charset="0"/>
                                  </a:rPr>
                                  <m:t>(</m:t>
                                </m:r>
                                <m:r>
                                  <a:rPr lang="en-US" sz="1600" i="1" dirty="0">
                                    <a:latin typeface="Cambria Math" panose="02040503050406030204" pitchFamily="18" charset="0"/>
                                  </a:rPr>
                                  <m:t>𝑖</m:t>
                                </m:r>
                                <m:r>
                                  <a:rPr lang="en-US" sz="1600" i="1" dirty="0">
                                    <a:latin typeface="Cambria Math" panose="02040503050406030204" pitchFamily="18" charset="0"/>
                                  </a:rPr>
                                  <m:t>)</m:t>
                                </m:r>
                              </m:sup>
                            </m:sSup>
                          </m:e>
                        </m:d>
                        <m:r>
                          <m:rPr>
                            <m:nor/>
                          </m:rPr>
                          <a:rPr lang="en-US" sz="1600" dirty="0"/>
                          <m:t>−</m:t>
                        </m:r>
                        <m:sSup>
                          <m:sSupPr>
                            <m:ctrlPr>
                              <a:rPr lang="en-US" sz="1600" i="1" dirty="0">
                                <a:latin typeface="Cambria Math" panose="02040503050406030204" pitchFamily="18" charset="0"/>
                              </a:rPr>
                            </m:ctrlPr>
                          </m:sSupPr>
                          <m:e>
                            <m:r>
                              <a:rPr lang="en-US" sz="1600" i="1" dirty="0">
                                <a:latin typeface="Cambria Math" panose="02040503050406030204" pitchFamily="18" charset="0"/>
                                <a:sym typeface="Symbol" panose="05050102010706020507" pitchFamily="18" charset="2"/>
                              </a:rPr>
                              <m:t>𝑦</m:t>
                            </m:r>
                          </m:e>
                          <m:sup>
                            <m:r>
                              <a:rPr lang="en-US" sz="1600" i="1" dirty="0">
                                <a:latin typeface="Cambria Math" panose="02040503050406030204" pitchFamily="18" charset="0"/>
                              </a:rPr>
                              <m:t>(</m:t>
                            </m:r>
                            <m:r>
                              <a:rPr lang="en-US" sz="1600" i="1" dirty="0">
                                <a:latin typeface="Cambria Math" panose="02040503050406030204" pitchFamily="18" charset="0"/>
                              </a:rPr>
                              <m:t>𝑖</m:t>
                            </m:r>
                            <m:r>
                              <a:rPr lang="en-US" sz="1600" i="1" dirty="0">
                                <a:latin typeface="Cambria Math" panose="02040503050406030204" pitchFamily="18" charset="0"/>
                              </a:rPr>
                              <m:t>)</m:t>
                            </m:r>
                          </m:sup>
                        </m:sSup>
                        <m:r>
                          <m:rPr>
                            <m:nor/>
                          </m:rPr>
                          <a:rPr lang="en-US" sz="1600" dirty="0"/>
                          <m:t>)</m:t>
                        </m:r>
                      </m:e>
                      <m:sup>
                        <m:r>
                          <a:rPr lang="en-US" sz="1600" b="0" i="1" dirty="0" smtClean="0">
                            <a:latin typeface="Cambria Math" panose="02040503050406030204" pitchFamily="18" charset="0"/>
                          </a:rPr>
                          <m:t>2</m:t>
                        </m:r>
                      </m:sup>
                    </m:sSup>
                    <m:r>
                      <a:rPr lang="en-US" sz="1600" i="1" dirty="0" smtClean="0">
                        <a:solidFill>
                          <a:srgbClr val="FF0000"/>
                        </a:solidFill>
                        <a:latin typeface="Cambria Math" panose="02040503050406030204" pitchFamily="18" charset="0"/>
                      </a:rPr>
                      <m:t>+</m:t>
                    </m:r>
                    <m:r>
                      <m:rPr>
                        <m:sty m:val="p"/>
                      </m:rPr>
                      <a:rPr lang="el-GR" sz="1600" i="1" dirty="0" smtClean="0">
                        <a:solidFill>
                          <a:srgbClr val="FF0000"/>
                        </a:solidFill>
                        <a:latin typeface="Cambria Math" panose="02040503050406030204" pitchFamily="18" charset="0"/>
                      </a:rPr>
                      <m:t>λ</m:t>
                    </m:r>
                    <m:nary>
                      <m:naryPr>
                        <m:chr m:val="∑"/>
                        <m:ctrlPr>
                          <a:rPr lang="en-US" sz="1600" i="1" dirty="0">
                            <a:solidFill>
                              <a:srgbClr val="FF0000"/>
                            </a:solidFill>
                            <a:latin typeface="Cambria Math" panose="02040503050406030204" pitchFamily="18" charset="0"/>
                          </a:rPr>
                        </m:ctrlPr>
                      </m:naryPr>
                      <m:sub>
                        <m:r>
                          <m:rPr>
                            <m:brk m:alnAt="23"/>
                          </m:rPr>
                          <a:rPr lang="en-US" sz="1600" i="1" dirty="0">
                            <a:solidFill>
                              <a:srgbClr val="FF0000"/>
                            </a:solidFill>
                            <a:latin typeface="Cambria Math" panose="02040503050406030204" pitchFamily="18" charset="0"/>
                          </a:rPr>
                          <m:t>𝑖</m:t>
                        </m:r>
                        <m:r>
                          <a:rPr lang="en-US" sz="1600" i="1" dirty="0">
                            <a:solidFill>
                              <a:srgbClr val="FF0000"/>
                            </a:solidFill>
                            <a:latin typeface="Cambria Math" panose="02040503050406030204" pitchFamily="18" charset="0"/>
                          </a:rPr>
                          <m:t>=1</m:t>
                        </m:r>
                      </m:sub>
                      <m:sup>
                        <m:r>
                          <a:rPr lang="en-US" sz="1600" b="0" i="1" dirty="0" smtClean="0">
                            <a:solidFill>
                              <a:srgbClr val="FF0000"/>
                            </a:solidFill>
                            <a:latin typeface="Cambria Math" panose="02040503050406030204" pitchFamily="18" charset="0"/>
                          </a:rPr>
                          <m:t>𝑛</m:t>
                        </m:r>
                      </m:sup>
                      <m:e>
                        <m:sSubSup>
                          <m:sSubSupPr>
                            <m:ctrlPr>
                              <a:rPr lang="en-US" sz="1600" i="1" dirty="0" smtClean="0">
                                <a:solidFill>
                                  <a:srgbClr val="FF0000"/>
                                </a:solidFill>
                                <a:latin typeface="Cambria Math" panose="02040503050406030204" pitchFamily="18" charset="0"/>
                              </a:rPr>
                            </m:ctrlPr>
                          </m:sSubSupPr>
                          <m:e>
                            <m:r>
                              <a:rPr lang="en-US" sz="1600" i="1">
                                <a:solidFill>
                                  <a:srgbClr val="FF0000"/>
                                </a:solidFill>
                                <a:latin typeface="Cambria Math" panose="02040503050406030204" pitchFamily="18" charset="0"/>
                                <a:sym typeface="Symbol" panose="05050102010706020507" pitchFamily="18" charset="2"/>
                              </a:rPr>
                              <m:t></m:t>
                            </m:r>
                          </m:e>
                          <m:sub>
                            <m:r>
                              <a:rPr lang="en-US" sz="1600" b="0" i="1" dirty="0" smtClean="0">
                                <a:solidFill>
                                  <a:srgbClr val="FF0000"/>
                                </a:solidFill>
                                <a:latin typeface="Cambria Math" panose="02040503050406030204" pitchFamily="18" charset="0"/>
                              </a:rPr>
                              <m:t>𝑖</m:t>
                            </m:r>
                          </m:sub>
                          <m:sup>
                            <m:r>
                              <a:rPr lang="en-US" sz="1600" b="0" i="1" dirty="0" smtClean="0">
                                <a:solidFill>
                                  <a:srgbClr val="FF0000"/>
                                </a:solidFill>
                                <a:latin typeface="Cambria Math" panose="02040503050406030204" pitchFamily="18" charset="0"/>
                              </a:rPr>
                              <m:t>2</m:t>
                            </m:r>
                          </m:sup>
                        </m:sSubSup>
                      </m:e>
                    </m:nary>
                  </m:oMath>
                </a14:m>
                <a:endParaRPr lang="en-US" sz="1600" dirty="0"/>
              </a:p>
            </p:txBody>
          </p:sp>
        </mc:Choice>
        <mc:Fallback xmlns="">
          <p:sp>
            <p:nvSpPr>
              <p:cNvPr id="5" name="Rectangle 4"/>
              <p:cNvSpPr>
                <a:spLocks noRot="1" noChangeAspect="1" noMove="1" noResize="1" noEditPoints="1" noAdjustHandles="1" noChangeArrowheads="1" noChangeShapeType="1" noTextEdit="1"/>
              </p:cNvSpPr>
              <p:nvPr/>
            </p:nvSpPr>
            <p:spPr>
              <a:xfrm>
                <a:off x="3214132" y="2395433"/>
                <a:ext cx="3924857" cy="441275"/>
              </a:xfrm>
              <a:prstGeom prst="rect">
                <a:avLst/>
              </a:prstGeom>
              <a:blipFill>
                <a:blip r:embed="rId3"/>
                <a:stretch>
                  <a:fillRect t="-72222" r="-2329" b="-1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214132" y="3089941"/>
                <a:ext cx="4027769" cy="441275"/>
              </a:xfrm>
              <a:prstGeom prst="rect">
                <a:avLst/>
              </a:prstGeom>
            </p:spPr>
            <p:txBody>
              <a:bodyPr wrap="none">
                <a:spAutoFit/>
              </a:bodyPr>
              <a:lstStyle/>
              <a:p>
                <a14:m>
                  <m:oMath xmlns:m="http://schemas.openxmlformats.org/officeDocument/2006/math">
                    <m:r>
                      <a:rPr lang="en-US" sz="1600" b="0" i="1" dirty="0" smtClean="0">
                        <a:latin typeface="Cambria Math" panose="02040503050406030204" pitchFamily="18" charset="0"/>
                      </a:rPr>
                      <m:t>𝐽</m:t>
                    </m:r>
                    <m:d>
                      <m:dPr>
                        <m:ctrlPr>
                          <a:rPr lang="en-US" sz="1600" b="0" i="1" dirty="0" smtClean="0">
                            <a:latin typeface="Cambria Math" panose="02040503050406030204" pitchFamily="18" charset="0"/>
                          </a:rPr>
                        </m:ctrlPr>
                      </m:dPr>
                      <m:e>
                        <m:r>
                          <a:rPr lang="en-US" sz="1600" i="1">
                            <a:latin typeface="Cambria Math" panose="02040503050406030204" pitchFamily="18" charset="0"/>
                            <a:sym typeface="Symbol" panose="05050102010706020507" pitchFamily="18" charset="2"/>
                          </a:rPr>
                          <m:t></m:t>
                        </m:r>
                      </m:e>
                    </m:d>
                    <m:r>
                      <a:rPr lang="en-US" sz="1600" b="0" i="1" dirty="0" smtClean="0">
                        <a:latin typeface="Cambria Math" panose="02040503050406030204" pitchFamily="18" charset="0"/>
                      </a:rPr>
                      <m:t>=</m:t>
                    </m:r>
                    <m:f>
                      <m:fPr>
                        <m:ctrlPr>
                          <a:rPr lang="en-US" sz="1600" i="1" dirty="0" smtClean="0">
                            <a:latin typeface="Cambria Math" panose="02040503050406030204" pitchFamily="18" charset="0"/>
                          </a:rPr>
                        </m:ctrlPr>
                      </m:fPr>
                      <m:num>
                        <m:r>
                          <a:rPr lang="en-US" sz="1600" i="1" dirty="0">
                            <a:latin typeface="Cambria Math" panose="02040503050406030204" pitchFamily="18" charset="0"/>
                          </a:rPr>
                          <m:t>1</m:t>
                        </m:r>
                      </m:num>
                      <m:den>
                        <m:r>
                          <a:rPr lang="en-US" sz="1600" b="0" i="1" dirty="0" smtClean="0">
                            <a:latin typeface="Cambria Math" panose="02040503050406030204" pitchFamily="18" charset="0"/>
                          </a:rPr>
                          <m:t>𝑚</m:t>
                        </m:r>
                      </m:den>
                    </m:f>
                    <m:nary>
                      <m:naryPr>
                        <m:chr m:val="∑"/>
                        <m:ctrlPr>
                          <a:rPr lang="en-US" sz="1600" i="1" dirty="0" smtClean="0">
                            <a:latin typeface="Cambria Math" panose="02040503050406030204" pitchFamily="18" charset="0"/>
                          </a:rPr>
                        </m:ctrlPr>
                      </m:naryPr>
                      <m:sub>
                        <m:r>
                          <m:rPr>
                            <m:brk m:alnAt="23"/>
                          </m:rPr>
                          <a:rPr lang="en-US" sz="1600" b="0" i="1" dirty="0" smtClean="0">
                            <a:latin typeface="Cambria Math" panose="02040503050406030204" pitchFamily="18" charset="0"/>
                          </a:rPr>
                          <m:t>𝑖</m:t>
                        </m:r>
                        <m:r>
                          <a:rPr lang="en-US" sz="1600" b="0" i="1" dirty="0" smtClean="0">
                            <a:latin typeface="Cambria Math" panose="02040503050406030204" pitchFamily="18" charset="0"/>
                          </a:rPr>
                          <m:t>=1</m:t>
                        </m:r>
                      </m:sub>
                      <m:sup>
                        <m:r>
                          <a:rPr lang="en-US" sz="1600" b="0" i="1" dirty="0" smtClean="0">
                            <a:latin typeface="Cambria Math" panose="02040503050406030204" pitchFamily="18" charset="0"/>
                          </a:rPr>
                          <m:t>𝑚</m:t>
                        </m:r>
                      </m:sup>
                      <m:e>
                        <m:f>
                          <m:fPr>
                            <m:ctrlPr>
                              <a:rPr lang="en-US" sz="1600" i="1" dirty="0">
                                <a:latin typeface="Cambria Math" panose="02040503050406030204" pitchFamily="18" charset="0"/>
                              </a:rPr>
                            </m:ctrlPr>
                          </m:fPr>
                          <m:num>
                            <m:r>
                              <a:rPr lang="en-US" sz="1600" i="1" dirty="0">
                                <a:latin typeface="Cambria Math" panose="02040503050406030204" pitchFamily="18" charset="0"/>
                              </a:rPr>
                              <m:t>1</m:t>
                            </m:r>
                          </m:num>
                          <m:den>
                            <m:r>
                              <a:rPr lang="en-US" sz="1600" b="0" i="1" dirty="0" smtClean="0">
                                <a:latin typeface="Cambria Math" panose="02040503050406030204" pitchFamily="18" charset="0"/>
                              </a:rPr>
                              <m:t>2</m:t>
                            </m:r>
                          </m:den>
                        </m:f>
                      </m:e>
                    </m:nary>
                  </m:oMath>
                </a14:m>
                <a:r>
                  <a:rPr lang="en-US" sz="1600" dirty="0" smtClean="0"/>
                  <a:t> </a:t>
                </a:r>
                <a14:m>
                  <m:oMath xmlns:m="http://schemas.openxmlformats.org/officeDocument/2006/math">
                    <m:sSup>
                      <m:sSupPr>
                        <m:ctrlPr>
                          <a:rPr lang="en-US" sz="1600" i="1" dirty="0" smtClean="0">
                            <a:latin typeface="Cambria Math" panose="02040503050406030204" pitchFamily="18" charset="0"/>
                          </a:rPr>
                        </m:ctrlPr>
                      </m:sSupPr>
                      <m:e>
                        <m:r>
                          <m:rPr>
                            <m:nor/>
                          </m:rPr>
                          <a:rPr lang="en-US" sz="1600" dirty="0"/>
                          <m:t>(</m:t>
                        </m:r>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sym typeface="Symbol" panose="05050102010706020507" pitchFamily="18" charset="2"/>
                              </a:rPr>
                              <m:t></m:t>
                            </m:r>
                          </m:sub>
                        </m:sSub>
                        <m:d>
                          <m:dPr>
                            <m:ctrlPr>
                              <a:rPr lang="en-US" sz="1600" i="1">
                                <a:latin typeface="Cambria Math" panose="02040503050406030204" pitchFamily="18" charset="0"/>
                                <a:sym typeface="Symbol" panose="05050102010706020507" pitchFamily="18" charset="2"/>
                              </a:rPr>
                            </m:ctrlPr>
                          </m:dPr>
                          <m:e>
                            <m:sSup>
                              <m:sSupPr>
                                <m:ctrlPr>
                                  <a:rPr lang="en-US" sz="1600" i="1" dirty="0">
                                    <a:latin typeface="Cambria Math" panose="02040503050406030204" pitchFamily="18" charset="0"/>
                                  </a:rPr>
                                </m:ctrlPr>
                              </m:sSupPr>
                              <m:e>
                                <m:r>
                                  <a:rPr lang="en-US" sz="1600" i="1" dirty="0">
                                    <a:latin typeface="Cambria Math" panose="02040503050406030204" pitchFamily="18" charset="0"/>
                                    <a:sym typeface="Symbol" panose="05050102010706020507" pitchFamily="18" charset="2"/>
                                  </a:rPr>
                                  <m:t>𝑥</m:t>
                                </m:r>
                              </m:e>
                              <m:sup>
                                <m:r>
                                  <a:rPr lang="en-US" sz="1600" i="1" dirty="0">
                                    <a:latin typeface="Cambria Math" panose="02040503050406030204" pitchFamily="18" charset="0"/>
                                  </a:rPr>
                                  <m:t>(</m:t>
                                </m:r>
                                <m:r>
                                  <a:rPr lang="en-US" sz="1600" i="1" dirty="0">
                                    <a:latin typeface="Cambria Math" panose="02040503050406030204" pitchFamily="18" charset="0"/>
                                  </a:rPr>
                                  <m:t>𝑖</m:t>
                                </m:r>
                                <m:r>
                                  <a:rPr lang="en-US" sz="1600" i="1" dirty="0">
                                    <a:latin typeface="Cambria Math" panose="02040503050406030204" pitchFamily="18" charset="0"/>
                                  </a:rPr>
                                  <m:t>)</m:t>
                                </m:r>
                              </m:sup>
                            </m:sSup>
                          </m:e>
                        </m:d>
                        <m:r>
                          <m:rPr>
                            <m:nor/>
                          </m:rPr>
                          <a:rPr lang="en-US" sz="1600" dirty="0"/>
                          <m:t>−</m:t>
                        </m:r>
                        <m:sSup>
                          <m:sSupPr>
                            <m:ctrlPr>
                              <a:rPr lang="en-US" sz="1600" i="1" dirty="0">
                                <a:latin typeface="Cambria Math" panose="02040503050406030204" pitchFamily="18" charset="0"/>
                              </a:rPr>
                            </m:ctrlPr>
                          </m:sSupPr>
                          <m:e>
                            <m:r>
                              <a:rPr lang="en-US" sz="1600" i="1" dirty="0">
                                <a:latin typeface="Cambria Math" panose="02040503050406030204" pitchFamily="18" charset="0"/>
                                <a:sym typeface="Symbol" panose="05050102010706020507" pitchFamily="18" charset="2"/>
                              </a:rPr>
                              <m:t>𝑦</m:t>
                            </m:r>
                          </m:e>
                          <m:sup>
                            <m:r>
                              <a:rPr lang="en-US" sz="1600" i="1" dirty="0">
                                <a:latin typeface="Cambria Math" panose="02040503050406030204" pitchFamily="18" charset="0"/>
                              </a:rPr>
                              <m:t>(</m:t>
                            </m:r>
                            <m:r>
                              <a:rPr lang="en-US" sz="1600" i="1" dirty="0">
                                <a:latin typeface="Cambria Math" panose="02040503050406030204" pitchFamily="18" charset="0"/>
                              </a:rPr>
                              <m:t>𝑖</m:t>
                            </m:r>
                            <m:r>
                              <a:rPr lang="en-US" sz="1600" i="1" dirty="0">
                                <a:latin typeface="Cambria Math" panose="02040503050406030204" pitchFamily="18" charset="0"/>
                              </a:rPr>
                              <m:t>)</m:t>
                            </m:r>
                          </m:sup>
                        </m:sSup>
                        <m:r>
                          <m:rPr>
                            <m:nor/>
                          </m:rPr>
                          <a:rPr lang="en-US" sz="1600" dirty="0"/>
                          <m:t>)</m:t>
                        </m:r>
                      </m:e>
                      <m:sup>
                        <m:r>
                          <a:rPr lang="en-US" sz="1600" b="0" i="1" dirty="0" smtClean="0">
                            <a:latin typeface="Cambria Math" panose="02040503050406030204" pitchFamily="18" charset="0"/>
                          </a:rPr>
                          <m:t>2</m:t>
                        </m:r>
                      </m:sup>
                    </m:sSup>
                    <m:r>
                      <a:rPr lang="en-US" sz="1600" i="1" dirty="0" smtClean="0">
                        <a:solidFill>
                          <a:srgbClr val="FF0000"/>
                        </a:solidFill>
                        <a:latin typeface="Cambria Math" panose="02040503050406030204" pitchFamily="18" charset="0"/>
                      </a:rPr>
                      <m:t>+</m:t>
                    </m:r>
                    <m:r>
                      <m:rPr>
                        <m:sty m:val="p"/>
                      </m:rPr>
                      <a:rPr lang="el-GR" sz="1600" i="1" dirty="0">
                        <a:solidFill>
                          <a:srgbClr val="FF0000"/>
                        </a:solidFill>
                        <a:latin typeface="Cambria Math" panose="02040503050406030204" pitchFamily="18" charset="0"/>
                      </a:rPr>
                      <m:t>λ</m:t>
                    </m:r>
                    <m:nary>
                      <m:naryPr>
                        <m:chr m:val="∑"/>
                        <m:ctrlPr>
                          <a:rPr lang="en-US" sz="1600" i="1" dirty="0" smtClean="0">
                            <a:solidFill>
                              <a:srgbClr val="FF0000"/>
                            </a:solidFill>
                            <a:latin typeface="Cambria Math" panose="02040503050406030204" pitchFamily="18" charset="0"/>
                          </a:rPr>
                        </m:ctrlPr>
                      </m:naryPr>
                      <m:sub>
                        <m:r>
                          <m:rPr>
                            <m:brk m:alnAt="23"/>
                          </m:rPr>
                          <a:rPr lang="en-US" sz="1600" i="1" dirty="0">
                            <a:solidFill>
                              <a:srgbClr val="FF0000"/>
                            </a:solidFill>
                            <a:latin typeface="Cambria Math" panose="02040503050406030204" pitchFamily="18" charset="0"/>
                          </a:rPr>
                          <m:t>𝑖</m:t>
                        </m:r>
                        <m:r>
                          <a:rPr lang="en-US" sz="1600" i="1" dirty="0">
                            <a:solidFill>
                              <a:srgbClr val="FF0000"/>
                            </a:solidFill>
                            <a:latin typeface="Cambria Math" panose="02040503050406030204" pitchFamily="18" charset="0"/>
                          </a:rPr>
                          <m:t>=1</m:t>
                        </m:r>
                      </m:sub>
                      <m:sup>
                        <m:r>
                          <a:rPr lang="en-US" sz="1600" b="0" i="1" dirty="0" smtClean="0">
                            <a:solidFill>
                              <a:srgbClr val="FF0000"/>
                            </a:solidFill>
                            <a:latin typeface="Cambria Math" panose="02040503050406030204" pitchFamily="18" charset="0"/>
                          </a:rPr>
                          <m:t>𝑛</m:t>
                        </m:r>
                      </m:sup>
                      <m:e>
                        <m:r>
                          <a:rPr lang="en-US" sz="1600" b="0" i="1" dirty="0" smtClean="0">
                            <a:solidFill>
                              <a:srgbClr val="FF0000"/>
                            </a:solidFill>
                            <a:latin typeface="Cambria Math" panose="02040503050406030204" pitchFamily="18" charset="0"/>
                          </a:rPr>
                          <m:t>|</m:t>
                        </m:r>
                        <m:sSub>
                          <m:sSubPr>
                            <m:ctrlPr>
                              <a:rPr lang="en-US" sz="1600" i="1" dirty="0">
                                <a:solidFill>
                                  <a:srgbClr val="FF0000"/>
                                </a:solidFill>
                                <a:latin typeface="Cambria Math" panose="02040503050406030204" pitchFamily="18" charset="0"/>
                              </a:rPr>
                            </m:ctrlPr>
                          </m:sSubPr>
                          <m:e>
                            <m:r>
                              <a:rPr lang="en-US" sz="1600" i="1">
                                <a:solidFill>
                                  <a:srgbClr val="FF0000"/>
                                </a:solidFill>
                                <a:latin typeface="Cambria Math" panose="02040503050406030204" pitchFamily="18" charset="0"/>
                                <a:sym typeface="Symbol" panose="05050102010706020507" pitchFamily="18" charset="2"/>
                              </a:rPr>
                              <m:t></m:t>
                            </m:r>
                          </m:e>
                          <m:sub>
                            <m:r>
                              <a:rPr lang="en-US" sz="1600" i="1" dirty="0">
                                <a:solidFill>
                                  <a:srgbClr val="FF0000"/>
                                </a:solidFill>
                                <a:latin typeface="Cambria Math" panose="02040503050406030204" pitchFamily="18" charset="0"/>
                              </a:rPr>
                              <m:t>𝑖</m:t>
                            </m:r>
                          </m:sub>
                        </m:sSub>
                        <m:r>
                          <a:rPr lang="en-US" sz="1600" b="0" i="1" dirty="0" smtClean="0">
                            <a:solidFill>
                              <a:srgbClr val="FF0000"/>
                            </a:solidFill>
                            <a:latin typeface="Cambria Math" panose="02040503050406030204" pitchFamily="18" charset="0"/>
                          </a:rPr>
                          <m:t>|</m:t>
                        </m:r>
                      </m:e>
                    </m:nary>
                  </m:oMath>
                </a14:m>
                <a:endParaRPr lang="en-US" sz="1600" dirty="0"/>
              </a:p>
            </p:txBody>
          </p:sp>
        </mc:Choice>
        <mc:Fallback xmlns="">
          <p:sp>
            <p:nvSpPr>
              <p:cNvPr id="6" name="Rectangle 5"/>
              <p:cNvSpPr>
                <a:spLocks noRot="1" noChangeAspect="1" noMove="1" noResize="1" noEditPoints="1" noAdjustHandles="1" noChangeArrowheads="1" noChangeShapeType="1" noTextEdit="1"/>
              </p:cNvSpPr>
              <p:nvPr/>
            </p:nvSpPr>
            <p:spPr>
              <a:xfrm>
                <a:off x="3214132" y="3089941"/>
                <a:ext cx="4027769" cy="441275"/>
              </a:xfrm>
              <a:prstGeom prst="rect">
                <a:avLst/>
              </a:prstGeom>
              <a:blipFill>
                <a:blip r:embed="rId4"/>
                <a:stretch>
                  <a:fillRect t="-72222" b="-120833"/>
                </a:stretch>
              </a:blipFill>
            </p:spPr>
            <p:txBody>
              <a:bodyPr/>
              <a:lstStyle/>
              <a:p>
                <a:r>
                  <a:rPr lang="en-US">
                    <a:noFill/>
                  </a:rPr>
                  <a:t> </a:t>
                </a:r>
              </a:p>
            </p:txBody>
          </p:sp>
        </mc:Fallback>
      </mc:AlternateContent>
      <p:sp>
        <p:nvSpPr>
          <p:cNvPr id="8" name="Rectangle 7"/>
          <p:cNvSpPr/>
          <p:nvPr/>
        </p:nvSpPr>
        <p:spPr>
          <a:xfrm>
            <a:off x="2185380" y="2477570"/>
            <a:ext cx="944489" cy="276999"/>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CA" sz="1200" dirty="0"/>
              <a:t>penalty=</a:t>
            </a:r>
            <a:r>
              <a:rPr lang="en-CA" sz="1200" dirty="0" smtClean="0"/>
              <a:t>'l2'</a:t>
            </a:r>
            <a:endParaRPr lang="en-US" sz="1200" dirty="0"/>
          </a:p>
        </p:txBody>
      </p:sp>
      <p:sp>
        <p:nvSpPr>
          <p:cNvPr id="11" name="Rectangle 10"/>
          <p:cNvSpPr/>
          <p:nvPr/>
        </p:nvSpPr>
        <p:spPr>
          <a:xfrm>
            <a:off x="2155960" y="3172078"/>
            <a:ext cx="944489" cy="276999"/>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CA" sz="1200" dirty="0"/>
              <a:t>penalty='l1'</a:t>
            </a:r>
            <a:endParaRPr lang="en-US" sz="1200" dirty="0"/>
          </a:p>
        </p:txBody>
      </p:sp>
      <p:pic>
        <p:nvPicPr>
          <p:cNvPr id="12" name="Picture 11">
            <a:extLst>
              <a:ext uri="{FF2B5EF4-FFF2-40B4-BE49-F238E27FC236}">
                <a16:creationId xmlns:a16="http://schemas.microsoft.com/office/drawing/2014/main" id="{F43F31D6-B11A-1046-B390-E608F33B5224}"/>
              </a:ext>
            </a:extLst>
          </p:cNvPr>
          <p:cNvPicPr>
            <a:picLocks noChangeAspect="1"/>
          </p:cNvPicPr>
          <p:nvPr/>
        </p:nvPicPr>
        <p:blipFill>
          <a:blip r:embed="rId5"/>
          <a:stretch>
            <a:fillRect/>
          </a:stretch>
        </p:blipFill>
        <p:spPr>
          <a:xfrm>
            <a:off x="3921275" y="3746029"/>
            <a:ext cx="3632128" cy="1291839"/>
          </a:xfrm>
          <a:prstGeom prst="rect">
            <a:avLst/>
          </a:prstGeom>
        </p:spPr>
      </p:pic>
    </p:spTree>
    <p:extLst>
      <p:ext uri="{BB962C8B-B14F-4D97-AF65-F5344CB8AC3E}">
        <p14:creationId xmlns:p14="http://schemas.microsoft.com/office/powerpoint/2010/main" val="4220307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9BAA2-386F-4837-A380-3FD4CC6A645C}"/>
              </a:ext>
            </a:extLst>
          </p:cNvPr>
          <p:cNvSpPr>
            <a:spLocks noGrp="1"/>
          </p:cNvSpPr>
          <p:nvPr>
            <p:ph type="title"/>
          </p:nvPr>
        </p:nvSpPr>
        <p:spPr/>
        <p:txBody>
          <a:bodyPr>
            <a:normAutofit/>
          </a:bodyPr>
          <a:lstStyle/>
          <a:p>
            <a:pPr algn="ctr"/>
            <a:r>
              <a:rPr lang="en-CA" dirty="0"/>
              <a:t>Regularization</a:t>
            </a:r>
            <a:endParaRPr lang="en-CA" dirty="0">
              <a:effectLst/>
            </a:endParaRPr>
          </a:p>
        </p:txBody>
      </p:sp>
      <p:sp>
        <p:nvSpPr>
          <p:cNvPr id="3" name="Content Placeholder 2">
            <a:extLst>
              <a:ext uri="{FF2B5EF4-FFF2-40B4-BE49-F238E27FC236}">
                <a16:creationId xmlns:a16="http://schemas.microsoft.com/office/drawing/2014/main" id="{41B6FDB0-839A-4C43-9DB3-462EF0E5F4AC}"/>
              </a:ext>
            </a:extLst>
          </p:cNvPr>
          <p:cNvSpPr>
            <a:spLocks noGrp="1"/>
          </p:cNvSpPr>
          <p:nvPr>
            <p:ph idx="1"/>
          </p:nvPr>
        </p:nvSpPr>
        <p:spPr>
          <a:xfrm>
            <a:off x="1717040" y="1200152"/>
            <a:ext cx="6969760" cy="452300"/>
          </a:xfrm>
        </p:spPr>
        <p:txBody>
          <a:bodyPr>
            <a:normAutofit/>
          </a:bodyPr>
          <a:lstStyle/>
          <a:p>
            <a:r>
              <a:rPr lang="en-CA" b="1" dirty="0" smtClean="0"/>
              <a:t>Regularization (in linear regression)</a:t>
            </a:r>
            <a:r>
              <a:rPr lang="en-CA" dirty="0"/>
              <a:t> </a:t>
            </a:r>
          </a:p>
        </p:txBody>
      </p:sp>
      <mc:AlternateContent xmlns:mc="http://schemas.openxmlformats.org/markup-compatibility/2006" xmlns:a14="http://schemas.microsoft.com/office/drawing/2010/main">
        <mc:Choice Requires="a14">
          <p:sp>
            <p:nvSpPr>
              <p:cNvPr id="4" name="Rectangle 3"/>
              <p:cNvSpPr/>
              <p:nvPr/>
            </p:nvSpPr>
            <p:spPr>
              <a:xfrm>
                <a:off x="3198764" y="1893025"/>
                <a:ext cx="3373168" cy="441275"/>
              </a:xfrm>
              <a:prstGeom prst="rect">
                <a:avLst/>
              </a:prstGeom>
            </p:spPr>
            <p:txBody>
              <a:bodyPr wrap="none">
                <a:spAutoFit/>
              </a:bodyPr>
              <a:lstStyle/>
              <a:p>
                <a14:m>
                  <m:oMath xmlns:m="http://schemas.openxmlformats.org/officeDocument/2006/math">
                    <m:r>
                      <a:rPr lang="en-US" sz="1600" b="0" i="1" dirty="0" smtClean="0">
                        <a:latin typeface="Cambria Math" panose="02040503050406030204" pitchFamily="18" charset="0"/>
                      </a:rPr>
                      <m:t>𝐽</m:t>
                    </m:r>
                    <m:d>
                      <m:dPr>
                        <m:ctrlPr>
                          <a:rPr lang="en-US" sz="1600" b="0" i="1" dirty="0" smtClean="0">
                            <a:latin typeface="Cambria Math" panose="02040503050406030204" pitchFamily="18" charset="0"/>
                          </a:rPr>
                        </m:ctrlPr>
                      </m:dPr>
                      <m:e>
                        <m:r>
                          <a:rPr lang="en-US" sz="1600" i="1">
                            <a:latin typeface="Cambria Math" panose="02040503050406030204" pitchFamily="18" charset="0"/>
                            <a:sym typeface="Symbol" panose="05050102010706020507" pitchFamily="18" charset="2"/>
                          </a:rPr>
                          <m:t></m:t>
                        </m:r>
                      </m:e>
                    </m:d>
                    <m:r>
                      <a:rPr lang="en-US" sz="1600" b="0" i="1" dirty="0" smtClean="0">
                        <a:latin typeface="Cambria Math" panose="02040503050406030204" pitchFamily="18" charset="0"/>
                      </a:rPr>
                      <m:t>=</m:t>
                    </m:r>
                    <m:f>
                      <m:fPr>
                        <m:ctrlPr>
                          <a:rPr lang="en-US" sz="1600" i="1" dirty="0" smtClean="0">
                            <a:latin typeface="Cambria Math" panose="02040503050406030204" pitchFamily="18" charset="0"/>
                          </a:rPr>
                        </m:ctrlPr>
                      </m:fPr>
                      <m:num>
                        <m:r>
                          <a:rPr lang="en-US" sz="1600" i="1" dirty="0">
                            <a:latin typeface="Cambria Math" panose="02040503050406030204" pitchFamily="18" charset="0"/>
                          </a:rPr>
                          <m:t>1</m:t>
                        </m:r>
                      </m:num>
                      <m:den>
                        <m:r>
                          <a:rPr lang="en-US" sz="1600" b="0" i="1" dirty="0" smtClean="0">
                            <a:latin typeface="Cambria Math" panose="02040503050406030204" pitchFamily="18" charset="0"/>
                          </a:rPr>
                          <m:t>𝑚</m:t>
                        </m:r>
                      </m:den>
                    </m:f>
                    <m:nary>
                      <m:naryPr>
                        <m:chr m:val="∑"/>
                        <m:ctrlPr>
                          <a:rPr lang="en-US" sz="1600" i="1" dirty="0" smtClean="0">
                            <a:latin typeface="Cambria Math" panose="02040503050406030204" pitchFamily="18" charset="0"/>
                          </a:rPr>
                        </m:ctrlPr>
                      </m:naryPr>
                      <m:sub>
                        <m:r>
                          <m:rPr>
                            <m:brk m:alnAt="23"/>
                          </m:rPr>
                          <a:rPr lang="en-US" sz="1600" b="0" i="1" dirty="0" smtClean="0">
                            <a:latin typeface="Cambria Math" panose="02040503050406030204" pitchFamily="18" charset="0"/>
                          </a:rPr>
                          <m:t>𝑖</m:t>
                        </m:r>
                        <m:r>
                          <a:rPr lang="en-US" sz="1600" b="0" i="1" dirty="0" smtClean="0">
                            <a:latin typeface="Cambria Math" panose="02040503050406030204" pitchFamily="18" charset="0"/>
                          </a:rPr>
                          <m:t>=1</m:t>
                        </m:r>
                      </m:sub>
                      <m:sup>
                        <m:r>
                          <a:rPr lang="en-US" sz="1600" b="0" i="1" dirty="0" smtClean="0">
                            <a:latin typeface="Cambria Math" panose="02040503050406030204" pitchFamily="18" charset="0"/>
                          </a:rPr>
                          <m:t>𝑚</m:t>
                        </m:r>
                      </m:sup>
                      <m:e>
                        <m:f>
                          <m:fPr>
                            <m:ctrlPr>
                              <a:rPr lang="en-US" sz="1600" i="1" dirty="0">
                                <a:latin typeface="Cambria Math" panose="02040503050406030204" pitchFamily="18" charset="0"/>
                              </a:rPr>
                            </m:ctrlPr>
                          </m:fPr>
                          <m:num>
                            <m:r>
                              <a:rPr lang="en-US" sz="1600" i="1" dirty="0">
                                <a:latin typeface="Cambria Math" panose="02040503050406030204" pitchFamily="18" charset="0"/>
                              </a:rPr>
                              <m:t>1</m:t>
                            </m:r>
                          </m:num>
                          <m:den>
                            <m:r>
                              <a:rPr lang="en-US" sz="1600" b="0" i="1" dirty="0" smtClean="0">
                                <a:latin typeface="Cambria Math" panose="02040503050406030204" pitchFamily="18" charset="0"/>
                              </a:rPr>
                              <m:t>2</m:t>
                            </m:r>
                          </m:den>
                        </m:f>
                      </m:e>
                    </m:nary>
                  </m:oMath>
                </a14:m>
                <a:r>
                  <a:rPr lang="en-US" sz="1600" dirty="0" smtClean="0"/>
                  <a:t> </a:t>
                </a:r>
                <a14:m>
                  <m:oMath xmlns:m="http://schemas.openxmlformats.org/officeDocument/2006/math">
                    <m:sSup>
                      <m:sSupPr>
                        <m:ctrlPr>
                          <a:rPr lang="en-US" sz="1600" i="1" dirty="0" smtClean="0">
                            <a:latin typeface="Cambria Math" panose="02040503050406030204" pitchFamily="18" charset="0"/>
                          </a:rPr>
                        </m:ctrlPr>
                      </m:sSupPr>
                      <m:e>
                        <m:r>
                          <m:rPr>
                            <m:nor/>
                          </m:rPr>
                          <a:rPr lang="en-US" sz="1600" dirty="0"/>
                          <m:t>(</m:t>
                        </m:r>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sym typeface="Symbol" panose="05050102010706020507" pitchFamily="18" charset="2"/>
                              </a:rPr>
                              <m:t></m:t>
                            </m:r>
                          </m:sub>
                        </m:sSub>
                        <m:d>
                          <m:dPr>
                            <m:ctrlPr>
                              <a:rPr lang="en-US" sz="1600" i="1">
                                <a:latin typeface="Cambria Math" panose="02040503050406030204" pitchFamily="18" charset="0"/>
                                <a:sym typeface="Symbol" panose="05050102010706020507" pitchFamily="18" charset="2"/>
                              </a:rPr>
                            </m:ctrlPr>
                          </m:dPr>
                          <m:e>
                            <m:sSup>
                              <m:sSupPr>
                                <m:ctrlPr>
                                  <a:rPr lang="en-US" sz="1600" i="1" dirty="0">
                                    <a:latin typeface="Cambria Math" panose="02040503050406030204" pitchFamily="18" charset="0"/>
                                  </a:rPr>
                                </m:ctrlPr>
                              </m:sSupPr>
                              <m:e>
                                <m:r>
                                  <a:rPr lang="en-US" sz="1600" i="1" dirty="0">
                                    <a:latin typeface="Cambria Math" panose="02040503050406030204" pitchFamily="18" charset="0"/>
                                    <a:sym typeface="Symbol" panose="05050102010706020507" pitchFamily="18" charset="2"/>
                                  </a:rPr>
                                  <m:t>𝑥</m:t>
                                </m:r>
                              </m:e>
                              <m:sup>
                                <m:r>
                                  <a:rPr lang="en-US" sz="1600" i="1" dirty="0">
                                    <a:latin typeface="Cambria Math" panose="02040503050406030204" pitchFamily="18" charset="0"/>
                                  </a:rPr>
                                  <m:t>(</m:t>
                                </m:r>
                                <m:r>
                                  <a:rPr lang="en-US" sz="1600" i="1" dirty="0">
                                    <a:latin typeface="Cambria Math" panose="02040503050406030204" pitchFamily="18" charset="0"/>
                                  </a:rPr>
                                  <m:t>𝑖</m:t>
                                </m:r>
                                <m:r>
                                  <a:rPr lang="en-US" sz="1600" i="1" dirty="0">
                                    <a:latin typeface="Cambria Math" panose="02040503050406030204" pitchFamily="18" charset="0"/>
                                  </a:rPr>
                                  <m:t>)</m:t>
                                </m:r>
                              </m:sup>
                            </m:sSup>
                          </m:e>
                        </m:d>
                        <m:r>
                          <m:rPr>
                            <m:nor/>
                          </m:rPr>
                          <a:rPr lang="en-US" sz="1600" dirty="0"/>
                          <m:t>−</m:t>
                        </m:r>
                        <m:sSup>
                          <m:sSupPr>
                            <m:ctrlPr>
                              <a:rPr lang="en-US" sz="1600" i="1" dirty="0">
                                <a:latin typeface="Cambria Math" panose="02040503050406030204" pitchFamily="18" charset="0"/>
                              </a:rPr>
                            </m:ctrlPr>
                          </m:sSupPr>
                          <m:e>
                            <m:r>
                              <a:rPr lang="en-US" sz="1600" i="1" dirty="0">
                                <a:latin typeface="Cambria Math" panose="02040503050406030204" pitchFamily="18" charset="0"/>
                                <a:sym typeface="Symbol" panose="05050102010706020507" pitchFamily="18" charset="2"/>
                              </a:rPr>
                              <m:t>𝑦</m:t>
                            </m:r>
                          </m:e>
                          <m:sup>
                            <m:r>
                              <a:rPr lang="en-US" sz="1600" i="1" dirty="0">
                                <a:latin typeface="Cambria Math" panose="02040503050406030204" pitchFamily="18" charset="0"/>
                              </a:rPr>
                              <m:t>(</m:t>
                            </m:r>
                            <m:r>
                              <a:rPr lang="en-US" sz="1600" i="1" dirty="0">
                                <a:latin typeface="Cambria Math" panose="02040503050406030204" pitchFamily="18" charset="0"/>
                              </a:rPr>
                              <m:t>𝑖</m:t>
                            </m:r>
                            <m:r>
                              <a:rPr lang="en-US" sz="1600" i="1" dirty="0">
                                <a:latin typeface="Cambria Math" panose="02040503050406030204" pitchFamily="18" charset="0"/>
                              </a:rPr>
                              <m:t>)</m:t>
                            </m:r>
                          </m:sup>
                        </m:sSup>
                        <m:r>
                          <m:rPr>
                            <m:nor/>
                          </m:rPr>
                          <a:rPr lang="en-US" sz="1600" dirty="0"/>
                          <m:t>)</m:t>
                        </m:r>
                      </m:e>
                      <m:sup>
                        <m:r>
                          <a:rPr lang="en-US" sz="1600" b="0" i="1" dirty="0" smtClean="0">
                            <a:latin typeface="Cambria Math" panose="02040503050406030204" pitchFamily="18" charset="0"/>
                          </a:rPr>
                          <m:t>2</m:t>
                        </m:r>
                      </m:sup>
                    </m:sSup>
                  </m:oMath>
                </a14:m>
                <a:r>
                  <a:rPr lang="en-US" sz="1600" dirty="0" smtClean="0"/>
                  <a:t>       </a:t>
                </a:r>
                <a:endParaRPr lang="en-US" sz="1600" dirty="0"/>
              </a:p>
            </p:txBody>
          </p:sp>
        </mc:Choice>
        <mc:Fallback xmlns="">
          <p:sp>
            <p:nvSpPr>
              <p:cNvPr id="4" name="Rectangle 3"/>
              <p:cNvSpPr>
                <a:spLocks noRot="1" noChangeAspect="1" noMove="1" noResize="1" noEditPoints="1" noAdjustHandles="1" noChangeArrowheads="1" noChangeShapeType="1" noTextEdit="1"/>
              </p:cNvSpPr>
              <p:nvPr/>
            </p:nvSpPr>
            <p:spPr>
              <a:xfrm>
                <a:off x="3198764" y="1893025"/>
                <a:ext cx="3373168" cy="441275"/>
              </a:xfrm>
              <a:prstGeom prst="rect">
                <a:avLst/>
              </a:prstGeom>
              <a:blipFill>
                <a:blip r:embed="rId2"/>
                <a:stretch>
                  <a:fillRect t="-72222" b="-1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198764" y="2652849"/>
                <a:ext cx="3924857" cy="441275"/>
              </a:xfrm>
              <a:prstGeom prst="rect">
                <a:avLst/>
              </a:prstGeom>
            </p:spPr>
            <p:txBody>
              <a:bodyPr wrap="none">
                <a:spAutoFit/>
              </a:bodyPr>
              <a:lstStyle/>
              <a:p>
                <a14:m>
                  <m:oMath xmlns:m="http://schemas.openxmlformats.org/officeDocument/2006/math">
                    <m:r>
                      <a:rPr lang="en-US" sz="1600" b="0" i="1" dirty="0" smtClean="0">
                        <a:latin typeface="Cambria Math" panose="02040503050406030204" pitchFamily="18" charset="0"/>
                      </a:rPr>
                      <m:t>𝐽</m:t>
                    </m:r>
                    <m:d>
                      <m:dPr>
                        <m:ctrlPr>
                          <a:rPr lang="en-US" sz="1600" b="0" i="1" dirty="0" smtClean="0">
                            <a:latin typeface="Cambria Math" panose="02040503050406030204" pitchFamily="18" charset="0"/>
                          </a:rPr>
                        </m:ctrlPr>
                      </m:dPr>
                      <m:e>
                        <m:r>
                          <a:rPr lang="en-US" sz="1600" i="1">
                            <a:latin typeface="Cambria Math" panose="02040503050406030204" pitchFamily="18" charset="0"/>
                            <a:sym typeface="Symbol" panose="05050102010706020507" pitchFamily="18" charset="2"/>
                          </a:rPr>
                          <m:t></m:t>
                        </m:r>
                      </m:e>
                    </m:d>
                    <m:r>
                      <a:rPr lang="en-US" sz="1600" b="0" i="1" dirty="0" smtClean="0">
                        <a:latin typeface="Cambria Math" panose="02040503050406030204" pitchFamily="18" charset="0"/>
                      </a:rPr>
                      <m:t>=</m:t>
                    </m:r>
                    <m:f>
                      <m:fPr>
                        <m:ctrlPr>
                          <a:rPr lang="en-US" sz="1600" i="1" dirty="0" smtClean="0">
                            <a:latin typeface="Cambria Math" panose="02040503050406030204" pitchFamily="18" charset="0"/>
                          </a:rPr>
                        </m:ctrlPr>
                      </m:fPr>
                      <m:num>
                        <m:r>
                          <a:rPr lang="en-US" sz="1600" i="1" dirty="0">
                            <a:latin typeface="Cambria Math" panose="02040503050406030204" pitchFamily="18" charset="0"/>
                          </a:rPr>
                          <m:t>1</m:t>
                        </m:r>
                      </m:num>
                      <m:den>
                        <m:r>
                          <a:rPr lang="en-US" sz="1600" b="0" i="1" dirty="0" smtClean="0">
                            <a:latin typeface="Cambria Math" panose="02040503050406030204" pitchFamily="18" charset="0"/>
                          </a:rPr>
                          <m:t>𝑚</m:t>
                        </m:r>
                      </m:den>
                    </m:f>
                    <m:nary>
                      <m:naryPr>
                        <m:chr m:val="∑"/>
                        <m:ctrlPr>
                          <a:rPr lang="en-US" sz="1600" i="1" dirty="0" smtClean="0">
                            <a:latin typeface="Cambria Math" panose="02040503050406030204" pitchFamily="18" charset="0"/>
                          </a:rPr>
                        </m:ctrlPr>
                      </m:naryPr>
                      <m:sub>
                        <m:r>
                          <m:rPr>
                            <m:brk m:alnAt="23"/>
                          </m:rPr>
                          <a:rPr lang="en-US" sz="1600" b="0" i="1" dirty="0" smtClean="0">
                            <a:latin typeface="Cambria Math" panose="02040503050406030204" pitchFamily="18" charset="0"/>
                          </a:rPr>
                          <m:t>𝑖</m:t>
                        </m:r>
                        <m:r>
                          <a:rPr lang="en-US" sz="1600" b="0" i="1" dirty="0" smtClean="0">
                            <a:latin typeface="Cambria Math" panose="02040503050406030204" pitchFamily="18" charset="0"/>
                          </a:rPr>
                          <m:t>=1</m:t>
                        </m:r>
                      </m:sub>
                      <m:sup>
                        <m:r>
                          <a:rPr lang="en-US" sz="1600" b="0" i="1" dirty="0" smtClean="0">
                            <a:latin typeface="Cambria Math" panose="02040503050406030204" pitchFamily="18" charset="0"/>
                          </a:rPr>
                          <m:t>𝑚</m:t>
                        </m:r>
                      </m:sup>
                      <m:e>
                        <m:f>
                          <m:fPr>
                            <m:ctrlPr>
                              <a:rPr lang="en-US" sz="1600" i="1" dirty="0">
                                <a:latin typeface="Cambria Math" panose="02040503050406030204" pitchFamily="18" charset="0"/>
                              </a:rPr>
                            </m:ctrlPr>
                          </m:fPr>
                          <m:num>
                            <m:r>
                              <a:rPr lang="en-US" sz="1600" i="1" dirty="0">
                                <a:latin typeface="Cambria Math" panose="02040503050406030204" pitchFamily="18" charset="0"/>
                              </a:rPr>
                              <m:t>1</m:t>
                            </m:r>
                          </m:num>
                          <m:den>
                            <m:r>
                              <a:rPr lang="en-US" sz="1600" b="0" i="1" dirty="0" smtClean="0">
                                <a:latin typeface="Cambria Math" panose="02040503050406030204" pitchFamily="18" charset="0"/>
                              </a:rPr>
                              <m:t>2</m:t>
                            </m:r>
                          </m:den>
                        </m:f>
                      </m:e>
                    </m:nary>
                  </m:oMath>
                </a14:m>
                <a:r>
                  <a:rPr lang="en-US" sz="1600" dirty="0" smtClean="0"/>
                  <a:t> </a:t>
                </a:r>
                <a14:m>
                  <m:oMath xmlns:m="http://schemas.openxmlformats.org/officeDocument/2006/math">
                    <m:sSup>
                      <m:sSupPr>
                        <m:ctrlPr>
                          <a:rPr lang="en-US" sz="1600" i="1" dirty="0" smtClean="0">
                            <a:latin typeface="Cambria Math" panose="02040503050406030204" pitchFamily="18" charset="0"/>
                          </a:rPr>
                        </m:ctrlPr>
                      </m:sSupPr>
                      <m:e>
                        <m:r>
                          <m:rPr>
                            <m:nor/>
                          </m:rPr>
                          <a:rPr lang="en-US" sz="1600" dirty="0"/>
                          <m:t>(</m:t>
                        </m:r>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sym typeface="Symbol" panose="05050102010706020507" pitchFamily="18" charset="2"/>
                              </a:rPr>
                              <m:t></m:t>
                            </m:r>
                          </m:sub>
                        </m:sSub>
                        <m:d>
                          <m:dPr>
                            <m:ctrlPr>
                              <a:rPr lang="en-US" sz="1600" i="1">
                                <a:latin typeface="Cambria Math" panose="02040503050406030204" pitchFamily="18" charset="0"/>
                                <a:sym typeface="Symbol" panose="05050102010706020507" pitchFamily="18" charset="2"/>
                              </a:rPr>
                            </m:ctrlPr>
                          </m:dPr>
                          <m:e>
                            <m:sSup>
                              <m:sSupPr>
                                <m:ctrlPr>
                                  <a:rPr lang="en-US" sz="1600" i="1" dirty="0">
                                    <a:latin typeface="Cambria Math" panose="02040503050406030204" pitchFamily="18" charset="0"/>
                                  </a:rPr>
                                </m:ctrlPr>
                              </m:sSupPr>
                              <m:e>
                                <m:r>
                                  <a:rPr lang="en-US" sz="1600" i="1" dirty="0">
                                    <a:latin typeface="Cambria Math" panose="02040503050406030204" pitchFamily="18" charset="0"/>
                                    <a:sym typeface="Symbol" panose="05050102010706020507" pitchFamily="18" charset="2"/>
                                  </a:rPr>
                                  <m:t>𝑥</m:t>
                                </m:r>
                              </m:e>
                              <m:sup>
                                <m:r>
                                  <a:rPr lang="en-US" sz="1600" i="1" dirty="0">
                                    <a:latin typeface="Cambria Math" panose="02040503050406030204" pitchFamily="18" charset="0"/>
                                  </a:rPr>
                                  <m:t>(</m:t>
                                </m:r>
                                <m:r>
                                  <a:rPr lang="en-US" sz="1600" i="1" dirty="0">
                                    <a:latin typeface="Cambria Math" panose="02040503050406030204" pitchFamily="18" charset="0"/>
                                  </a:rPr>
                                  <m:t>𝑖</m:t>
                                </m:r>
                                <m:r>
                                  <a:rPr lang="en-US" sz="1600" i="1" dirty="0">
                                    <a:latin typeface="Cambria Math" panose="02040503050406030204" pitchFamily="18" charset="0"/>
                                  </a:rPr>
                                  <m:t>)</m:t>
                                </m:r>
                              </m:sup>
                            </m:sSup>
                          </m:e>
                        </m:d>
                        <m:r>
                          <m:rPr>
                            <m:nor/>
                          </m:rPr>
                          <a:rPr lang="en-US" sz="1600" dirty="0"/>
                          <m:t>−</m:t>
                        </m:r>
                        <m:sSup>
                          <m:sSupPr>
                            <m:ctrlPr>
                              <a:rPr lang="en-US" sz="1600" i="1" dirty="0">
                                <a:latin typeface="Cambria Math" panose="02040503050406030204" pitchFamily="18" charset="0"/>
                              </a:rPr>
                            </m:ctrlPr>
                          </m:sSupPr>
                          <m:e>
                            <m:r>
                              <a:rPr lang="en-US" sz="1600" i="1" dirty="0">
                                <a:latin typeface="Cambria Math" panose="02040503050406030204" pitchFamily="18" charset="0"/>
                                <a:sym typeface="Symbol" panose="05050102010706020507" pitchFamily="18" charset="2"/>
                              </a:rPr>
                              <m:t>𝑦</m:t>
                            </m:r>
                          </m:e>
                          <m:sup>
                            <m:r>
                              <a:rPr lang="en-US" sz="1600" i="1" dirty="0">
                                <a:latin typeface="Cambria Math" panose="02040503050406030204" pitchFamily="18" charset="0"/>
                              </a:rPr>
                              <m:t>(</m:t>
                            </m:r>
                            <m:r>
                              <a:rPr lang="en-US" sz="1600" i="1" dirty="0">
                                <a:latin typeface="Cambria Math" panose="02040503050406030204" pitchFamily="18" charset="0"/>
                              </a:rPr>
                              <m:t>𝑖</m:t>
                            </m:r>
                            <m:r>
                              <a:rPr lang="en-US" sz="1600" i="1" dirty="0">
                                <a:latin typeface="Cambria Math" panose="02040503050406030204" pitchFamily="18" charset="0"/>
                              </a:rPr>
                              <m:t>)</m:t>
                            </m:r>
                          </m:sup>
                        </m:sSup>
                        <m:r>
                          <m:rPr>
                            <m:nor/>
                          </m:rPr>
                          <a:rPr lang="en-US" sz="1600" dirty="0"/>
                          <m:t>)</m:t>
                        </m:r>
                      </m:e>
                      <m:sup>
                        <m:r>
                          <a:rPr lang="en-US" sz="1600" b="0" i="1" dirty="0" smtClean="0">
                            <a:latin typeface="Cambria Math" panose="02040503050406030204" pitchFamily="18" charset="0"/>
                          </a:rPr>
                          <m:t>2</m:t>
                        </m:r>
                      </m:sup>
                    </m:sSup>
                    <m:r>
                      <a:rPr lang="en-US" sz="1600" i="1" dirty="0" smtClean="0">
                        <a:solidFill>
                          <a:srgbClr val="FF0000"/>
                        </a:solidFill>
                        <a:latin typeface="Cambria Math" panose="02040503050406030204" pitchFamily="18" charset="0"/>
                      </a:rPr>
                      <m:t>+</m:t>
                    </m:r>
                    <m:f>
                      <m:fPr>
                        <m:ctrlPr>
                          <a:rPr lang="en-US" sz="1600" i="1" dirty="0">
                            <a:solidFill>
                              <a:srgbClr val="FF0000"/>
                            </a:solidFill>
                            <a:latin typeface="Cambria Math" panose="02040503050406030204" pitchFamily="18" charset="0"/>
                          </a:rPr>
                        </m:ctrlPr>
                      </m:fPr>
                      <m:num>
                        <m:r>
                          <m:rPr>
                            <m:sty m:val="p"/>
                          </m:rPr>
                          <a:rPr lang="el-GR" sz="1600" i="1" dirty="0" smtClean="0">
                            <a:solidFill>
                              <a:srgbClr val="FF0000"/>
                            </a:solidFill>
                            <a:latin typeface="Cambria Math" panose="02040503050406030204" pitchFamily="18" charset="0"/>
                          </a:rPr>
                          <m:t>α</m:t>
                        </m:r>
                      </m:num>
                      <m:den>
                        <m:r>
                          <a:rPr lang="en-US" sz="1600" b="0" i="1" dirty="0" smtClean="0">
                            <a:solidFill>
                              <a:srgbClr val="FF0000"/>
                            </a:solidFill>
                            <a:latin typeface="Cambria Math" panose="02040503050406030204" pitchFamily="18" charset="0"/>
                          </a:rPr>
                          <m:t>2</m:t>
                        </m:r>
                      </m:den>
                    </m:f>
                    <m:nary>
                      <m:naryPr>
                        <m:chr m:val="∑"/>
                        <m:ctrlPr>
                          <a:rPr lang="en-US" sz="1600" i="1" dirty="0">
                            <a:solidFill>
                              <a:srgbClr val="FF0000"/>
                            </a:solidFill>
                            <a:latin typeface="Cambria Math" panose="02040503050406030204" pitchFamily="18" charset="0"/>
                          </a:rPr>
                        </m:ctrlPr>
                      </m:naryPr>
                      <m:sub>
                        <m:r>
                          <m:rPr>
                            <m:brk m:alnAt="23"/>
                          </m:rPr>
                          <a:rPr lang="en-US" sz="1600" i="1" dirty="0">
                            <a:solidFill>
                              <a:srgbClr val="FF0000"/>
                            </a:solidFill>
                            <a:latin typeface="Cambria Math" panose="02040503050406030204" pitchFamily="18" charset="0"/>
                          </a:rPr>
                          <m:t>𝑖</m:t>
                        </m:r>
                        <m:r>
                          <a:rPr lang="en-US" sz="1600" i="1" dirty="0">
                            <a:solidFill>
                              <a:srgbClr val="FF0000"/>
                            </a:solidFill>
                            <a:latin typeface="Cambria Math" panose="02040503050406030204" pitchFamily="18" charset="0"/>
                          </a:rPr>
                          <m:t>=1</m:t>
                        </m:r>
                      </m:sub>
                      <m:sup>
                        <m:r>
                          <a:rPr lang="en-US" sz="1600" b="0" i="1" dirty="0" smtClean="0">
                            <a:solidFill>
                              <a:srgbClr val="FF0000"/>
                            </a:solidFill>
                            <a:latin typeface="Cambria Math" panose="02040503050406030204" pitchFamily="18" charset="0"/>
                          </a:rPr>
                          <m:t>𝑛</m:t>
                        </m:r>
                      </m:sup>
                      <m:e>
                        <m:sSubSup>
                          <m:sSubSupPr>
                            <m:ctrlPr>
                              <a:rPr lang="en-US" sz="1600" i="1" dirty="0" smtClean="0">
                                <a:solidFill>
                                  <a:srgbClr val="FF0000"/>
                                </a:solidFill>
                                <a:latin typeface="Cambria Math" panose="02040503050406030204" pitchFamily="18" charset="0"/>
                              </a:rPr>
                            </m:ctrlPr>
                          </m:sSubSupPr>
                          <m:e>
                            <m:r>
                              <a:rPr lang="en-US" sz="1600" i="1">
                                <a:solidFill>
                                  <a:srgbClr val="FF0000"/>
                                </a:solidFill>
                                <a:latin typeface="Cambria Math" panose="02040503050406030204" pitchFamily="18" charset="0"/>
                                <a:sym typeface="Symbol" panose="05050102010706020507" pitchFamily="18" charset="2"/>
                              </a:rPr>
                              <m:t></m:t>
                            </m:r>
                          </m:e>
                          <m:sub>
                            <m:r>
                              <a:rPr lang="en-US" sz="1600" b="0" i="1" dirty="0" smtClean="0">
                                <a:solidFill>
                                  <a:srgbClr val="FF0000"/>
                                </a:solidFill>
                                <a:latin typeface="Cambria Math" panose="02040503050406030204" pitchFamily="18" charset="0"/>
                              </a:rPr>
                              <m:t>𝑖</m:t>
                            </m:r>
                          </m:sub>
                          <m:sup>
                            <m:r>
                              <a:rPr lang="en-US" sz="1600" b="0" i="1" dirty="0" smtClean="0">
                                <a:solidFill>
                                  <a:srgbClr val="FF0000"/>
                                </a:solidFill>
                                <a:latin typeface="Cambria Math" panose="02040503050406030204" pitchFamily="18" charset="0"/>
                              </a:rPr>
                              <m:t>2</m:t>
                            </m:r>
                          </m:sup>
                        </m:sSubSup>
                      </m:e>
                    </m:nary>
                  </m:oMath>
                </a14:m>
                <a:endParaRPr lang="en-US" sz="1600" dirty="0"/>
              </a:p>
            </p:txBody>
          </p:sp>
        </mc:Choice>
        <mc:Fallback xmlns="">
          <p:sp>
            <p:nvSpPr>
              <p:cNvPr id="5" name="Rectangle 4"/>
              <p:cNvSpPr>
                <a:spLocks noRot="1" noChangeAspect="1" noMove="1" noResize="1" noEditPoints="1" noAdjustHandles="1" noChangeArrowheads="1" noChangeShapeType="1" noTextEdit="1"/>
              </p:cNvSpPr>
              <p:nvPr/>
            </p:nvSpPr>
            <p:spPr>
              <a:xfrm>
                <a:off x="3198764" y="2652849"/>
                <a:ext cx="3924857" cy="441275"/>
              </a:xfrm>
              <a:prstGeom prst="rect">
                <a:avLst/>
              </a:prstGeom>
              <a:blipFill>
                <a:blip r:embed="rId3"/>
                <a:stretch>
                  <a:fillRect t="-71233" r="-2950" b="-1178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198764" y="3406136"/>
                <a:ext cx="4027769" cy="441275"/>
              </a:xfrm>
              <a:prstGeom prst="rect">
                <a:avLst/>
              </a:prstGeom>
            </p:spPr>
            <p:txBody>
              <a:bodyPr wrap="none">
                <a:spAutoFit/>
              </a:bodyPr>
              <a:lstStyle/>
              <a:p>
                <a14:m>
                  <m:oMath xmlns:m="http://schemas.openxmlformats.org/officeDocument/2006/math">
                    <m:r>
                      <a:rPr lang="en-US" sz="1600" b="0" i="1" dirty="0" smtClean="0">
                        <a:latin typeface="Cambria Math" panose="02040503050406030204" pitchFamily="18" charset="0"/>
                      </a:rPr>
                      <m:t>𝐽</m:t>
                    </m:r>
                    <m:d>
                      <m:dPr>
                        <m:ctrlPr>
                          <a:rPr lang="en-US" sz="1600" b="0" i="1" dirty="0" smtClean="0">
                            <a:latin typeface="Cambria Math" panose="02040503050406030204" pitchFamily="18" charset="0"/>
                          </a:rPr>
                        </m:ctrlPr>
                      </m:dPr>
                      <m:e>
                        <m:r>
                          <a:rPr lang="en-US" sz="1600" i="1">
                            <a:latin typeface="Cambria Math" panose="02040503050406030204" pitchFamily="18" charset="0"/>
                            <a:sym typeface="Symbol" panose="05050102010706020507" pitchFamily="18" charset="2"/>
                          </a:rPr>
                          <m:t></m:t>
                        </m:r>
                      </m:e>
                    </m:d>
                    <m:r>
                      <a:rPr lang="en-US" sz="1600" b="0" i="1" dirty="0" smtClean="0">
                        <a:latin typeface="Cambria Math" panose="02040503050406030204" pitchFamily="18" charset="0"/>
                      </a:rPr>
                      <m:t>=</m:t>
                    </m:r>
                    <m:f>
                      <m:fPr>
                        <m:ctrlPr>
                          <a:rPr lang="en-US" sz="1600" i="1" dirty="0" smtClean="0">
                            <a:latin typeface="Cambria Math" panose="02040503050406030204" pitchFamily="18" charset="0"/>
                          </a:rPr>
                        </m:ctrlPr>
                      </m:fPr>
                      <m:num>
                        <m:r>
                          <a:rPr lang="en-US" sz="1600" i="1" dirty="0">
                            <a:latin typeface="Cambria Math" panose="02040503050406030204" pitchFamily="18" charset="0"/>
                          </a:rPr>
                          <m:t>1</m:t>
                        </m:r>
                      </m:num>
                      <m:den>
                        <m:r>
                          <a:rPr lang="en-US" sz="1600" b="0" i="1" dirty="0" smtClean="0">
                            <a:latin typeface="Cambria Math" panose="02040503050406030204" pitchFamily="18" charset="0"/>
                          </a:rPr>
                          <m:t>𝑚</m:t>
                        </m:r>
                      </m:den>
                    </m:f>
                    <m:nary>
                      <m:naryPr>
                        <m:chr m:val="∑"/>
                        <m:ctrlPr>
                          <a:rPr lang="en-US" sz="1600" i="1" dirty="0" smtClean="0">
                            <a:latin typeface="Cambria Math" panose="02040503050406030204" pitchFamily="18" charset="0"/>
                          </a:rPr>
                        </m:ctrlPr>
                      </m:naryPr>
                      <m:sub>
                        <m:r>
                          <m:rPr>
                            <m:brk m:alnAt="23"/>
                          </m:rPr>
                          <a:rPr lang="en-US" sz="1600" b="0" i="1" dirty="0" smtClean="0">
                            <a:latin typeface="Cambria Math" panose="02040503050406030204" pitchFamily="18" charset="0"/>
                          </a:rPr>
                          <m:t>𝑖</m:t>
                        </m:r>
                        <m:r>
                          <a:rPr lang="en-US" sz="1600" b="0" i="1" dirty="0" smtClean="0">
                            <a:latin typeface="Cambria Math" panose="02040503050406030204" pitchFamily="18" charset="0"/>
                          </a:rPr>
                          <m:t>=1</m:t>
                        </m:r>
                      </m:sub>
                      <m:sup>
                        <m:r>
                          <a:rPr lang="en-US" sz="1600" b="0" i="1" dirty="0" smtClean="0">
                            <a:latin typeface="Cambria Math" panose="02040503050406030204" pitchFamily="18" charset="0"/>
                          </a:rPr>
                          <m:t>𝑚</m:t>
                        </m:r>
                      </m:sup>
                      <m:e>
                        <m:f>
                          <m:fPr>
                            <m:ctrlPr>
                              <a:rPr lang="en-US" sz="1600" i="1" dirty="0">
                                <a:latin typeface="Cambria Math" panose="02040503050406030204" pitchFamily="18" charset="0"/>
                              </a:rPr>
                            </m:ctrlPr>
                          </m:fPr>
                          <m:num>
                            <m:r>
                              <a:rPr lang="en-US" sz="1600" i="1" dirty="0">
                                <a:latin typeface="Cambria Math" panose="02040503050406030204" pitchFamily="18" charset="0"/>
                              </a:rPr>
                              <m:t>1</m:t>
                            </m:r>
                          </m:num>
                          <m:den>
                            <m:r>
                              <a:rPr lang="en-US" sz="1600" b="0" i="1" dirty="0" smtClean="0">
                                <a:latin typeface="Cambria Math" panose="02040503050406030204" pitchFamily="18" charset="0"/>
                              </a:rPr>
                              <m:t>2</m:t>
                            </m:r>
                          </m:den>
                        </m:f>
                      </m:e>
                    </m:nary>
                  </m:oMath>
                </a14:m>
                <a:r>
                  <a:rPr lang="en-US" sz="1600" dirty="0" smtClean="0"/>
                  <a:t> </a:t>
                </a:r>
                <a14:m>
                  <m:oMath xmlns:m="http://schemas.openxmlformats.org/officeDocument/2006/math">
                    <m:sSup>
                      <m:sSupPr>
                        <m:ctrlPr>
                          <a:rPr lang="en-US" sz="1600" i="1" dirty="0" smtClean="0">
                            <a:latin typeface="Cambria Math" panose="02040503050406030204" pitchFamily="18" charset="0"/>
                          </a:rPr>
                        </m:ctrlPr>
                      </m:sSupPr>
                      <m:e>
                        <m:r>
                          <m:rPr>
                            <m:nor/>
                          </m:rPr>
                          <a:rPr lang="en-US" sz="1600" dirty="0"/>
                          <m:t>(</m:t>
                        </m:r>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sym typeface="Symbol" panose="05050102010706020507" pitchFamily="18" charset="2"/>
                              </a:rPr>
                              <m:t></m:t>
                            </m:r>
                          </m:sub>
                        </m:sSub>
                        <m:d>
                          <m:dPr>
                            <m:ctrlPr>
                              <a:rPr lang="en-US" sz="1600" i="1">
                                <a:latin typeface="Cambria Math" panose="02040503050406030204" pitchFamily="18" charset="0"/>
                                <a:sym typeface="Symbol" panose="05050102010706020507" pitchFamily="18" charset="2"/>
                              </a:rPr>
                            </m:ctrlPr>
                          </m:dPr>
                          <m:e>
                            <m:sSup>
                              <m:sSupPr>
                                <m:ctrlPr>
                                  <a:rPr lang="en-US" sz="1600" i="1" dirty="0">
                                    <a:latin typeface="Cambria Math" panose="02040503050406030204" pitchFamily="18" charset="0"/>
                                  </a:rPr>
                                </m:ctrlPr>
                              </m:sSupPr>
                              <m:e>
                                <m:r>
                                  <a:rPr lang="en-US" sz="1600" i="1" dirty="0">
                                    <a:latin typeface="Cambria Math" panose="02040503050406030204" pitchFamily="18" charset="0"/>
                                    <a:sym typeface="Symbol" panose="05050102010706020507" pitchFamily="18" charset="2"/>
                                  </a:rPr>
                                  <m:t>𝑥</m:t>
                                </m:r>
                              </m:e>
                              <m:sup>
                                <m:r>
                                  <a:rPr lang="en-US" sz="1600" i="1" dirty="0">
                                    <a:latin typeface="Cambria Math" panose="02040503050406030204" pitchFamily="18" charset="0"/>
                                  </a:rPr>
                                  <m:t>(</m:t>
                                </m:r>
                                <m:r>
                                  <a:rPr lang="en-US" sz="1600" i="1" dirty="0">
                                    <a:latin typeface="Cambria Math" panose="02040503050406030204" pitchFamily="18" charset="0"/>
                                  </a:rPr>
                                  <m:t>𝑖</m:t>
                                </m:r>
                                <m:r>
                                  <a:rPr lang="en-US" sz="1600" i="1" dirty="0">
                                    <a:latin typeface="Cambria Math" panose="02040503050406030204" pitchFamily="18" charset="0"/>
                                  </a:rPr>
                                  <m:t>)</m:t>
                                </m:r>
                              </m:sup>
                            </m:sSup>
                          </m:e>
                        </m:d>
                        <m:r>
                          <m:rPr>
                            <m:nor/>
                          </m:rPr>
                          <a:rPr lang="en-US" sz="1600" dirty="0"/>
                          <m:t>−</m:t>
                        </m:r>
                        <m:sSup>
                          <m:sSupPr>
                            <m:ctrlPr>
                              <a:rPr lang="en-US" sz="1600" i="1" dirty="0">
                                <a:latin typeface="Cambria Math" panose="02040503050406030204" pitchFamily="18" charset="0"/>
                              </a:rPr>
                            </m:ctrlPr>
                          </m:sSupPr>
                          <m:e>
                            <m:r>
                              <a:rPr lang="en-US" sz="1600" i="1" dirty="0">
                                <a:latin typeface="Cambria Math" panose="02040503050406030204" pitchFamily="18" charset="0"/>
                                <a:sym typeface="Symbol" panose="05050102010706020507" pitchFamily="18" charset="2"/>
                              </a:rPr>
                              <m:t>𝑦</m:t>
                            </m:r>
                          </m:e>
                          <m:sup>
                            <m:r>
                              <a:rPr lang="en-US" sz="1600" i="1" dirty="0">
                                <a:latin typeface="Cambria Math" panose="02040503050406030204" pitchFamily="18" charset="0"/>
                              </a:rPr>
                              <m:t>(</m:t>
                            </m:r>
                            <m:r>
                              <a:rPr lang="en-US" sz="1600" i="1" dirty="0">
                                <a:latin typeface="Cambria Math" panose="02040503050406030204" pitchFamily="18" charset="0"/>
                              </a:rPr>
                              <m:t>𝑖</m:t>
                            </m:r>
                            <m:r>
                              <a:rPr lang="en-US" sz="1600" i="1" dirty="0">
                                <a:latin typeface="Cambria Math" panose="02040503050406030204" pitchFamily="18" charset="0"/>
                              </a:rPr>
                              <m:t>)</m:t>
                            </m:r>
                          </m:sup>
                        </m:sSup>
                        <m:r>
                          <m:rPr>
                            <m:nor/>
                          </m:rPr>
                          <a:rPr lang="en-US" sz="1600" dirty="0"/>
                          <m:t>)</m:t>
                        </m:r>
                      </m:e>
                      <m:sup>
                        <m:r>
                          <a:rPr lang="en-US" sz="1600" b="0" i="1" dirty="0" smtClean="0">
                            <a:latin typeface="Cambria Math" panose="02040503050406030204" pitchFamily="18" charset="0"/>
                          </a:rPr>
                          <m:t>2</m:t>
                        </m:r>
                      </m:sup>
                    </m:sSup>
                    <m:r>
                      <a:rPr lang="en-US" sz="1600" i="1" dirty="0" smtClean="0">
                        <a:solidFill>
                          <a:srgbClr val="FF0000"/>
                        </a:solidFill>
                        <a:latin typeface="Cambria Math" panose="02040503050406030204" pitchFamily="18" charset="0"/>
                      </a:rPr>
                      <m:t>+</m:t>
                    </m:r>
                    <m:r>
                      <m:rPr>
                        <m:sty m:val="p"/>
                      </m:rPr>
                      <a:rPr lang="el-GR" sz="1600" i="1" dirty="0">
                        <a:solidFill>
                          <a:srgbClr val="FF0000"/>
                        </a:solidFill>
                        <a:latin typeface="Cambria Math" panose="02040503050406030204" pitchFamily="18" charset="0"/>
                      </a:rPr>
                      <m:t>α</m:t>
                    </m:r>
                    <m:nary>
                      <m:naryPr>
                        <m:chr m:val="∑"/>
                        <m:ctrlPr>
                          <a:rPr lang="en-US" sz="1600" i="1" dirty="0" smtClean="0">
                            <a:solidFill>
                              <a:srgbClr val="FF0000"/>
                            </a:solidFill>
                            <a:latin typeface="Cambria Math" panose="02040503050406030204" pitchFamily="18" charset="0"/>
                          </a:rPr>
                        </m:ctrlPr>
                      </m:naryPr>
                      <m:sub>
                        <m:r>
                          <m:rPr>
                            <m:brk m:alnAt="23"/>
                          </m:rPr>
                          <a:rPr lang="en-US" sz="1600" i="1" dirty="0">
                            <a:solidFill>
                              <a:srgbClr val="FF0000"/>
                            </a:solidFill>
                            <a:latin typeface="Cambria Math" panose="02040503050406030204" pitchFamily="18" charset="0"/>
                          </a:rPr>
                          <m:t>𝑖</m:t>
                        </m:r>
                        <m:r>
                          <a:rPr lang="en-US" sz="1600" i="1" dirty="0">
                            <a:solidFill>
                              <a:srgbClr val="FF0000"/>
                            </a:solidFill>
                            <a:latin typeface="Cambria Math" panose="02040503050406030204" pitchFamily="18" charset="0"/>
                          </a:rPr>
                          <m:t>=1</m:t>
                        </m:r>
                      </m:sub>
                      <m:sup>
                        <m:r>
                          <a:rPr lang="en-US" sz="1600" b="0" i="1" dirty="0" smtClean="0">
                            <a:solidFill>
                              <a:srgbClr val="FF0000"/>
                            </a:solidFill>
                            <a:latin typeface="Cambria Math" panose="02040503050406030204" pitchFamily="18" charset="0"/>
                          </a:rPr>
                          <m:t>𝑛</m:t>
                        </m:r>
                      </m:sup>
                      <m:e>
                        <m:r>
                          <a:rPr lang="en-US" sz="1600" b="0" i="1" dirty="0" smtClean="0">
                            <a:solidFill>
                              <a:srgbClr val="FF0000"/>
                            </a:solidFill>
                            <a:latin typeface="Cambria Math" panose="02040503050406030204" pitchFamily="18" charset="0"/>
                          </a:rPr>
                          <m:t>|</m:t>
                        </m:r>
                        <m:sSub>
                          <m:sSubPr>
                            <m:ctrlPr>
                              <a:rPr lang="en-US" sz="1600" i="1" dirty="0">
                                <a:solidFill>
                                  <a:srgbClr val="FF0000"/>
                                </a:solidFill>
                                <a:latin typeface="Cambria Math" panose="02040503050406030204" pitchFamily="18" charset="0"/>
                              </a:rPr>
                            </m:ctrlPr>
                          </m:sSubPr>
                          <m:e>
                            <m:r>
                              <a:rPr lang="en-US" sz="1600" i="1">
                                <a:solidFill>
                                  <a:srgbClr val="FF0000"/>
                                </a:solidFill>
                                <a:latin typeface="Cambria Math" panose="02040503050406030204" pitchFamily="18" charset="0"/>
                                <a:sym typeface="Symbol" panose="05050102010706020507" pitchFamily="18" charset="2"/>
                              </a:rPr>
                              <m:t></m:t>
                            </m:r>
                          </m:e>
                          <m:sub>
                            <m:r>
                              <a:rPr lang="en-US" sz="1600" i="1" dirty="0">
                                <a:solidFill>
                                  <a:srgbClr val="FF0000"/>
                                </a:solidFill>
                                <a:latin typeface="Cambria Math" panose="02040503050406030204" pitchFamily="18" charset="0"/>
                              </a:rPr>
                              <m:t>𝑖</m:t>
                            </m:r>
                          </m:sub>
                        </m:sSub>
                        <m:r>
                          <a:rPr lang="en-US" sz="1600" b="0" i="1" dirty="0" smtClean="0">
                            <a:solidFill>
                              <a:srgbClr val="FF0000"/>
                            </a:solidFill>
                            <a:latin typeface="Cambria Math" panose="02040503050406030204" pitchFamily="18" charset="0"/>
                          </a:rPr>
                          <m:t>|</m:t>
                        </m:r>
                      </m:e>
                    </m:nary>
                  </m:oMath>
                </a14:m>
                <a:endParaRPr lang="en-US" sz="1600" dirty="0"/>
              </a:p>
            </p:txBody>
          </p:sp>
        </mc:Choice>
        <mc:Fallback xmlns="">
          <p:sp>
            <p:nvSpPr>
              <p:cNvPr id="6" name="Rectangle 5"/>
              <p:cNvSpPr>
                <a:spLocks noRot="1" noChangeAspect="1" noMove="1" noResize="1" noEditPoints="1" noAdjustHandles="1" noChangeArrowheads="1" noChangeShapeType="1" noTextEdit="1"/>
              </p:cNvSpPr>
              <p:nvPr/>
            </p:nvSpPr>
            <p:spPr>
              <a:xfrm>
                <a:off x="3198764" y="3406136"/>
                <a:ext cx="4027769" cy="441275"/>
              </a:xfrm>
              <a:prstGeom prst="rect">
                <a:avLst/>
              </a:prstGeom>
              <a:blipFill>
                <a:blip r:embed="rId4"/>
                <a:stretch>
                  <a:fillRect t="-72222" r="-152" b="-120833"/>
                </a:stretch>
              </a:blipFill>
            </p:spPr>
            <p:txBody>
              <a:bodyPr/>
              <a:lstStyle/>
              <a:p>
                <a:r>
                  <a:rPr lang="en-US">
                    <a:noFill/>
                  </a:rPr>
                  <a:t> </a:t>
                </a:r>
              </a:p>
            </p:txBody>
          </p:sp>
        </mc:Fallback>
      </mc:AlternateContent>
      <p:sp>
        <p:nvSpPr>
          <p:cNvPr id="8" name="Rectangle 7"/>
          <p:cNvSpPr/>
          <p:nvPr/>
        </p:nvSpPr>
        <p:spPr>
          <a:xfrm>
            <a:off x="2170012" y="2669670"/>
            <a:ext cx="967377"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CA" sz="1200" dirty="0" smtClean="0"/>
              <a:t>Ridge Regression</a:t>
            </a:r>
            <a:endParaRPr lang="en-US" sz="1200" dirty="0"/>
          </a:p>
        </p:txBody>
      </p:sp>
      <p:sp>
        <p:nvSpPr>
          <p:cNvPr id="11" name="Rectangle 10"/>
          <p:cNvSpPr/>
          <p:nvPr/>
        </p:nvSpPr>
        <p:spPr>
          <a:xfrm>
            <a:off x="2140592" y="3364178"/>
            <a:ext cx="958917" cy="461665"/>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pPr algn="ctr"/>
            <a:r>
              <a:rPr lang="en-US" sz="1200" dirty="0" smtClean="0"/>
              <a:t>Lasso </a:t>
            </a:r>
          </a:p>
          <a:p>
            <a:pPr algn="ctr"/>
            <a:r>
              <a:rPr lang="en-US" sz="1200" dirty="0" smtClean="0"/>
              <a:t>Regression</a:t>
            </a:r>
            <a:endParaRPr lang="en-US" sz="1200" dirty="0"/>
          </a:p>
        </p:txBody>
      </p:sp>
      <mc:AlternateContent xmlns:mc="http://schemas.openxmlformats.org/markup-compatibility/2006" xmlns:a14="http://schemas.microsoft.com/office/drawing/2010/main">
        <mc:Choice Requires="a14">
          <p:sp>
            <p:nvSpPr>
              <p:cNvPr id="9" name="Rectangle 8"/>
              <p:cNvSpPr/>
              <p:nvPr/>
            </p:nvSpPr>
            <p:spPr>
              <a:xfrm>
                <a:off x="3198764" y="4133299"/>
                <a:ext cx="5528758" cy="451470"/>
              </a:xfrm>
              <a:prstGeom prst="rect">
                <a:avLst/>
              </a:prstGeom>
            </p:spPr>
            <p:txBody>
              <a:bodyPr wrap="none">
                <a:spAutoFit/>
              </a:bodyPr>
              <a:lstStyle/>
              <a:p>
                <a14:m>
                  <m:oMath xmlns:m="http://schemas.openxmlformats.org/officeDocument/2006/math">
                    <m:r>
                      <a:rPr lang="en-US" sz="1600" b="0" i="1" dirty="0" smtClean="0">
                        <a:latin typeface="Cambria Math" panose="02040503050406030204" pitchFamily="18" charset="0"/>
                      </a:rPr>
                      <m:t>𝐽</m:t>
                    </m:r>
                    <m:d>
                      <m:dPr>
                        <m:ctrlPr>
                          <a:rPr lang="en-US" sz="1600" b="0" i="1" dirty="0" smtClean="0">
                            <a:latin typeface="Cambria Math" panose="02040503050406030204" pitchFamily="18" charset="0"/>
                          </a:rPr>
                        </m:ctrlPr>
                      </m:dPr>
                      <m:e>
                        <m:r>
                          <a:rPr lang="en-US" sz="1600" i="1">
                            <a:latin typeface="Cambria Math" panose="02040503050406030204" pitchFamily="18" charset="0"/>
                            <a:sym typeface="Symbol" panose="05050102010706020507" pitchFamily="18" charset="2"/>
                          </a:rPr>
                          <m:t></m:t>
                        </m:r>
                      </m:e>
                    </m:d>
                    <m:r>
                      <a:rPr lang="en-US" sz="1600" b="0" i="1" dirty="0" smtClean="0">
                        <a:latin typeface="Cambria Math" panose="02040503050406030204" pitchFamily="18" charset="0"/>
                      </a:rPr>
                      <m:t>=</m:t>
                    </m:r>
                    <m:f>
                      <m:fPr>
                        <m:ctrlPr>
                          <a:rPr lang="en-US" sz="1600" i="1" dirty="0" smtClean="0">
                            <a:latin typeface="Cambria Math" panose="02040503050406030204" pitchFamily="18" charset="0"/>
                          </a:rPr>
                        </m:ctrlPr>
                      </m:fPr>
                      <m:num>
                        <m:r>
                          <a:rPr lang="en-US" sz="1600" i="1" dirty="0">
                            <a:latin typeface="Cambria Math" panose="02040503050406030204" pitchFamily="18" charset="0"/>
                          </a:rPr>
                          <m:t>1</m:t>
                        </m:r>
                      </m:num>
                      <m:den>
                        <m:r>
                          <a:rPr lang="en-US" sz="1600" b="0" i="1" dirty="0" smtClean="0">
                            <a:latin typeface="Cambria Math" panose="02040503050406030204" pitchFamily="18" charset="0"/>
                          </a:rPr>
                          <m:t>𝑚</m:t>
                        </m:r>
                      </m:den>
                    </m:f>
                    <m:nary>
                      <m:naryPr>
                        <m:chr m:val="∑"/>
                        <m:ctrlPr>
                          <a:rPr lang="en-US" sz="1600" i="1" dirty="0" smtClean="0">
                            <a:latin typeface="Cambria Math" panose="02040503050406030204" pitchFamily="18" charset="0"/>
                          </a:rPr>
                        </m:ctrlPr>
                      </m:naryPr>
                      <m:sub>
                        <m:r>
                          <m:rPr>
                            <m:brk m:alnAt="23"/>
                          </m:rPr>
                          <a:rPr lang="en-US" sz="1600" b="0" i="1" dirty="0" smtClean="0">
                            <a:latin typeface="Cambria Math" panose="02040503050406030204" pitchFamily="18" charset="0"/>
                          </a:rPr>
                          <m:t>𝑖</m:t>
                        </m:r>
                        <m:r>
                          <a:rPr lang="en-US" sz="1600" b="0" i="1" dirty="0" smtClean="0">
                            <a:latin typeface="Cambria Math" panose="02040503050406030204" pitchFamily="18" charset="0"/>
                          </a:rPr>
                          <m:t>=1</m:t>
                        </m:r>
                      </m:sub>
                      <m:sup>
                        <m:r>
                          <a:rPr lang="en-US" sz="1600" b="0" i="1" dirty="0" smtClean="0">
                            <a:latin typeface="Cambria Math" panose="02040503050406030204" pitchFamily="18" charset="0"/>
                          </a:rPr>
                          <m:t>𝑚</m:t>
                        </m:r>
                      </m:sup>
                      <m:e>
                        <m:f>
                          <m:fPr>
                            <m:ctrlPr>
                              <a:rPr lang="en-US" sz="1600" i="1" dirty="0">
                                <a:latin typeface="Cambria Math" panose="02040503050406030204" pitchFamily="18" charset="0"/>
                              </a:rPr>
                            </m:ctrlPr>
                          </m:fPr>
                          <m:num>
                            <m:r>
                              <a:rPr lang="en-US" sz="1600" i="1" dirty="0">
                                <a:latin typeface="Cambria Math" panose="02040503050406030204" pitchFamily="18" charset="0"/>
                              </a:rPr>
                              <m:t>1</m:t>
                            </m:r>
                          </m:num>
                          <m:den>
                            <m:r>
                              <a:rPr lang="en-US" sz="1600" b="0" i="1" dirty="0" smtClean="0">
                                <a:latin typeface="Cambria Math" panose="02040503050406030204" pitchFamily="18" charset="0"/>
                              </a:rPr>
                              <m:t>2</m:t>
                            </m:r>
                          </m:den>
                        </m:f>
                      </m:e>
                    </m:nary>
                  </m:oMath>
                </a14:m>
                <a:r>
                  <a:rPr lang="en-US" sz="1600" dirty="0" smtClean="0"/>
                  <a:t> </a:t>
                </a:r>
                <a14:m>
                  <m:oMath xmlns:m="http://schemas.openxmlformats.org/officeDocument/2006/math">
                    <m:sSup>
                      <m:sSupPr>
                        <m:ctrlPr>
                          <a:rPr lang="en-US" sz="1600" i="1" dirty="0" smtClean="0">
                            <a:latin typeface="Cambria Math" panose="02040503050406030204" pitchFamily="18" charset="0"/>
                          </a:rPr>
                        </m:ctrlPr>
                      </m:sSupPr>
                      <m:e>
                        <m:r>
                          <m:rPr>
                            <m:nor/>
                          </m:rPr>
                          <a:rPr lang="en-US" sz="1600" dirty="0"/>
                          <m:t>(</m:t>
                        </m:r>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sym typeface="Symbol" panose="05050102010706020507" pitchFamily="18" charset="2"/>
                              </a:rPr>
                              <m:t></m:t>
                            </m:r>
                          </m:sub>
                        </m:sSub>
                        <m:d>
                          <m:dPr>
                            <m:ctrlPr>
                              <a:rPr lang="en-US" sz="1600" i="1">
                                <a:latin typeface="Cambria Math" panose="02040503050406030204" pitchFamily="18" charset="0"/>
                                <a:sym typeface="Symbol" panose="05050102010706020507" pitchFamily="18" charset="2"/>
                              </a:rPr>
                            </m:ctrlPr>
                          </m:dPr>
                          <m:e>
                            <m:sSup>
                              <m:sSupPr>
                                <m:ctrlPr>
                                  <a:rPr lang="en-US" sz="1600" i="1" dirty="0">
                                    <a:latin typeface="Cambria Math" panose="02040503050406030204" pitchFamily="18" charset="0"/>
                                  </a:rPr>
                                </m:ctrlPr>
                              </m:sSupPr>
                              <m:e>
                                <m:r>
                                  <a:rPr lang="en-US" sz="1600" i="1" dirty="0">
                                    <a:latin typeface="Cambria Math" panose="02040503050406030204" pitchFamily="18" charset="0"/>
                                    <a:sym typeface="Symbol" panose="05050102010706020507" pitchFamily="18" charset="2"/>
                                  </a:rPr>
                                  <m:t>𝑥</m:t>
                                </m:r>
                              </m:e>
                              <m:sup>
                                <m:r>
                                  <a:rPr lang="en-US" sz="1600" i="1" dirty="0">
                                    <a:latin typeface="Cambria Math" panose="02040503050406030204" pitchFamily="18" charset="0"/>
                                  </a:rPr>
                                  <m:t>(</m:t>
                                </m:r>
                                <m:r>
                                  <a:rPr lang="en-US" sz="1600" i="1" dirty="0">
                                    <a:latin typeface="Cambria Math" panose="02040503050406030204" pitchFamily="18" charset="0"/>
                                  </a:rPr>
                                  <m:t>𝑖</m:t>
                                </m:r>
                                <m:r>
                                  <a:rPr lang="en-US" sz="1600" i="1" dirty="0">
                                    <a:latin typeface="Cambria Math" panose="02040503050406030204" pitchFamily="18" charset="0"/>
                                  </a:rPr>
                                  <m:t>)</m:t>
                                </m:r>
                              </m:sup>
                            </m:sSup>
                          </m:e>
                        </m:d>
                        <m:r>
                          <m:rPr>
                            <m:nor/>
                          </m:rPr>
                          <a:rPr lang="en-US" sz="1600" dirty="0"/>
                          <m:t>−</m:t>
                        </m:r>
                        <m:sSup>
                          <m:sSupPr>
                            <m:ctrlPr>
                              <a:rPr lang="en-US" sz="1600" i="1" dirty="0">
                                <a:latin typeface="Cambria Math" panose="02040503050406030204" pitchFamily="18" charset="0"/>
                              </a:rPr>
                            </m:ctrlPr>
                          </m:sSupPr>
                          <m:e>
                            <m:r>
                              <a:rPr lang="en-US" sz="1600" i="1" dirty="0">
                                <a:latin typeface="Cambria Math" panose="02040503050406030204" pitchFamily="18" charset="0"/>
                                <a:sym typeface="Symbol" panose="05050102010706020507" pitchFamily="18" charset="2"/>
                              </a:rPr>
                              <m:t>𝑦</m:t>
                            </m:r>
                          </m:e>
                          <m:sup>
                            <m:r>
                              <a:rPr lang="en-US" sz="1600" i="1" dirty="0">
                                <a:latin typeface="Cambria Math" panose="02040503050406030204" pitchFamily="18" charset="0"/>
                              </a:rPr>
                              <m:t>(</m:t>
                            </m:r>
                            <m:r>
                              <a:rPr lang="en-US" sz="1600" i="1" dirty="0">
                                <a:latin typeface="Cambria Math" panose="02040503050406030204" pitchFamily="18" charset="0"/>
                              </a:rPr>
                              <m:t>𝑖</m:t>
                            </m:r>
                            <m:r>
                              <a:rPr lang="en-US" sz="1600" i="1" dirty="0">
                                <a:latin typeface="Cambria Math" panose="02040503050406030204" pitchFamily="18" charset="0"/>
                              </a:rPr>
                              <m:t>)</m:t>
                            </m:r>
                          </m:sup>
                        </m:sSup>
                        <m:r>
                          <m:rPr>
                            <m:nor/>
                          </m:rPr>
                          <a:rPr lang="en-US" sz="1600" dirty="0"/>
                          <m:t>)</m:t>
                        </m:r>
                      </m:e>
                      <m:sup>
                        <m:r>
                          <a:rPr lang="en-US" sz="1600" b="0" i="1" dirty="0" smtClean="0">
                            <a:latin typeface="Cambria Math" panose="02040503050406030204" pitchFamily="18" charset="0"/>
                          </a:rPr>
                          <m:t>2</m:t>
                        </m:r>
                      </m:sup>
                    </m:sSup>
                    <m:r>
                      <a:rPr lang="en-US" sz="1600" i="1" dirty="0" smtClean="0">
                        <a:solidFill>
                          <a:srgbClr val="FF0000"/>
                        </a:solidFill>
                        <a:latin typeface="Cambria Math" panose="02040503050406030204" pitchFamily="18" charset="0"/>
                      </a:rPr>
                      <m:t>+</m:t>
                    </m:r>
                    <m:r>
                      <a:rPr lang="en-US" sz="1600" b="0" i="1" dirty="0" smtClean="0">
                        <a:solidFill>
                          <a:srgbClr val="FF0000"/>
                        </a:solidFill>
                        <a:latin typeface="Cambria Math" panose="02040503050406030204" pitchFamily="18" charset="0"/>
                      </a:rPr>
                      <m:t>𝑟</m:t>
                    </m:r>
                    <m:r>
                      <m:rPr>
                        <m:sty m:val="p"/>
                      </m:rPr>
                      <a:rPr lang="el-GR" sz="1600" i="1" dirty="0">
                        <a:solidFill>
                          <a:srgbClr val="FF0000"/>
                        </a:solidFill>
                        <a:latin typeface="Cambria Math" panose="02040503050406030204" pitchFamily="18" charset="0"/>
                      </a:rPr>
                      <m:t>α</m:t>
                    </m:r>
                    <m:nary>
                      <m:naryPr>
                        <m:chr m:val="∑"/>
                        <m:ctrlPr>
                          <a:rPr lang="en-US" sz="1600" i="1" dirty="0" smtClean="0">
                            <a:solidFill>
                              <a:srgbClr val="FF0000"/>
                            </a:solidFill>
                            <a:latin typeface="Cambria Math" panose="02040503050406030204" pitchFamily="18" charset="0"/>
                          </a:rPr>
                        </m:ctrlPr>
                      </m:naryPr>
                      <m:sub>
                        <m:r>
                          <m:rPr>
                            <m:brk m:alnAt="23"/>
                          </m:rPr>
                          <a:rPr lang="en-US" sz="1600" i="1" dirty="0">
                            <a:solidFill>
                              <a:srgbClr val="FF0000"/>
                            </a:solidFill>
                            <a:latin typeface="Cambria Math" panose="02040503050406030204" pitchFamily="18" charset="0"/>
                          </a:rPr>
                          <m:t>𝑖</m:t>
                        </m:r>
                        <m:r>
                          <a:rPr lang="en-US" sz="1600" i="1" dirty="0">
                            <a:solidFill>
                              <a:srgbClr val="FF0000"/>
                            </a:solidFill>
                            <a:latin typeface="Cambria Math" panose="02040503050406030204" pitchFamily="18" charset="0"/>
                          </a:rPr>
                          <m:t>=1</m:t>
                        </m:r>
                      </m:sub>
                      <m:sup>
                        <m:r>
                          <a:rPr lang="en-US" sz="1600" b="0" i="1" dirty="0" smtClean="0">
                            <a:solidFill>
                              <a:srgbClr val="FF0000"/>
                            </a:solidFill>
                            <a:latin typeface="Cambria Math" panose="02040503050406030204" pitchFamily="18" charset="0"/>
                          </a:rPr>
                          <m:t>𝑛</m:t>
                        </m:r>
                      </m:sup>
                      <m:e>
                        <m:r>
                          <a:rPr lang="en-US" sz="1600" b="0" i="1" dirty="0" smtClean="0">
                            <a:solidFill>
                              <a:srgbClr val="FF0000"/>
                            </a:solidFill>
                            <a:latin typeface="Cambria Math" panose="02040503050406030204" pitchFamily="18" charset="0"/>
                          </a:rPr>
                          <m:t>|</m:t>
                        </m:r>
                        <m:sSub>
                          <m:sSubPr>
                            <m:ctrlPr>
                              <a:rPr lang="en-US" sz="1600" i="1" dirty="0">
                                <a:solidFill>
                                  <a:srgbClr val="FF0000"/>
                                </a:solidFill>
                                <a:latin typeface="Cambria Math" panose="02040503050406030204" pitchFamily="18" charset="0"/>
                              </a:rPr>
                            </m:ctrlPr>
                          </m:sSubPr>
                          <m:e>
                            <m:r>
                              <a:rPr lang="en-US" sz="1600" i="1">
                                <a:solidFill>
                                  <a:srgbClr val="FF0000"/>
                                </a:solidFill>
                                <a:latin typeface="Cambria Math" panose="02040503050406030204" pitchFamily="18" charset="0"/>
                                <a:sym typeface="Symbol" panose="05050102010706020507" pitchFamily="18" charset="2"/>
                              </a:rPr>
                              <m:t></m:t>
                            </m:r>
                          </m:e>
                          <m:sub>
                            <m:r>
                              <a:rPr lang="en-US" sz="1600" i="1" dirty="0">
                                <a:solidFill>
                                  <a:srgbClr val="FF0000"/>
                                </a:solidFill>
                                <a:latin typeface="Cambria Math" panose="02040503050406030204" pitchFamily="18" charset="0"/>
                              </a:rPr>
                              <m:t>𝑖</m:t>
                            </m:r>
                          </m:sub>
                        </m:sSub>
                        <m:r>
                          <a:rPr lang="en-US" sz="1600" b="0" i="1" dirty="0" smtClean="0">
                            <a:solidFill>
                              <a:srgbClr val="FF0000"/>
                            </a:solidFill>
                            <a:latin typeface="Cambria Math" panose="02040503050406030204" pitchFamily="18" charset="0"/>
                          </a:rPr>
                          <m:t>|</m:t>
                        </m:r>
                        <m:r>
                          <a:rPr lang="en-US" sz="1600" i="1" dirty="0">
                            <a:solidFill>
                              <a:srgbClr val="FF0000"/>
                            </a:solidFill>
                            <a:latin typeface="Cambria Math" panose="02040503050406030204" pitchFamily="18" charset="0"/>
                          </a:rPr>
                          <m:t>+</m:t>
                        </m:r>
                        <m:f>
                          <m:fPr>
                            <m:ctrlPr>
                              <a:rPr lang="en-US" sz="1600" i="1" dirty="0">
                                <a:solidFill>
                                  <a:srgbClr val="FF0000"/>
                                </a:solidFill>
                                <a:latin typeface="Cambria Math" panose="02040503050406030204" pitchFamily="18" charset="0"/>
                              </a:rPr>
                            </m:ctrlPr>
                          </m:fPr>
                          <m:num>
                            <m:r>
                              <a:rPr lang="en-US" sz="1600" b="0" i="1" dirty="0" smtClean="0">
                                <a:solidFill>
                                  <a:srgbClr val="FF0000"/>
                                </a:solidFill>
                                <a:latin typeface="Cambria Math" panose="02040503050406030204" pitchFamily="18" charset="0"/>
                              </a:rPr>
                              <m:t>(1−</m:t>
                            </m:r>
                            <m:r>
                              <a:rPr lang="en-US" sz="1600" b="0" i="1" dirty="0" smtClean="0">
                                <a:solidFill>
                                  <a:srgbClr val="FF0000"/>
                                </a:solidFill>
                                <a:latin typeface="Cambria Math" panose="02040503050406030204" pitchFamily="18" charset="0"/>
                              </a:rPr>
                              <m:t>𝑟</m:t>
                            </m:r>
                            <m:r>
                              <a:rPr lang="en-US" sz="1600" b="0" i="1" dirty="0" smtClean="0">
                                <a:solidFill>
                                  <a:srgbClr val="FF0000"/>
                                </a:solidFill>
                                <a:latin typeface="Cambria Math" panose="02040503050406030204" pitchFamily="18" charset="0"/>
                              </a:rPr>
                              <m:t>)</m:t>
                            </m:r>
                            <m:r>
                              <m:rPr>
                                <m:sty m:val="p"/>
                              </m:rPr>
                              <a:rPr lang="el-GR" sz="1600" i="1" dirty="0">
                                <a:solidFill>
                                  <a:srgbClr val="FF0000"/>
                                </a:solidFill>
                                <a:latin typeface="Cambria Math" panose="02040503050406030204" pitchFamily="18" charset="0"/>
                              </a:rPr>
                              <m:t>α</m:t>
                            </m:r>
                          </m:num>
                          <m:den>
                            <m:r>
                              <a:rPr lang="en-US" sz="1600" i="1" dirty="0">
                                <a:solidFill>
                                  <a:srgbClr val="FF0000"/>
                                </a:solidFill>
                                <a:latin typeface="Cambria Math" panose="02040503050406030204" pitchFamily="18" charset="0"/>
                              </a:rPr>
                              <m:t>2</m:t>
                            </m:r>
                          </m:den>
                        </m:f>
                        <m:nary>
                          <m:naryPr>
                            <m:chr m:val="∑"/>
                            <m:ctrlPr>
                              <a:rPr lang="en-US" sz="1600" i="1" dirty="0">
                                <a:solidFill>
                                  <a:srgbClr val="FF0000"/>
                                </a:solidFill>
                                <a:latin typeface="Cambria Math" panose="02040503050406030204" pitchFamily="18" charset="0"/>
                              </a:rPr>
                            </m:ctrlPr>
                          </m:naryPr>
                          <m:sub>
                            <m:r>
                              <m:rPr>
                                <m:brk m:alnAt="23"/>
                              </m:rPr>
                              <a:rPr lang="en-US" sz="1600" i="1" dirty="0">
                                <a:solidFill>
                                  <a:srgbClr val="FF0000"/>
                                </a:solidFill>
                                <a:latin typeface="Cambria Math" panose="02040503050406030204" pitchFamily="18" charset="0"/>
                              </a:rPr>
                              <m:t>𝑖</m:t>
                            </m:r>
                            <m:r>
                              <a:rPr lang="en-US" sz="1600" i="1" dirty="0">
                                <a:solidFill>
                                  <a:srgbClr val="FF0000"/>
                                </a:solidFill>
                                <a:latin typeface="Cambria Math" panose="02040503050406030204" pitchFamily="18" charset="0"/>
                              </a:rPr>
                              <m:t>=1</m:t>
                            </m:r>
                          </m:sub>
                          <m:sup>
                            <m:r>
                              <a:rPr lang="en-US" sz="1600" i="1" dirty="0">
                                <a:solidFill>
                                  <a:srgbClr val="FF0000"/>
                                </a:solidFill>
                                <a:latin typeface="Cambria Math" panose="02040503050406030204" pitchFamily="18" charset="0"/>
                              </a:rPr>
                              <m:t>𝑛</m:t>
                            </m:r>
                          </m:sup>
                          <m:e>
                            <m:sSubSup>
                              <m:sSubSupPr>
                                <m:ctrlPr>
                                  <a:rPr lang="en-US" sz="1600" i="1" dirty="0">
                                    <a:solidFill>
                                      <a:srgbClr val="FF0000"/>
                                    </a:solidFill>
                                    <a:latin typeface="Cambria Math" panose="02040503050406030204" pitchFamily="18" charset="0"/>
                                  </a:rPr>
                                </m:ctrlPr>
                              </m:sSubSupPr>
                              <m:e>
                                <m:r>
                                  <a:rPr lang="en-US" sz="1600" i="1">
                                    <a:solidFill>
                                      <a:srgbClr val="FF0000"/>
                                    </a:solidFill>
                                    <a:latin typeface="Cambria Math" panose="02040503050406030204" pitchFamily="18" charset="0"/>
                                    <a:sym typeface="Symbol" panose="05050102010706020507" pitchFamily="18" charset="2"/>
                                  </a:rPr>
                                  <m:t></m:t>
                                </m:r>
                              </m:e>
                              <m:sub>
                                <m:r>
                                  <a:rPr lang="en-US" sz="1600" i="1" dirty="0">
                                    <a:solidFill>
                                      <a:srgbClr val="FF0000"/>
                                    </a:solidFill>
                                    <a:latin typeface="Cambria Math" panose="02040503050406030204" pitchFamily="18" charset="0"/>
                                  </a:rPr>
                                  <m:t>𝑖</m:t>
                                </m:r>
                              </m:sub>
                              <m:sup>
                                <m:r>
                                  <a:rPr lang="en-US" sz="1600" i="1" dirty="0">
                                    <a:solidFill>
                                      <a:srgbClr val="FF0000"/>
                                    </a:solidFill>
                                    <a:latin typeface="Cambria Math" panose="02040503050406030204" pitchFamily="18" charset="0"/>
                                  </a:rPr>
                                  <m:t>2</m:t>
                                </m:r>
                              </m:sup>
                            </m:sSubSup>
                          </m:e>
                        </m:nary>
                      </m:e>
                    </m:nary>
                  </m:oMath>
                </a14:m>
                <a:endParaRPr lang="en-US" sz="1600" dirty="0"/>
              </a:p>
            </p:txBody>
          </p:sp>
        </mc:Choice>
        <mc:Fallback xmlns="">
          <p:sp>
            <p:nvSpPr>
              <p:cNvPr id="9" name="Rectangle 8"/>
              <p:cNvSpPr>
                <a:spLocks noRot="1" noChangeAspect="1" noMove="1" noResize="1" noEditPoints="1" noAdjustHandles="1" noChangeArrowheads="1" noChangeShapeType="1" noTextEdit="1"/>
              </p:cNvSpPr>
              <p:nvPr/>
            </p:nvSpPr>
            <p:spPr>
              <a:xfrm>
                <a:off x="3198764" y="4133299"/>
                <a:ext cx="5528758" cy="451470"/>
              </a:xfrm>
              <a:prstGeom prst="rect">
                <a:avLst/>
              </a:prstGeom>
              <a:blipFill>
                <a:blip r:embed="rId5"/>
                <a:stretch>
                  <a:fillRect t="-68919" r="-1874" b="-116216"/>
                </a:stretch>
              </a:blipFill>
            </p:spPr>
            <p:txBody>
              <a:bodyPr/>
              <a:lstStyle/>
              <a:p>
                <a:r>
                  <a:rPr lang="en-US">
                    <a:noFill/>
                  </a:rPr>
                  <a:t> </a:t>
                </a:r>
              </a:p>
            </p:txBody>
          </p:sp>
        </mc:Fallback>
      </mc:AlternateContent>
      <p:sp>
        <p:nvSpPr>
          <p:cNvPr id="7" name="Rectangle 6"/>
          <p:cNvSpPr/>
          <p:nvPr/>
        </p:nvSpPr>
        <p:spPr>
          <a:xfrm>
            <a:off x="2180668" y="4220534"/>
            <a:ext cx="918841" cy="276999"/>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sz="1200" dirty="0">
                <a:solidFill>
                  <a:schemeClr val="dk1"/>
                </a:solidFill>
              </a:rPr>
              <a:t>Elastic Net</a:t>
            </a:r>
          </a:p>
        </p:txBody>
      </p:sp>
    </p:spTree>
    <p:extLst>
      <p:ext uri="{BB962C8B-B14F-4D97-AF65-F5344CB8AC3E}">
        <p14:creationId xmlns:p14="http://schemas.microsoft.com/office/powerpoint/2010/main" val="35092826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microsoft.com/sharepoint/v3/fields"/>
    <ds:schemaRef ds:uri="http://www.w3.org/XML/1998/namespace"/>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14520</TotalTime>
  <Words>480</Words>
  <Application>Microsoft Office PowerPoint</Application>
  <PresentationFormat>On-screen Show (16:9)</PresentationFormat>
  <Paragraphs>183</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Cambria Math</vt:lpstr>
      <vt:lpstr>Symbol</vt:lpstr>
      <vt:lpstr>Office Theme</vt:lpstr>
      <vt:lpstr>Regularization and Model Tuning</vt:lpstr>
      <vt:lpstr>Model fitting issues</vt:lpstr>
      <vt:lpstr>Over Fitting vs Under Fitting</vt:lpstr>
      <vt:lpstr>Overfitting vs Underfitting</vt:lpstr>
      <vt:lpstr>Over Fitting vs Under Fitting</vt:lpstr>
      <vt:lpstr>Over Fitting vs Under Fitting</vt:lpstr>
      <vt:lpstr>How to avoid overfitting?</vt:lpstr>
      <vt:lpstr>Regularization</vt:lpstr>
      <vt:lpstr>Regularization</vt:lpstr>
      <vt:lpstr>Regularization</vt:lpstr>
      <vt:lpstr>Regularization</vt:lpstr>
      <vt:lpstr>Feature Normalization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Mohammad Esmalifalak</cp:lastModifiedBy>
  <cp:revision>414</cp:revision>
  <dcterms:created xsi:type="dcterms:W3CDTF">2010-04-12T23:12:02Z</dcterms:created>
  <dcterms:modified xsi:type="dcterms:W3CDTF">2019-03-14T11:51:49Z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