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5"/>
  </p:notesMasterIdLst>
  <p:sldIdLst>
    <p:sldId id="256" r:id="rId2"/>
    <p:sldId id="285" r:id="rId3"/>
    <p:sldId id="284" r:id="rId4"/>
    <p:sldId id="287" r:id="rId5"/>
    <p:sldId id="259" r:id="rId6"/>
    <p:sldId id="292" r:id="rId7"/>
    <p:sldId id="293" r:id="rId8"/>
    <p:sldId id="288" r:id="rId9"/>
    <p:sldId id="289" r:id="rId10"/>
    <p:sldId id="269" r:id="rId11"/>
    <p:sldId id="291" r:id="rId12"/>
    <p:sldId id="290" r:id="rId13"/>
    <p:sldId id="28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7" clrIdx="0"/>
  <p:cmAuthor id="1" name="Haitham Alhajj"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81"/>
  </p:normalViewPr>
  <p:slideViewPr>
    <p:cSldViewPr snapToGrid="0">
      <p:cViewPr>
        <p:scale>
          <a:sx n="100" d="100"/>
          <a:sy n="100" d="100"/>
        </p:scale>
        <p:origin x="1896" y="7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D19683-A3A5-404F-A63B-ED80A5E486C7}" type="doc">
      <dgm:prSet loTypeId="urn:microsoft.com/office/officeart/2005/8/layout/arrow2" loCatId="process" qsTypeId="urn:microsoft.com/office/officeart/2005/8/quickstyle/simple1" qsCatId="simple" csTypeId="urn:microsoft.com/office/officeart/2005/8/colors/accent1_2" csCatId="accent1" phldr="1"/>
      <dgm:spPr/>
    </dgm:pt>
    <dgm:pt modelId="{AF4D23FD-CE33-42CE-B3D4-9AD62B963E3B}">
      <dgm:prSet phldrT="[Text]"/>
      <dgm:spPr/>
      <dgm:t>
        <a:bodyPr/>
        <a:lstStyle/>
        <a:p>
          <a:r>
            <a:rPr lang="en-US" dirty="0" smtClean="0"/>
            <a:t>Data</a:t>
          </a:r>
          <a:endParaRPr lang="en-US" dirty="0"/>
        </a:p>
      </dgm:t>
    </dgm:pt>
    <dgm:pt modelId="{F8DD8A30-4565-42AE-9A43-B42F7FADB2B2}" type="parTrans" cxnId="{D86294F8-1C22-4E6B-A7DB-2A4B141703AD}">
      <dgm:prSet/>
      <dgm:spPr/>
      <dgm:t>
        <a:bodyPr/>
        <a:lstStyle/>
        <a:p>
          <a:endParaRPr lang="en-US"/>
        </a:p>
      </dgm:t>
    </dgm:pt>
    <dgm:pt modelId="{67EA2748-6060-450C-951D-B0F7864D408E}" type="sibTrans" cxnId="{D86294F8-1C22-4E6B-A7DB-2A4B141703AD}">
      <dgm:prSet/>
      <dgm:spPr/>
      <dgm:t>
        <a:bodyPr/>
        <a:lstStyle/>
        <a:p>
          <a:endParaRPr lang="en-US"/>
        </a:p>
      </dgm:t>
    </dgm:pt>
    <dgm:pt modelId="{4A113EAB-107D-48A5-A368-338EC4453D7B}">
      <dgm:prSet phldrT="[Text]"/>
      <dgm:spPr/>
      <dgm:t>
        <a:bodyPr/>
        <a:lstStyle/>
        <a:p>
          <a:r>
            <a:rPr lang="en-US" dirty="0" smtClean="0"/>
            <a:t>Information </a:t>
          </a:r>
          <a:endParaRPr lang="en-US" dirty="0"/>
        </a:p>
      </dgm:t>
    </dgm:pt>
    <dgm:pt modelId="{E65222DD-CF94-4D64-BD0B-A256A2AA0CC8}" type="parTrans" cxnId="{F3D4F644-890B-4178-B0AF-A074FF014CD5}">
      <dgm:prSet/>
      <dgm:spPr/>
      <dgm:t>
        <a:bodyPr/>
        <a:lstStyle/>
        <a:p>
          <a:endParaRPr lang="en-US"/>
        </a:p>
      </dgm:t>
    </dgm:pt>
    <dgm:pt modelId="{2DFF5C45-A9E2-4236-AAA3-8DB7FA4E01AC}" type="sibTrans" cxnId="{F3D4F644-890B-4178-B0AF-A074FF014CD5}">
      <dgm:prSet/>
      <dgm:spPr/>
      <dgm:t>
        <a:bodyPr/>
        <a:lstStyle/>
        <a:p>
          <a:endParaRPr lang="en-US"/>
        </a:p>
      </dgm:t>
    </dgm:pt>
    <dgm:pt modelId="{D2230D03-49D4-4DDF-A318-290AF70BC23B}">
      <dgm:prSet phldrT="[Text]"/>
      <dgm:spPr/>
      <dgm:t>
        <a:bodyPr/>
        <a:lstStyle/>
        <a:p>
          <a:r>
            <a:rPr lang="en-US" dirty="0" smtClean="0"/>
            <a:t>Knowledge</a:t>
          </a:r>
          <a:endParaRPr lang="en-US" dirty="0"/>
        </a:p>
      </dgm:t>
    </dgm:pt>
    <dgm:pt modelId="{8875CD2D-3368-4550-83ED-8F31ABB3304E}" type="parTrans" cxnId="{EA37B754-BE35-4676-A1BE-511961DF0877}">
      <dgm:prSet/>
      <dgm:spPr/>
      <dgm:t>
        <a:bodyPr/>
        <a:lstStyle/>
        <a:p>
          <a:endParaRPr lang="en-US"/>
        </a:p>
      </dgm:t>
    </dgm:pt>
    <dgm:pt modelId="{8F8C8592-27CD-40DE-BDD5-0634AA348A80}" type="sibTrans" cxnId="{EA37B754-BE35-4676-A1BE-511961DF0877}">
      <dgm:prSet/>
      <dgm:spPr/>
      <dgm:t>
        <a:bodyPr/>
        <a:lstStyle/>
        <a:p>
          <a:endParaRPr lang="en-US"/>
        </a:p>
      </dgm:t>
    </dgm:pt>
    <dgm:pt modelId="{136F9BE7-E4F6-4C5B-BD65-12C9FC12014D}">
      <dgm:prSet phldrT="[Text]"/>
      <dgm:spPr/>
      <dgm:t>
        <a:bodyPr/>
        <a:lstStyle/>
        <a:p>
          <a:r>
            <a:rPr lang="en-US" dirty="0" smtClean="0"/>
            <a:t>Wisdom</a:t>
          </a:r>
          <a:endParaRPr lang="en-US" dirty="0"/>
        </a:p>
      </dgm:t>
    </dgm:pt>
    <dgm:pt modelId="{E22225BF-A7C1-40FA-9728-33314976369F}" type="parTrans" cxnId="{35205734-5D25-4D2D-9804-D59AEE1764C1}">
      <dgm:prSet/>
      <dgm:spPr/>
      <dgm:t>
        <a:bodyPr/>
        <a:lstStyle/>
        <a:p>
          <a:endParaRPr lang="en-US"/>
        </a:p>
      </dgm:t>
    </dgm:pt>
    <dgm:pt modelId="{15BFB0A3-40F7-4CCB-8849-754C6E5EC598}" type="sibTrans" cxnId="{35205734-5D25-4D2D-9804-D59AEE1764C1}">
      <dgm:prSet/>
      <dgm:spPr/>
      <dgm:t>
        <a:bodyPr/>
        <a:lstStyle/>
        <a:p>
          <a:endParaRPr lang="en-US"/>
        </a:p>
      </dgm:t>
    </dgm:pt>
    <dgm:pt modelId="{2EDF80E7-AC42-4C2B-A114-2692138893EE}" type="pres">
      <dgm:prSet presAssocID="{C1D19683-A3A5-404F-A63B-ED80A5E486C7}" presName="arrowDiagram" presStyleCnt="0">
        <dgm:presLayoutVars>
          <dgm:chMax val="5"/>
          <dgm:dir/>
          <dgm:resizeHandles val="exact"/>
        </dgm:presLayoutVars>
      </dgm:prSet>
      <dgm:spPr/>
    </dgm:pt>
    <dgm:pt modelId="{F7A50DE3-77F2-42AE-B37B-7A4C60D3AB3F}" type="pres">
      <dgm:prSet presAssocID="{C1D19683-A3A5-404F-A63B-ED80A5E486C7}" presName="arrow" presStyleLbl="bgShp" presStyleIdx="0" presStyleCnt="1"/>
      <dgm:spPr/>
    </dgm:pt>
    <dgm:pt modelId="{2708E251-9723-44A8-803D-F7DD9DD11643}" type="pres">
      <dgm:prSet presAssocID="{C1D19683-A3A5-404F-A63B-ED80A5E486C7}" presName="arrowDiagram4" presStyleCnt="0"/>
      <dgm:spPr/>
    </dgm:pt>
    <dgm:pt modelId="{C9D48AD9-84DF-4D3E-8690-73E137EBE531}" type="pres">
      <dgm:prSet presAssocID="{AF4D23FD-CE33-42CE-B3D4-9AD62B963E3B}" presName="bullet4a" presStyleLbl="node1" presStyleIdx="0" presStyleCnt="4"/>
      <dgm:spPr/>
    </dgm:pt>
    <dgm:pt modelId="{9000638A-FF3C-4404-BF0E-080492D6AF86}" type="pres">
      <dgm:prSet presAssocID="{AF4D23FD-CE33-42CE-B3D4-9AD62B963E3B}" presName="textBox4a" presStyleLbl="revTx" presStyleIdx="0" presStyleCnt="4">
        <dgm:presLayoutVars>
          <dgm:bulletEnabled val="1"/>
        </dgm:presLayoutVars>
      </dgm:prSet>
      <dgm:spPr/>
      <dgm:t>
        <a:bodyPr/>
        <a:lstStyle/>
        <a:p>
          <a:endParaRPr lang="en-US"/>
        </a:p>
      </dgm:t>
    </dgm:pt>
    <dgm:pt modelId="{32159553-863D-47D3-ABDC-754DD5449900}" type="pres">
      <dgm:prSet presAssocID="{4A113EAB-107D-48A5-A368-338EC4453D7B}" presName="bullet4b" presStyleLbl="node1" presStyleIdx="1" presStyleCnt="4"/>
      <dgm:spPr/>
    </dgm:pt>
    <dgm:pt modelId="{76F6B084-9F11-45A1-B66C-E7FD82AE8A7B}" type="pres">
      <dgm:prSet presAssocID="{4A113EAB-107D-48A5-A368-338EC4453D7B}" presName="textBox4b" presStyleLbl="revTx" presStyleIdx="1" presStyleCnt="4">
        <dgm:presLayoutVars>
          <dgm:bulletEnabled val="1"/>
        </dgm:presLayoutVars>
      </dgm:prSet>
      <dgm:spPr/>
      <dgm:t>
        <a:bodyPr/>
        <a:lstStyle/>
        <a:p>
          <a:endParaRPr lang="en-US"/>
        </a:p>
      </dgm:t>
    </dgm:pt>
    <dgm:pt modelId="{7D9BCA86-AC98-4949-9A8F-562AC6171506}" type="pres">
      <dgm:prSet presAssocID="{D2230D03-49D4-4DDF-A318-290AF70BC23B}" presName="bullet4c" presStyleLbl="node1" presStyleIdx="2" presStyleCnt="4"/>
      <dgm:spPr/>
    </dgm:pt>
    <dgm:pt modelId="{7DB2AD42-58FB-4212-A4C2-D179E079D8C3}" type="pres">
      <dgm:prSet presAssocID="{D2230D03-49D4-4DDF-A318-290AF70BC23B}" presName="textBox4c" presStyleLbl="revTx" presStyleIdx="2" presStyleCnt="4">
        <dgm:presLayoutVars>
          <dgm:bulletEnabled val="1"/>
        </dgm:presLayoutVars>
      </dgm:prSet>
      <dgm:spPr/>
      <dgm:t>
        <a:bodyPr/>
        <a:lstStyle/>
        <a:p>
          <a:endParaRPr lang="en-US"/>
        </a:p>
      </dgm:t>
    </dgm:pt>
    <dgm:pt modelId="{0BB977D9-DA75-428B-87AE-22EEEA9AB1A8}" type="pres">
      <dgm:prSet presAssocID="{136F9BE7-E4F6-4C5B-BD65-12C9FC12014D}" presName="bullet4d" presStyleLbl="node1" presStyleIdx="3" presStyleCnt="4"/>
      <dgm:spPr/>
    </dgm:pt>
    <dgm:pt modelId="{0E9DD510-DBAD-4442-8593-6F86FC264B16}" type="pres">
      <dgm:prSet presAssocID="{136F9BE7-E4F6-4C5B-BD65-12C9FC12014D}" presName="textBox4d" presStyleLbl="revTx" presStyleIdx="3" presStyleCnt="4">
        <dgm:presLayoutVars>
          <dgm:bulletEnabled val="1"/>
        </dgm:presLayoutVars>
      </dgm:prSet>
      <dgm:spPr/>
      <dgm:t>
        <a:bodyPr/>
        <a:lstStyle/>
        <a:p>
          <a:endParaRPr lang="en-US"/>
        </a:p>
      </dgm:t>
    </dgm:pt>
  </dgm:ptLst>
  <dgm:cxnLst>
    <dgm:cxn modelId="{6C4AF161-8670-418D-A20A-7A626E48DCE5}" type="presOf" srcId="{C1D19683-A3A5-404F-A63B-ED80A5E486C7}" destId="{2EDF80E7-AC42-4C2B-A114-2692138893EE}" srcOrd="0" destOrd="0" presId="urn:microsoft.com/office/officeart/2005/8/layout/arrow2"/>
    <dgm:cxn modelId="{EA37B754-BE35-4676-A1BE-511961DF0877}" srcId="{C1D19683-A3A5-404F-A63B-ED80A5E486C7}" destId="{D2230D03-49D4-4DDF-A318-290AF70BC23B}" srcOrd="2" destOrd="0" parTransId="{8875CD2D-3368-4550-83ED-8F31ABB3304E}" sibTransId="{8F8C8592-27CD-40DE-BDD5-0634AA348A80}"/>
    <dgm:cxn modelId="{EE2D2B6D-E16A-4184-9178-BB884CECF67C}" type="presOf" srcId="{136F9BE7-E4F6-4C5B-BD65-12C9FC12014D}" destId="{0E9DD510-DBAD-4442-8593-6F86FC264B16}" srcOrd="0" destOrd="0" presId="urn:microsoft.com/office/officeart/2005/8/layout/arrow2"/>
    <dgm:cxn modelId="{40DB5D28-2D2C-41D0-B89B-03CF9F8EEA72}" type="presOf" srcId="{4A113EAB-107D-48A5-A368-338EC4453D7B}" destId="{76F6B084-9F11-45A1-B66C-E7FD82AE8A7B}" srcOrd="0" destOrd="0" presId="urn:microsoft.com/office/officeart/2005/8/layout/arrow2"/>
    <dgm:cxn modelId="{F3D4F644-890B-4178-B0AF-A074FF014CD5}" srcId="{C1D19683-A3A5-404F-A63B-ED80A5E486C7}" destId="{4A113EAB-107D-48A5-A368-338EC4453D7B}" srcOrd="1" destOrd="0" parTransId="{E65222DD-CF94-4D64-BD0B-A256A2AA0CC8}" sibTransId="{2DFF5C45-A9E2-4236-AAA3-8DB7FA4E01AC}"/>
    <dgm:cxn modelId="{D86294F8-1C22-4E6B-A7DB-2A4B141703AD}" srcId="{C1D19683-A3A5-404F-A63B-ED80A5E486C7}" destId="{AF4D23FD-CE33-42CE-B3D4-9AD62B963E3B}" srcOrd="0" destOrd="0" parTransId="{F8DD8A30-4565-42AE-9A43-B42F7FADB2B2}" sibTransId="{67EA2748-6060-450C-951D-B0F7864D408E}"/>
    <dgm:cxn modelId="{95333267-1768-4990-B9D4-3A2764822C62}" type="presOf" srcId="{AF4D23FD-CE33-42CE-B3D4-9AD62B963E3B}" destId="{9000638A-FF3C-4404-BF0E-080492D6AF86}" srcOrd="0" destOrd="0" presId="urn:microsoft.com/office/officeart/2005/8/layout/arrow2"/>
    <dgm:cxn modelId="{7D71CD87-5FD5-42AD-838C-532F28D2EF55}" type="presOf" srcId="{D2230D03-49D4-4DDF-A318-290AF70BC23B}" destId="{7DB2AD42-58FB-4212-A4C2-D179E079D8C3}" srcOrd="0" destOrd="0" presId="urn:microsoft.com/office/officeart/2005/8/layout/arrow2"/>
    <dgm:cxn modelId="{35205734-5D25-4D2D-9804-D59AEE1764C1}" srcId="{C1D19683-A3A5-404F-A63B-ED80A5E486C7}" destId="{136F9BE7-E4F6-4C5B-BD65-12C9FC12014D}" srcOrd="3" destOrd="0" parTransId="{E22225BF-A7C1-40FA-9728-33314976369F}" sibTransId="{15BFB0A3-40F7-4CCB-8849-754C6E5EC598}"/>
    <dgm:cxn modelId="{18628D14-82A5-4E61-A3B7-1DE9436748B0}" type="presParOf" srcId="{2EDF80E7-AC42-4C2B-A114-2692138893EE}" destId="{F7A50DE3-77F2-42AE-B37B-7A4C60D3AB3F}" srcOrd="0" destOrd="0" presId="urn:microsoft.com/office/officeart/2005/8/layout/arrow2"/>
    <dgm:cxn modelId="{C6605299-3DE2-4714-97F2-7B2F03D79F2E}" type="presParOf" srcId="{2EDF80E7-AC42-4C2B-A114-2692138893EE}" destId="{2708E251-9723-44A8-803D-F7DD9DD11643}" srcOrd="1" destOrd="0" presId="urn:microsoft.com/office/officeart/2005/8/layout/arrow2"/>
    <dgm:cxn modelId="{D10F1B5B-1BE2-41E3-B0E5-585D049750C8}" type="presParOf" srcId="{2708E251-9723-44A8-803D-F7DD9DD11643}" destId="{C9D48AD9-84DF-4D3E-8690-73E137EBE531}" srcOrd="0" destOrd="0" presId="urn:microsoft.com/office/officeart/2005/8/layout/arrow2"/>
    <dgm:cxn modelId="{3AC85B79-E610-40CC-B9C2-E9C9228B4394}" type="presParOf" srcId="{2708E251-9723-44A8-803D-F7DD9DD11643}" destId="{9000638A-FF3C-4404-BF0E-080492D6AF86}" srcOrd="1" destOrd="0" presId="urn:microsoft.com/office/officeart/2005/8/layout/arrow2"/>
    <dgm:cxn modelId="{5018B431-7EAD-44A3-8F90-9BE52B78F259}" type="presParOf" srcId="{2708E251-9723-44A8-803D-F7DD9DD11643}" destId="{32159553-863D-47D3-ABDC-754DD5449900}" srcOrd="2" destOrd="0" presId="urn:microsoft.com/office/officeart/2005/8/layout/arrow2"/>
    <dgm:cxn modelId="{DD83474A-9F37-4D0D-B5BA-B3EF563A5344}" type="presParOf" srcId="{2708E251-9723-44A8-803D-F7DD9DD11643}" destId="{76F6B084-9F11-45A1-B66C-E7FD82AE8A7B}" srcOrd="3" destOrd="0" presId="urn:microsoft.com/office/officeart/2005/8/layout/arrow2"/>
    <dgm:cxn modelId="{CAADAEC0-CD8A-46DD-B267-C3811B43DA93}" type="presParOf" srcId="{2708E251-9723-44A8-803D-F7DD9DD11643}" destId="{7D9BCA86-AC98-4949-9A8F-562AC6171506}" srcOrd="4" destOrd="0" presId="urn:microsoft.com/office/officeart/2005/8/layout/arrow2"/>
    <dgm:cxn modelId="{B403B213-274F-4BB3-BCAB-86A6135B1099}" type="presParOf" srcId="{2708E251-9723-44A8-803D-F7DD9DD11643}" destId="{7DB2AD42-58FB-4212-A4C2-D179E079D8C3}" srcOrd="5" destOrd="0" presId="urn:microsoft.com/office/officeart/2005/8/layout/arrow2"/>
    <dgm:cxn modelId="{C183786E-41B4-42B9-8A07-C477E3ED631E}" type="presParOf" srcId="{2708E251-9723-44A8-803D-F7DD9DD11643}" destId="{0BB977D9-DA75-428B-87AE-22EEEA9AB1A8}" srcOrd="6" destOrd="0" presId="urn:microsoft.com/office/officeart/2005/8/layout/arrow2"/>
    <dgm:cxn modelId="{60EBFCB9-B0A7-4F22-8428-F5099211A2F0}" type="presParOf" srcId="{2708E251-9723-44A8-803D-F7DD9DD11643}" destId="{0E9DD510-DBAD-4442-8593-6F86FC264B16}"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44D704-7161-4B0A-BBB6-8456EB4E2991}" type="doc">
      <dgm:prSet loTypeId="urn:microsoft.com/office/officeart/2005/8/layout/process1" loCatId="process" qsTypeId="urn:microsoft.com/office/officeart/2005/8/quickstyle/simple1" qsCatId="simple" csTypeId="urn:microsoft.com/office/officeart/2005/8/colors/accent1_2" csCatId="accent1" phldr="1"/>
      <dgm:spPr/>
    </dgm:pt>
    <dgm:pt modelId="{185DB5F6-78F3-4659-B61F-02C8FD9B0213}">
      <dgm:prSet phldrT="[Text]"/>
      <dgm:spPr/>
      <dgm:t>
        <a:bodyPr/>
        <a:lstStyle/>
        <a:p>
          <a:r>
            <a:rPr lang="en-US" dirty="0" smtClean="0"/>
            <a:t>Data Cleaning with </a:t>
          </a:r>
          <a:r>
            <a:rPr lang="en-US" b="1" dirty="0" smtClean="0">
              <a:solidFill>
                <a:srgbClr val="FF0000"/>
              </a:solidFill>
            </a:rPr>
            <a:t>Pandas</a:t>
          </a:r>
          <a:endParaRPr lang="en-US" b="1" dirty="0">
            <a:solidFill>
              <a:srgbClr val="FF0000"/>
            </a:solidFill>
          </a:endParaRPr>
        </a:p>
      </dgm:t>
    </dgm:pt>
    <dgm:pt modelId="{25F981AA-27DB-4E62-9AAF-0876EF547315}" type="parTrans" cxnId="{D64A92AD-70B4-4B80-9DB8-98FF326AB172}">
      <dgm:prSet/>
      <dgm:spPr/>
      <dgm:t>
        <a:bodyPr/>
        <a:lstStyle/>
        <a:p>
          <a:endParaRPr lang="en-US"/>
        </a:p>
      </dgm:t>
    </dgm:pt>
    <dgm:pt modelId="{C6038D30-12E5-4967-B989-612E6ADDA0C0}" type="sibTrans" cxnId="{D64A92AD-70B4-4B80-9DB8-98FF326AB172}">
      <dgm:prSet/>
      <dgm:spPr/>
      <dgm:t>
        <a:bodyPr/>
        <a:lstStyle/>
        <a:p>
          <a:endParaRPr lang="en-US"/>
        </a:p>
      </dgm:t>
    </dgm:pt>
    <dgm:pt modelId="{47CEDB99-786F-40CB-BA1A-FE5D07057B90}">
      <dgm:prSet phldrT="[Text]"/>
      <dgm:spPr/>
      <dgm:t>
        <a:bodyPr/>
        <a:lstStyle/>
        <a:p>
          <a:r>
            <a:rPr lang="en-US" dirty="0" smtClean="0"/>
            <a:t>Array Operation with </a:t>
          </a:r>
          <a:r>
            <a:rPr lang="en-US" b="1" dirty="0" err="1" smtClean="0">
              <a:solidFill>
                <a:srgbClr val="FF0000"/>
              </a:solidFill>
            </a:rPr>
            <a:t>Numpy</a:t>
          </a:r>
          <a:endParaRPr lang="en-US" b="1" dirty="0">
            <a:solidFill>
              <a:srgbClr val="FF0000"/>
            </a:solidFill>
          </a:endParaRPr>
        </a:p>
      </dgm:t>
    </dgm:pt>
    <dgm:pt modelId="{826D62DC-DB6B-4DAA-B5CC-58B0C4138E09}" type="parTrans" cxnId="{0E997850-0B08-4DC9-B365-A9EA5C35BDA1}">
      <dgm:prSet/>
      <dgm:spPr/>
      <dgm:t>
        <a:bodyPr/>
        <a:lstStyle/>
        <a:p>
          <a:endParaRPr lang="en-US"/>
        </a:p>
      </dgm:t>
    </dgm:pt>
    <dgm:pt modelId="{51B48C6C-232B-418E-B278-22542D8D4949}" type="sibTrans" cxnId="{0E997850-0B08-4DC9-B365-A9EA5C35BDA1}">
      <dgm:prSet/>
      <dgm:spPr/>
      <dgm:t>
        <a:bodyPr/>
        <a:lstStyle/>
        <a:p>
          <a:endParaRPr lang="en-US"/>
        </a:p>
      </dgm:t>
    </dgm:pt>
    <dgm:pt modelId="{A91F8E14-9D68-49C8-AE38-C67124BDB8EB}">
      <dgm:prSet phldrT="[Text]"/>
      <dgm:spPr/>
      <dgm:t>
        <a:bodyPr/>
        <a:lstStyle/>
        <a:p>
          <a:r>
            <a:rPr lang="en-US" dirty="0" smtClean="0"/>
            <a:t>Predictive </a:t>
          </a:r>
          <a:r>
            <a:rPr lang="en-US" dirty="0" err="1" smtClean="0"/>
            <a:t>Aglorithms</a:t>
          </a:r>
          <a:r>
            <a:rPr lang="en-US" dirty="0" smtClean="0"/>
            <a:t> with </a:t>
          </a:r>
          <a:r>
            <a:rPr lang="en-US" b="1" dirty="0" err="1" smtClean="0">
              <a:solidFill>
                <a:srgbClr val="FF0000"/>
              </a:solidFill>
            </a:rPr>
            <a:t>Sklearn</a:t>
          </a:r>
          <a:endParaRPr lang="en-US" b="1" dirty="0">
            <a:solidFill>
              <a:srgbClr val="FF0000"/>
            </a:solidFill>
          </a:endParaRPr>
        </a:p>
      </dgm:t>
    </dgm:pt>
    <dgm:pt modelId="{D0455629-6C7E-40EE-B6AE-60AE2EBBCE33}" type="parTrans" cxnId="{D77AE76C-9DA3-4AE2-B2E0-04467F4DAC13}">
      <dgm:prSet/>
      <dgm:spPr/>
      <dgm:t>
        <a:bodyPr/>
        <a:lstStyle/>
        <a:p>
          <a:endParaRPr lang="en-US"/>
        </a:p>
      </dgm:t>
    </dgm:pt>
    <dgm:pt modelId="{057D3B9E-3168-4310-B52F-8BE022CB0EE3}" type="sibTrans" cxnId="{D77AE76C-9DA3-4AE2-B2E0-04467F4DAC13}">
      <dgm:prSet/>
      <dgm:spPr/>
      <dgm:t>
        <a:bodyPr/>
        <a:lstStyle/>
        <a:p>
          <a:endParaRPr lang="en-US"/>
        </a:p>
      </dgm:t>
    </dgm:pt>
    <dgm:pt modelId="{96951D9D-4ADD-4C79-A61A-7BA3929905DB}" type="pres">
      <dgm:prSet presAssocID="{0444D704-7161-4B0A-BBB6-8456EB4E2991}" presName="Name0" presStyleCnt="0">
        <dgm:presLayoutVars>
          <dgm:dir/>
          <dgm:resizeHandles val="exact"/>
        </dgm:presLayoutVars>
      </dgm:prSet>
      <dgm:spPr/>
    </dgm:pt>
    <dgm:pt modelId="{C96CC5AD-1673-4810-AFAD-3CFFCB4F6688}" type="pres">
      <dgm:prSet presAssocID="{185DB5F6-78F3-4659-B61F-02C8FD9B0213}" presName="node" presStyleLbl="node1" presStyleIdx="0" presStyleCnt="3" custScaleX="121662" custLinFactY="-9059" custLinFactNeighborY="-100000">
        <dgm:presLayoutVars>
          <dgm:bulletEnabled val="1"/>
        </dgm:presLayoutVars>
      </dgm:prSet>
      <dgm:spPr/>
      <dgm:t>
        <a:bodyPr/>
        <a:lstStyle/>
        <a:p>
          <a:endParaRPr lang="en-US"/>
        </a:p>
      </dgm:t>
    </dgm:pt>
    <dgm:pt modelId="{42E47FF0-71AF-40EA-A206-338F5D811307}" type="pres">
      <dgm:prSet presAssocID="{C6038D30-12E5-4967-B989-612E6ADDA0C0}" presName="sibTrans" presStyleLbl="sibTrans2D1" presStyleIdx="0" presStyleCnt="2"/>
      <dgm:spPr/>
      <dgm:t>
        <a:bodyPr/>
        <a:lstStyle/>
        <a:p>
          <a:endParaRPr lang="en-US"/>
        </a:p>
      </dgm:t>
    </dgm:pt>
    <dgm:pt modelId="{698DE985-B617-4D10-B27F-CBC7082D673E}" type="pres">
      <dgm:prSet presAssocID="{C6038D30-12E5-4967-B989-612E6ADDA0C0}" presName="connectorText" presStyleLbl="sibTrans2D1" presStyleIdx="0" presStyleCnt="2"/>
      <dgm:spPr/>
      <dgm:t>
        <a:bodyPr/>
        <a:lstStyle/>
        <a:p>
          <a:endParaRPr lang="en-US"/>
        </a:p>
      </dgm:t>
    </dgm:pt>
    <dgm:pt modelId="{919476B6-1477-41EC-B6C3-804515642EC6}" type="pres">
      <dgm:prSet presAssocID="{47CEDB99-786F-40CB-BA1A-FE5D07057B90}" presName="node" presStyleLbl="node1" presStyleIdx="1" presStyleCnt="3" custScaleX="128273" custLinFactY="-9059" custLinFactNeighborY="-100000">
        <dgm:presLayoutVars>
          <dgm:bulletEnabled val="1"/>
        </dgm:presLayoutVars>
      </dgm:prSet>
      <dgm:spPr/>
      <dgm:t>
        <a:bodyPr/>
        <a:lstStyle/>
        <a:p>
          <a:endParaRPr lang="en-US"/>
        </a:p>
      </dgm:t>
    </dgm:pt>
    <dgm:pt modelId="{8BAF7D9E-364F-4CC2-9444-F0B8FB28B835}" type="pres">
      <dgm:prSet presAssocID="{51B48C6C-232B-418E-B278-22542D8D4949}" presName="sibTrans" presStyleLbl="sibTrans2D1" presStyleIdx="1" presStyleCnt="2"/>
      <dgm:spPr/>
      <dgm:t>
        <a:bodyPr/>
        <a:lstStyle/>
        <a:p>
          <a:endParaRPr lang="en-US"/>
        </a:p>
      </dgm:t>
    </dgm:pt>
    <dgm:pt modelId="{EC330B9C-ADF9-4CB0-AE6C-EA31C8A44787}" type="pres">
      <dgm:prSet presAssocID="{51B48C6C-232B-418E-B278-22542D8D4949}" presName="connectorText" presStyleLbl="sibTrans2D1" presStyleIdx="1" presStyleCnt="2"/>
      <dgm:spPr/>
      <dgm:t>
        <a:bodyPr/>
        <a:lstStyle/>
        <a:p>
          <a:endParaRPr lang="en-US"/>
        </a:p>
      </dgm:t>
    </dgm:pt>
    <dgm:pt modelId="{D2F0B621-3D95-493F-8209-A03ECFF7BD13}" type="pres">
      <dgm:prSet presAssocID="{A91F8E14-9D68-49C8-AE38-C67124BDB8EB}" presName="node" presStyleLbl="node1" presStyleIdx="2" presStyleCnt="3" custScaleX="121887" custLinFactY="-9059" custLinFactNeighborY="-100000">
        <dgm:presLayoutVars>
          <dgm:bulletEnabled val="1"/>
        </dgm:presLayoutVars>
      </dgm:prSet>
      <dgm:spPr/>
      <dgm:t>
        <a:bodyPr/>
        <a:lstStyle/>
        <a:p>
          <a:endParaRPr lang="en-US"/>
        </a:p>
      </dgm:t>
    </dgm:pt>
  </dgm:ptLst>
  <dgm:cxnLst>
    <dgm:cxn modelId="{D77AE76C-9DA3-4AE2-B2E0-04467F4DAC13}" srcId="{0444D704-7161-4B0A-BBB6-8456EB4E2991}" destId="{A91F8E14-9D68-49C8-AE38-C67124BDB8EB}" srcOrd="2" destOrd="0" parTransId="{D0455629-6C7E-40EE-B6AE-60AE2EBBCE33}" sibTransId="{057D3B9E-3168-4310-B52F-8BE022CB0EE3}"/>
    <dgm:cxn modelId="{66610C1D-1B36-4217-9C32-9078E83DAB7E}" type="presOf" srcId="{0444D704-7161-4B0A-BBB6-8456EB4E2991}" destId="{96951D9D-4ADD-4C79-A61A-7BA3929905DB}" srcOrd="0" destOrd="0" presId="urn:microsoft.com/office/officeart/2005/8/layout/process1"/>
    <dgm:cxn modelId="{115B2446-31A8-4248-92B4-1FE6E9725B6C}" type="presOf" srcId="{A91F8E14-9D68-49C8-AE38-C67124BDB8EB}" destId="{D2F0B621-3D95-493F-8209-A03ECFF7BD13}" srcOrd="0" destOrd="0" presId="urn:microsoft.com/office/officeart/2005/8/layout/process1"/>
    <dgm:cxn modelId="{DC09C33D-D998-484B-AE0F-64C1A86F635B}" type="presOf" srcId="{51B48C6C-232B-418E-B278-22542D8D4949}" destId="{8BAF7D9E-364F-4CC2-9444-F0B8FB28B835}" srcOrd="0" destOrd="0" presId="urn:microsoft.com/office/officeart/2005/8/layout/process1"/>
    <dgm:cxn modelId="{D64A92AD-70B4-4B80-9DB8-98FF326AB172}" srcId="{0444D704-7161-4B0A-BBB6-8456EB4E2991}" destId="{185DB5F6-78F3-4659-B61F-02C8FD9B0213}" srcOrd="0" destOrd="0" parTransId="{25F981AA-27DB-4E62-9AAF-0876EF547315}" sibTransId="{C6038D30-12E5-4967-B989-612E6ADDA0C0}"/>
    <dgm:cxn modelId="{19B18800-516B-4CE7-9E6F-555472BD7C03}" type="presOf" srcId="{185DB5F6-78F3-4659-B61F-02C8FD9B0213}" destId="{C96CC5AD-1673-4810-AFAD-3CFFCB4F6688}" srcOrd="0" destOrd="0" presId="urn:microsoft.com/office/officeart/2005/8/layout/process1"/>
    <dgm:cxn modelId="{8864AB6B-1FAD-4431-9FD8-A3ACA19A56C8}" type="presOf" srcId="{51B48C6C-232B-418E-B278-22542D8D4949}" destId="{EC330B9C-ADF9-4CB0-AE6C-EA31C8A44787}" srcOrd="1" destOrd="0" presId="urn:microsoft.com/office/officeart/2005/8/layout/process1"/>
    <dgm:cxn modelId="{56579DF7-0D72-400C-84E7-775A476497BF}" type="presOf" srcId="{47CEDB99-786F-40CB-BA1A-FE5D07057B90}" destId="{919476B6-1477-41EC-B6C3-804515642EC6}" srcOrd="0" destOrd="0" presId="urn:microsoft.com/office/officeart/2005/8/layout/process1"/>
    <dgm:cxn modelId="{112259CD-AF07-453D-A1F1-1A04046416C3}" type="presOf" srcId="{C6038D30-12E5-4967-B989-612E6ADDA0C0}" destId="{42E47FF0-71AF-40EA-A206-338F5D811307}" srcOrd="0" destOrd="0" presId="urn:microsoft.com/office/officeart/2005/8/layout/process1"/>
    <dgm:cxn modelId="{8ED0F304-B0FC-46C4-A6D8-5DDC0349DD75}" type="presOf" srcId="{C6038D30-12E5-4967-B989-612E6ADDA0C0}" destId="{698DE985-B617-4D10-B27F-CBC7082D673E}" srcOrd="1" destOrd="0" presId="urn:microsoft.com/office/officeart/2005/8/layout/process1"/>
    <dgm:cxn modelId="{0E997850-0B08-4DC9-B365-A9EA5C35BDA1}" srcId="{0444D704-7161-4B0A-BBB6-8456EB4E2991}" destId="{47CEDB99-786F-40CB-BA1A-FE5D07057B90}" srcOrd="1" destOrd="0" parTransId="{826D62DC-DB6B-4DAA-B5CC-58B0C4138E09}" sibTransId="{51B48C6C-232B-418E-B278-22542D8D4949}"/>
    <dgm:cxn modelId="{DAA4A4F4-8437-48F4-B34E-C04CA924DBF7}" type="presParOf" srcId="{96951D9D-4ADD-4C79-A61A-7BA3929905DB}" destId="{C96CC5AD-1673-4810-AFAD-3CFFCB4F6688}" srcOrd="0" destOrd="0" presId="urn:microsoft.com/office/officeart/2005/8/layout/process1"/>
    <dgm:cxn modelId="{A095D92B-EDA2-4DC5-A624-71914CE94FE7}" type="presParOf" srcId="{96951D9D-4ADD-4C79-A61A-7BA3929905DB}" destId="{42E47FF0-71AF-40EA-A206-338F5D811307}" srcOrd="1" destOrd="0" presId="urn:microsoft.com/office/officeart/2005/8/layout/process1"/>
    <dgm:cxn modelId="{6A7DCB11-19B6-4725-B81B-32611F1D87DC}" type="presParOf" srcId="{42E47FF0-71AF-40EA-A206-338F5D811307}" destId="{698DE985-B617-4D10-B27F-CBC7082D673E}" srcOrd="0" destOrd="0" presId="urn:microsoft.com/office/officeart/2005/8/layout/process1"/>
    <dgm:cxn modelId="{C122081D-7E8B-44C1-8C42-AFD0CA9AC8E8}" type="presParOf" srcId="{96951D9D-4ADD-4C79-A61A-7BA3929905DB}" destId="{919476B6-1477-41EC-B6C3-804515642EC6}" srcOrd="2" destOrd="0" presId="urn:microsoft.com/office/officeart/2005/8/layout/process1"/>
    <dgm:cxn modelId="{D1C669B2-A167-4D92-AD91-134C0DD395DC}" type="presParOf" srcId="{96951D9D-4ADD-4C79-A61A-7BA3929905DB}" destId="{8BAF7D9E-364F-4CC2-9444-F0B8FB28B835}" srcOrd="3" destOrd="0" presId="urn:microsoft.com/office/officeart/2005/8/layout/process1"/>
    <dgm:cxn modelId="{0F09FFF7-FEF1-497C-BBC7-F26491A48FCE}" type="presParOf" srcId="{8BAF7D9E-364F-4CC2-9444-F0B8FB28B835}" destId="{EC330B9C-ADF9-4CB0-AE6C-EA31C8A44787}" srcOrd="0" destOrd="0" presId="urn:microsoft.com/office/officeart/2005/8/layout/process1"/>
    <dgm:cxn modelId="{54DB1EE4-F032-4610-A17E-7F36ADC09037}" type="presParOf" srcId="{96951D9D-4ADD-4C79-A61A-7BA3929905DB}" destId="{D2F0B621-3D95-493F-8209-A03ECFF7BD1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50DE3-77F2-42AE-B37B-7A4C60D3AB3F}">
      <dsp:nvSpPr>
        <dsp:cNvPr id="0" name=""/>
        <dsp:cNvSpPr/>
      </dsp:nvSpPr>
      <dsp:spPr>
        <a:xfrm>
          <a:off x="0" y="126999"/>
          <a:ext cx="6096000" cy="3810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D48AD9-84DF-4D3E-8690-73E137EBE531}">
      <dsp:nvSpPr>
        <dsp:cNvPr id="0" name=""/>
        <dsp:cNvSpPr/>
      </dsp:nvSpPr>
      <dsp:spPr>
        <a:xfrm>
          <a:off x="600456" y="2960116"/>
          <a:ext cx="140208" cy="140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00638A-FF3C-4404-BF0E-080492D6AF86}">
      <dsp:nvSpPr>
        <dsp:cNvPr id="0" name=""/>
        <dsp:cNvSpPr/>
      </dsp:nvSpPr>
      <dsp:spPr>
        <a:xfrm>
          <a:off x="670560" y="3030220"/>
          <a:ext cx="1042416" cy="9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3" tIns="0" rIns="0" bIns="0" numCol="1" spcCol="1270" anchor="t" anchorCtr="0">
          <a:noAutofit/>
        </a:bodyPr>
        <a:lstStyle/>
        <a:p>
          <a:pPr lvl="0" algn="l" defTabSz="755650">
            <a:lnSpc>
              <a:spcPct val="90000"/>
            </a:lnSpc>
            <a:spcBef>
              <a:spcPct val="0"/>
            </a:spcBef>
            <a:spcAft>
              <a:spcPct val="35000"/>
            </a:spcAft>
          </a:pPr>
          <a:r>
            <a:rPr lang="en-US" sz="1700" kern="1200" dirty="0" smtClean="0"/>
            <a:t>Data</a:t>
          </a:r>
          <a:endParaRPr lang="en-US" sz="1700" kern="1200" dirty="0"/>
        </a:p>
      </dsp:txBody>
      <dsp:txXfrm>
        <a:off x="670560" y="3030220"/>
        <a:ext cx="1042416" cy="906780"/>
      </dsp:txXfrm>
    </dsp:sp>
    <dsp:sp modelId="{32159553-863D-47D3-ABDC-754DD5449900}">
      <dsp:nvSpPr>
        <dsp:cNvPr id="0" name=""/>
        <dsp:cNvSpPr/>
      </dsp:nvSpPr>
      <dsp:spPr>
        <a:xfrm>
          <a:off x="1591056" y="2073909"/>
          <a:ext cx="243840" cy="2438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6B084-9F11-45A1-B66C-E7FD82AE8A7B}">
      <dsp:nvSpPr>
        <dsp:cNvPr id="0" name=""/>
        <dsp:cNvSpPr/>
      </dsp:nvSpPr>
      <dsp:spPr>
        <a:xfrm>
          <a:off x="1712976" y="2195829"/>
          <a:ext cx="1280160" cy="1741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206" tIns="0" rIns="0" bIns="0" numCol="1" spcCol="1270" anchor="t" anchorCtr="0">
          <a:noAutofit/>
        </a:bodyPr>
        <a:lstStyle/>
        <a:p>
          <a:pPr lvl="0" algn="l" defTabSz="755650">
            <a:lnSpc>
              <a:spcPct val="90000"/>
            </a:lnSpc>
            <a:spcBef>
              <a:spcPct val="0"/>
            </a:spcBef>
            <a:spcAft>
              <a:spcPct val="35000"/>
            </a:spcAft>
          </a:pPr>
          <a:r>
            <a:rPr lang="en-US" sz="1700" kern="1200" dirty="0" smtClean="0"/>
            <a:t>Information </a:t>
          </a:r>
          <a:endParaRPr lang="en-US" sz="1700" kern="1200" dirty="0"/>
        </a:p>
      </dsp:txBody>
      <dsp:txXfrm>
        <a:off x="1712976" y="2195829"/>
        <a:ext cx="1280160" cy="1741170"/>
      </dsp:txXfrm>
    </dsp:sp>
    <dsp:sp modelId="{7D9BCA86-AC98-4949-9A8F-562AC6171506}">
      <dsp:nvSpPr>
        <dsp:cNvPr id="0" name=""/>
        <dsp:cNvSpPr/>
      </dsp:nvSpPr>
      <dsp:spPr>
        <a:xfrm>
          <a:off x="2855976" y="1420875"/>
          <a:ext cx="323088" cy="3230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2AD42-58FB-4212-A4C2-D179E079D8C3}">
      <dsp:nvSpPr>
        <dsp:cNvPr id="0" name=""/>
        <dsp:cNvSpPr/>
      </dsp:nvSpPr>
      <dsp:spPr>
        <a:xfrm>
          <a:off x="3017520" y="1582419"/>
          <a:ext cx="1280160" cy="2354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98" tIns="0" rIns="0" bIns="0" numCol="1" spcCol="1270" anchor="t" anchorCtr="0">
          <a:noAutofit/>
        </a:bodyPr>
        <a:lstStyle/>
        <a:p>
          <a:pPr lvl="0" algn="l" defTabSz="755650">
            <a:lnSpc>
              <a:spcPct val="90000"/>
            </a:lnSpc>
            <a:spcBef>
              <a:spcPct val="0"/>
            </a:spcBef>
            <a:spcAft>
              <a:spcPct val="35000"/>
            </a:spcAft>
          </a:pPr>
          <a:r>
            <a:rPr lang="en-US" sz="1700" kern="1200" dirty="0" smtClean="0"/>
            <a:t>Knowledge</a:t>
          </a:r>
          <a:endParaRPr lang="en-US" sz="1700" kern="1200" dirty="0"/>
        </a:p>
      </dsp:txBody>
      <dsp:txXfrm>
        <a:off x="3017520" y="1582419"/>
        <a:ext cx="1280160" cy="2354580"/>
      </dsp:txXfrm>
    </dsp:sp>
    <dsp:sp modelId="{0BB977D9-DA75-428B-87AE-22EEEA9AB1A8}">
      <dsp:nvSpPr>
        <dsp:cNvPr id="0" name=""/>
        <dsp:cNvSpPr/>
      </dsp:nvSpPr>
      <dsp:spPr>
        <a:xfrm>
          <a:off x="4233672" y="988821"/>
          <a:ext cx="432816" cy="4328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9DD510-DBAD-4442-8593-6F86FC264B16}">
      <dsp:nvSpPr>
        <dsp:cNvPr id="0" name=""/>
        <dsp:cNvSpPr/>
      </dsp:nvSpPr>
      <dsp:spPr>
        <a:xfrm>
          <a:off x="4450080" y="1205229"/>
          <a:ext cx="1280160" cy="273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340" tIns="0" rIns="0" bIns="0" numCol="1" spcCol="1270" anchor="t" anchorCtr="0">
          <a:noAutofit/>
        </a:bodyPr>
        <a:lstStyle/>
        <a:p>
          <a:pPr lvl="0" algn="l" defTabSz="755650">
            <a:lnSpc>
              <a:spcPct val="90000"/>
            </a:lnSpc>
            <a:spcBef>
              <a:spcPct val="0"/>
            </a:spcBef>
            <a:spcAft>
              <a:spcPct val="35000"/>
            </a:spcAft>
          </a:pPr>
          <a:r>
            <a:rPr lang="en-US" sz="1700" kern="1200" dirty="0" smtClean="0"/>
            <a:t>Wisdom</a:t>
          </a:r>
          <a:endParaRPr lang="en-US" sz="1700" kern="1200" dirty="0"/>
        </a:p>
      </dsp:txBody>
      <dsp:txXfrm>
        <a:off x="4450080" y="1205229"/>
        <a:ext cx="1280160" cy="2731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CC5AD-1673-4810-AFAD-3CFFCB4F6688}">
      <dsp:nvSpPr>
        <dsp:cNvPr id="0" name=""/>
        <dsp:cNvSpPr/>
      </dsp:nvSpPr>
      <dsp:spPr>
        <a:xfrm>
          <a:off x="2098" y="0"/>
          <a:ext cx="1855780" cy="915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Data Cleaning with </a:t>
          </a:r>
          <a:r>
            <a:rPr lang="en-US" sz="1800" b="1" kern="1200" dirty="0" smtClean="0">
              <a:solidFill>
                <a:srgbClr val="FF0000"/>
              </a:solidFill>
            </a:rPr>
            <a:t>Pandas</a:t>
          </a:r>
          <a:endParaRPr lang="en-US" sz="1800" b="1" kern="1200" dirty="0">
            <a:solidFill>
              <a:srgbClr val="FF0000"/>
            </a:solidFill>
          </a:endParaRPr>
        </a:p>
      </dsp:txBody>
      <dsp:txXfrm>
        <a:off x="28904" y="26806"/>
        <a:ext cx="1802168" cy="861602"/>
      </dsp:txXfrm>
    </dsp:sp>
    <dsp:sp modelId="{42E47FF0-71AF-40EA-A206-338F5D811307}">
      <dsp:nvSpPr>
        <dsp:cNvPr id="0" name=""/>
        <dsp:cNvSpPr/>
      </dsp:nvSpPr>
      <dsp:spPr>
        <a:xfrm>
          <a:off x="2010414" y="268462"/>
          <a:ext cx="323375" cy="3782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10414" y="344120"/>
        <a:ext cx="226363" cy="226972"/>
      </dsp:txXfrm>
    </dsp:sp>
    <dsp:sp modelId="{919476B6-1477-41EC-B6C3-804515642EC6}">
      <dsp:nvSpPr>
        <dsp:cNvPr id="0" name=""/>
        <dsp:cNvSpPr/>
      </dsp:nvSpPr>
      <dsp:spPr>
        <a:xfrm>
          <a:off x="2468022" y="0"/>
          <a:ext cx="1956622" cy="915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Array Operation with </a:t>
          </a:r>
          <a:r>
            <a:rPr lang="en-US" sz="1800" b="1" kern="1200" dirty="0" err="1" smtClean="0">
              <a:solidFill>
                <a:srgbClr val="FF0000"/>
              </a:solidFill>
            </a:rPr>
            <a:t>Numpy</a:t>
          </a:r>
          <a:endParaRPr lang="en-US" sz="1800" b="1" kern="1200" dirty="0">
            <a:solidFill>
              <a:srgbClr val="FF0000"/>
            </a:solidFill>
          </a:endParaRPr>
        </a:p>
      </dsp:txBody>
      <dsp:txXfrm>
        <a:off x="2494828" y="26806"/>
        <a:ext cx="1903010" cy="861602"/>
      </dsp:txXfrm>
    </dsp:sp>
    <dsp:sp modelId="{8BAF7D9E-364F-4CC2-9444-F0B8FB28B835}">
      <dsp:nvSpPr>
        <dsp:cNvPr id="0" name=""/>
        <dsp:cNvSpPr/>
      </dsp:nvSpPr>
      <dsp:spPr>
        <a:xfrm>
          <a:off x="4577180" y="268462"/>
          <a:ext cx="323375" cy="3782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577180" y="344120"/>
        <a:ext cx="226363" cy="226972"/>
      </dsp:txXfrm>
    </dsp:sp>
    <dsp:sp modelId="{D2F0B621-3D95-493F-8209-A03ECFF7BD13}">
      <dsp:nvSpPr>
        <dsp:cNvPr id="0" name=""/>
        <dsp:cNvSpPr/>
      </dsp:nvSpPr>
      <dsp:spPr>
        <a:xfrm>
          <a:off x="5034787" y="0"/>
          <a:ext cx="1859212" cy="915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Predictive </a:t>
          </a:r>
          <a:r>
            <a:rPr lang="en-US" sz="1800" kern="1200" dirty="0" err="1" smtClean="0"/>
            <a:t>Aglorithms</a:t>
          </a:r>
          <a:r>
            <a:rPr lang="en-US" sz="1800" kern="1200" dirty="0" smtClean="0"/>
            <a:t> with </a:t>
          </a:r>
          <a:r>
            <a:rPr lang="en-US" sz="1800" b="1" kern="1200" dirty="0" err="1" smtClean="0">
              <a:solidFill>
                <a:srgbClr val="FF0000"/>
              </a:solidFill>
            </a:rPr>
            <a:t>Sklearn</a:t>
          </a:r>
          <a:endParaRPr lang="en-US" sz="1800" b="1" kern="1200" dirty="0">
            <a:solidFill>
              <a:srgbClr val="FF0000"/>
            </a:solidFill>
          </a:endParaRPr>
        </a:p>
      </dsp:txBody>
      <dsp:txXfrm>
        <a:off x="5061593" y="26806"/>
        <a:ext cx="1805600" cy="86160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799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8" name="Shape 23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16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632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31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681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896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208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Shape 12" descr="Big Data Analytics - Title Slide - Background.png"/>
          <p:cNvPicPr preferRelativeResize="0"/>
          <p:nvPr/>
        </p:nvPicPr>
        <p:blipFill rotWithShape="1">
          <a:blip r:embed="rId2">
            <a:alphaModFix/>
          </a:blip>
          <a:srcRect/>
          <a:stretch/>
        </p:blipFill>
        <p:spPr>
          <a:xfrm>
            <a:off x="0" y="0"/>
            <a:ext cx="9141968" cy="5143500"/>
          </a:xfrm>
          <a:prstGeom prst="rect">
            <a:avLst/>
          </a:prstGeom>
          <a:noFill/>
          <a:ln>
            <a:noFill/>
          </a:ln>
        </p:spPr>
      </p:pic>
      <p:sp>
        <p:nvSpPr>
          <p:cNvPr id="13" name="Shape 1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3200"/>
              <a:buFont typeface="Arial"/>
              <a:buNone/>
              <a:defRPr sz="32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309880" y="1145858"/>
            <a:ext cx="3906520" cy="1314450"/>
          </a:xfrm>
          <a:prstGeom prst="rect">
            <a:avLst/>
          </a:prstGeom>
          <a:noFill/>
          <a:ln>
            <a:noFill/>
          </a:ln>
        </p:spPr>
        <p:txBody>
          <a:bodyPr spcFirstLastPara="1" wrap="square" lIns="91425" tIns="45700" rIns="91425" bIns="45700" anchor="t" anchorCtr="0"/>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34036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0" marR="0" lvl="1" indent="0" algn="l" rtl="0">
              <a:spcBef>
                <a:spcPts val="0"/>
              </a:spcBef>
              <a:buNone/>
              <a:defRPr sz="1200" b="0" i="0" u="none" strike="noStrike" cap="none">
                <a:solidFill>
                  <a:srgbClr val="888888"/>
                </a:solidFill>
                <a:latin typeface="Arial"/>
                <a:ea typeface="Arial"/>
                <a:cs typeface="Arial"/>
                <a:sym typeface="Arial"/>
              </a:defRPr>
            </a:lvl2pPr>
            <a:lvl3pPr marL="0" marR="0" lvl="2" indent="0" algn="l" rtl="0">
              <a:spcBef>
                <a:spcPts val="0"/>
              </a:spcBef>
              <a:buNone/>
              <a:defRPr sz="1200" b="0" i="0" u="none" strike="noStrike" cap="none">
                <a:solidFill>
                  <a:srgbClr val="888888"/>
                </a:solidFill>
                <a:latin typeface="Arial"/>
                <a:ea typeface="Arial"/>
                <a:cs typeface="Arial"/>
                <a:sym typeface="Arial"/>
              </a:defRPr>
            </a:lvl3pPr>
            <a:lvl4pPr marL="0" marR="0" lvl="3" indent="0" algn="l" rtl="0">
              <a:spcBef>
                <a:spcPts val="0"/>
              </a:spcBef>
              <a:buNone/>
              <a:defRPr sz="1200" b="0" i="0" u="none" strike="noStrike" cap="none">
                <a:solidFill>
                  <a:srgbClr val="888888"/>
                </a:solidFill>
                <a:latin typeface="Arial"/>
                <a:ea typeface="Arial"/>
                <a:cs typeface="Arial"/>
                <a:sym typeface="Arial"/>
              </a:defRPr>
            </a:lvl4pPr>
            <a:lvl5pPr marL="0" marR="0" lvl="4" indent="0" algn="l" rtl="0">
              <a:spcBef>
                <a:spcPts val="0"/>
              </a:spcBef>
              <a:buNone/>
              <a:defRPr sz="1200" b="0" i="0" u="none" strike="noStrike" cap="none">
                <a:solidFill>
                  <a:srgbClr val="888888"/>
                </a:solidFill>
                <a:latin typeface="Arial"/>
                <a:ea typeface="Arial"/>
                <a:cs typeface="Arial"/>
                <a:sym typeface="Arial"/>
              </a:defRPr>
            </a:lvl5pPr>
            <a:lvl6pPr marL="0" marR="0" lvl="5" indent="0" algn="l" rtl="0">
              <a:spcBef>
                <a:spcPts val="0"/>
              </a:spcBef>
              <a:buNone/>
              <a:defRPr sz="1200" b="0" i="0" u="none" strike="noStrike" cap="none">
                <a:solidFill>
                  <a:srgbClr val="888888"/>
                </a:solidFill>
                <a:latin typeface="Arial"/>
                <a:ea typeface="Arial"/>
                <a:cs typeface="Arial"/>
                <a:sym typeface="Arial"/>
              </a:defRPr>
            </a:lvl6pPr>
            <a:lvl7pPr marL="0" marR="0" lvl="6" indent="0" algn="l" rtl="0">
              <a:spcBef>
                <a:spcPts val="0"/>
              </a:spcBef>
              <a:buNone/>
              <a:defRPr sz="1200" b="0" i="0" u="none" strike="noStrike" cap="none">
                <a:solidFill>
                  <a:srgbClr val="888888"/>
                </a:solidFill>
                <a:latin typeface="Arial"/>
                <a:ea typeface="Arial"/>
                <a:cs typeface="Arial"/>
                <a:sym typeface="Arial"/>
              </a:defRPr>
            </a:lvl7pPr>
            <a:lvl8pPr marL="0" marR="0" lvl="7" indent="0" algn="l" rtl="0">
              <a:spcBef>
                <a:spcPts val="0"/>
              </a:spcBef>
              <a:buNone/>
              <a:defRPr sz="1200" b="0" i="0" u="none" strike="noStrike" cap="none">
                <a:solidFill>
                  <a:srgbClr val="888888"/>
                </a:solidFill>
                <a:latin typeface="Arial"/>
                <a:ea typeface="Arial"/>
                <a:cs typeface="Arial"/>
                <a:sym typeface="Arial"/>
              </a:defRPr>
            </a:lvl8pPr>
            <a:lvl9pPr marL="0" marR="0" lvl="8" indent="0" algn="l"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pic>
        <p:nvPicPr>
          <p:cNvPr id="18" name="Shape 18" descr="Big Data Analytics - Slide Backgrounds_Artboard 2.png"/>
          <p:cNvPicPr preferRelativeResize="0"/>
          <p:nvPr/>
        </p:nvPicPr>
        <p:blipFill rotWithShape="1">
          <a:blip r:embed="rId2">
            <a:alphaModFix/>
          </a:blip>
          <a:srcRect/>
          <a:stretch/>
        </p:blipFill>
        <p:spPr>
          <a:xfrm>
            <a:off x="0" y="0"/>
            <a:ext cx="9142223" cy="5143500"/>
          </a:xfrm>
          <a:prstGeom prst="rect">
            <a:avLst/>
          </a:prstGeom>
          <a:noFill/>
          <a:ln>
            <a:noFill/>
          </a:ln>
        </p:spPr>
      </p:pic>
      <p:sp>
        <p:nvSpPr>
          <p:cNvPr id="19" name="Shape 19"/>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2800"/>
              <a:buFont typeface="Arial"/>
              <a:buNone/>
              <a:defRPr sz="28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type="blank">
  <p:cSld name="BLANK">
    <p:spTree>
      <p:nvGrpSpPr>
        <p:cNvPr id="1" name="Shape 23"/>
        <p:cNvGrpSpPr/>
        <p:nvPr/>
      </p:nvGrpSpPr>
      <p:grpSpPr>
        <a:xfrm>
          <a:off x="0" y="0"/>
          <a:ext cx="0" cy="0"/>
          <a:chOff x="0" y="0"/>
          <a:chExt cx="0" cy="0"/>
        </a:xfrm>
      </p:grpSpPr>
      <p:pic>
        <p:nvPicPr>
          <p:cNvPr id="24" name="Shape 24" descr="Big Data Analytics - Slide Backgrounds_Artboard 7.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25" name="Shape 25"/>
          <p:cNvSpPr txBox="1"/>
          <p:nvPr/>
        </p:nvSpPr>
        <p:spPr>
          <a:xfrm>
            <a:off x="3413760" y="914400"/>
            <a:ext cx="512064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595959"/>
                </a:solidFill>
                <a:latin typeface="Arial"/>
                <a:ea typeface="Arial"/>
                <a:cs typeface="Arial"/>
                <a:sym typeface="Aria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ccecrsdv@mcmaster.ca.</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Shape 27" descr="Big Data Analytics - Slide Backgrounds_Artboard 4.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28" name="Shape 28"/>
          <p:cNvSpPr txBox="1">
            <a:spLocks noGrp="1"/>
          </p:cNvSpPr>
          <p:nvPr>
            <p:ph type="title"/>
          </p:nvPr>
        </p:nvSpPr>
        <p:spPr>
          <a:xfrm>
            <a:off x="295593" y="2042399"/>
            <a:ext cx="5724207" cy="102155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295593" y="3200400"/>
            <a:ext cx="7772400" cy="82296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1"/>
        <p:cNvGrpSpPr/>
        <p:nvPr/>
      </p:nvGrpSpPr>
      <p:grpSpPr>
        <a:xfrm>
          <a:off x="0" y="0"/>
          <a:ext cx="0" cy="0"/>
          <a:chOff x="0" y="0"/>
          <a:chExt cx="0" cy="0"/>
        </a:xfrm>
      </p:grpSpPr>
      <p:pic>
        <p:nvPicPr>
          <p:cNvPr id="32" name="Shape 32" descr="Big Data Analytics - Slide Backgrounds_Artboard 3.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3" name="Shape 33"/>
          <p:cNvSpPr txBox="1">
            <a:spLocks noGrp="1"/>
          </p:cNvSpPr>
          <p:nvPr>
            <p:ph type="body" idx="1"/>
          </p:nvPr>
        </p:nvSpPr>
        <p:spPr>
          <a:xfrm>
            <a:off x="355600" y="1151335"/>
            <a:ext cx="376936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2"/>
          </p:nvPr>
        </p:nvSpPr>
        <p:spPr>
          <a:xfrm>
            <a:off x="5191760" y="1151336"/>
            <a:ext cx="338328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6" name="Shape 36"/>
          <p:cNvSpPr txBox="1">
            <a:spLocks noGrp="1"/>
          </p:cNvSpPr>
          <p:nvPr>
            <p:ph type="body" idx="3"/>
          </p:nvPr>
        </p:nvSpPr>
        <p:spPr>
          <a:xfrm>
            <a:off x="5191761" y="528321"/>
            <a:ext cx="338328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4"/>
          </p:nvPr>
        </p:nvSpPr>
        <p:spPr>
          <a:xfrm>
            <a:off x="355600" y="528321"/>
            <a:ext cx="376936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2">
  <p:cSld name="Comparison 2">
    <p:spTree>
      <p:nvGrpSpPr>
        <p:cNvPr id="1" name="Shape 38"/>
        <p:cNvGrpSpPr/>
        <p:nvPr/>
      </p:nvGrpSpPr>
      <p:grpSpPr>
        <a:xfrm>
          <a:off x="0" y="0"/>
          <a:ext cx="0" cy="0"/>
          <a:chOff x="0" y="0"/>
          <a:chExt cx="0" cy="0"/>
        </a:xfrm>
      </p:grpSpPr>
      <p:pic>
        <p:nvPicPr>
          <p:cNvPr id="39" name="Shape 39" descr="Big Data Analytics - Slide Backgrounds_Artboard 6.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0" name="Shape 40"/>
          <p:cNvSpPr txBox="1">
            <a:spLocks noGrp="1"/>
          </p:cNvSpPr>
          <p:nvPr>
            <p:ph type="body" idx="1"/>
          </p:nvPr>
        </p:nvSpPr>
        <p:spPr>
          <a:xfrm>
            <a:off x="355600" y="379175"/>
            <a:ext cx="8402320" cy="1998265"/>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355600" y="2794001"/>
            <a:ext cx="8402320" cy="197326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1pPr>
            <a:lvl2pPr marL="914400" marR="0" lvl="1"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2pPr>
            <a:lvl3pPr marL="1371600" marR="0" lvl="2"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3pPr>
            <a:lvl4pPr marL="1828800" marR="0" lvl="3"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4pPr>
            <a:lvl5pPr marL="2286000" marR="0" lvl="4"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type="titleOnly">
  <p:cSld name="TITLE_ONLY">
    <p:spTree>
      <p:nvGrpSpPr>
        <p:cNvPr id="1" name="Shape 43"/>
        <p:cNvGrpSpPr/>
        <p:nvPr/>
      </p:nvGrpSpPr>
      <p:grpSpPr>
        <a:xfrm>
          <a:off x="0" y="0"/>
          <a:ext cx="0" cy="0"/>
          <a:chOff x="0" y="0"/>
          <a:chExt cx="0" cy="0"/>
        </a:xfrm>
      </p:grpSpPr>
      <p:pic>
        <p:nvPicPr>
          <p:cNvPr id="44" name="Shape 44" descr="Big Data Analytics - Slide Backgrounds_Artboard 5.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5" name="Shape 45"/>
          <p:cNvSpPr txBox="1">
            <a:spLocks noGrp="1"/>
          </p:cNvSpPr>
          <p:nvPr>
            <p:ph type="title"/>
          </p:nvPr>
        </p:nvSpPr>
        <p:spPr>
          <a:xfrm>
            <a:off x="863600" y="843280"/>
            <a:ext cx="7416800" cy="3403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Shape 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cikit-learn.org/stable/tutorial/machine_learning_map/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3200"/>
              <a:buFont typeface="Arial"/>
              <a:buNone/>
            </a:pPr>
            <a:r>
              <a:rPr lang="en-US" sz="3200" b="1" i="0" u="none" strike="noStrike" cap="none">
                <a:solidFill>
                  <a:srgbClr val="136855"/>
                </a:solidFill>
                <a:latin typeface="Arial"/>
                <a:ea typeface="Arial"/>
                <a:cs typeface="Arial"/>
                <a:sym typeface="Arial"/>
              </a:rPr>
              <a:t>Predictive Modeling and Data Mining</a:t>
            </a:r>
            <a:endParaRPr/>
          </a:p>
        </p:txBody>
      </p:sp>
      <p:sp>
        <p:nvSpPr>
          <p:cNvPr id="54" name="Shape 54"/>
          <p:cNvSpPr txBox="1">
            <a:spLocks noGrp="1"/>
          </p:cNvSpPr>
          <p:nvPr>
            <p:ph type="subTitle" idx="1"/>
          </p:nvPr>
        </p:nvSpPr>
        <p:spPr>
          <a:xfrm>
            <a:off x="309880" y="1145858"/>
            <a:ext cx="3906520" cy="1844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24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240"/>
              </a:spcBef>
              <a:spcAft>
                <a:spcPts val="0"/>
              </a:spcAft>
              <a:buClr>
                <a:schemeClr val="dk1"/>
              </a:buClr>
              <a:buSzPts val="1200"/>
              <a:buFont typeface="Arial"/>
              <a:buNone/>
            </a:pPr>
            <a:r>
              <a:rPr lang="en-US" sz="1800" b="1" i="0" u="none" strike="noStrike" cap="none" dirty="0">
                <a:solidFill>
                  <a:schemeClr val="dk1"/>
                </a:solidFill>
                <a:latin typeface="Arial"/>
                <a:ea typeface="Arial"/>
                <a:cs typeface="Arial"/>
                <a:sym typeface="Arial"/>
              </a:rPr>
              <a:t>Week </a:t>
            </a:r>
            <a:r>
              <a:rPr lang="en-US" sz="1800" b="1" i="0" u="none" strike="noStrike" cap="none" dirty="0" smtClean="0">
                <a:solidFill>
                  <a:schemeClr val="dk1"/>
                </a:solidFill>
                <a:latin typeface="Arial"/>
                <a:ea typeface="Arial"/>
                <a:cs typeface="Arial"/>
                <a:sym typeface="Arial"/>
              </a:rPr>
              <a:t>1- </a:t>
            </a:r>
            <a:r>
              <a:rPr lang="en-US" sz="1800" b="0" i="0" u="none" strike="noStrike" cap="none" dirty="0" smtClean="0">
                <a:solidFill>
                  <a:schemeClr val="dk1"/>
                </a:solidFill>
                <a:latin typeface="Arial"/>
                <a:ea typeface="Arial"/>
                <a:cs typeface="Arial"/>
                <a:sym typeface="Arial"/>
              </a:rPr>
              <a:t>Introduction </a:t>
            </a:r>
          </a:p>
          <a:p>
            <a:pPr marL="0" marR="0" lvl="0" indent="0" algn="l" rtl="0">
              <a:spcBef>
                <a:spcPts val="240"/>
              </a:spcBef>
              <a:spcAft>
                <a:spcPts val="0"/>
              </a:spcAft>
              <a:buClr>
                <a:schemeClr val="dk1"/>
              </a:buClr>
              <a:buSzPts val="1200"/>
              <a:buFont typeface="Arial"/>
              <a:buNone/>
            </a:pPr>
            <a:endParaRPr lang="en-US" sz="1200" dirty="0"/>
          </a:p>
          <a:p>
            <a:pPr marL="0" marR="0" lvl="0" indent="0" algn="l" rtl="0">
              <a:spcBef>
                <a:spcPts val="240"/>
              </a:spcBef>
              <a:spcAft>
                <a:spcPts val="0"/>
              </a:spcAft>
              <a:buClr>
                <a:schemeClr val="dk1"/>
              </a:buClr>
              <a:buSzPts val="1200"/>
              <a:buFont typeface="Arial"/>
              <a:buNone/>
            </a:pPr>
            <a:r>
              <a:rPr lang="en-US" sz="1200" b="0" i="0" u="none" strike="noStrike" cap="none" dirty="0" smtClean="0">
                <a:solidFill>
                  <a:schemeClr val="dk1"/>
                </a:solidFill>
                <a:latin typeface="Arial"/>
                <a:ea typeface="Arial"/>
                <a:cs typeface="Arial"/>
                <a:sym typeface="Arial"/>
              </a:rPr>
              <a:t>Mohammad Esmalifalak</a:t>
            </a:r>
          </a:p>
          <a:p>
            <a:pPr marL="0" marR="0" lvl="0" indent="0" algn="l" rtl="0">
              <a:spcBef>
                <a:spcPts val="240"/>
              </a:spcBef>
              <a:spcAft>
                <a:spcPts val="0"/>
              </a:spcAft>
              <a:buClr>
                <a:schemeClr val="dk1"/>
              </a:buClr>
              <a:buSzPts val="1200"/>
              <a:buFont typeface="Arial"/>
              <a:buNone/>
            </a:pPr>
            <a:endParaRPr lang="en-US" sz="1200" dirty="0"/>
          </a:p>
          <a:p>
            <a:pPr marL="0" marR="0" lvl="0" indent="0" algn="l" rtl="0">
              <a:spcBef>
                <a:spcPts val="240"/>
              </a:spcBef>
              <a:spcAft>
                <a:spcPts val="0"/>
              </a:spcAft>
              <a:buClr>
                <a:schemeClr val="dk1"/>
              </a:buClr>
              <a:buSzPts val="1200"/>
              <a:buFont typeface="Arial"/>
              <a:buNone/>
            </a:pPr>
            <a:r>
              <a:rPr lang="en-US" sz="1200" b="0" i="0" u="none" strike="noStrike" cap="none" dirty="0" smtClean="0">
                <a:solidFill>
                  <a:schemeClr val="dk1"/>
                </a:solidFill>
                <a:latin typeface="Arial"/>
                <a:ea typeface="Arial"/>
                <a:cs typeface="Arial"/>
                <a:sym typeface="Arial"/>
              </a:rPr>
              <a:t>January 2019</a:t>
            </a:r>
            <a:endParaRPr sz="12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dirty="0" smtClean="0">
                <a:solidFill>
                  <a:srgbClr val="136855"/>
                </a:solidFill>
                <a:latin typeface="Arial"/>
                <a:ea typeface="Arial"/>
                <a:cs typeface="Arial"/>
                <a:sym typeface="Arial"/>
              </a:rPr>
              <a:t>Course</a:t>
            </a:r>
            <a:r>
              <a:rPr lang="en-US" b="0" dirty="0"/>
              <a:t> </a:t>
            </a:r>
            <a:r>
              <a:rPr lang="en-US" b="0" dirty="0" smtClean="0"/>
              <a:t>Schedule </a:t>
            </a:r>
            <a:endParaRPr sz="2800" b="1" i="0" u="none" strike="noStrike" cap="none" dirty="0">
              <a:solidFill>
                <a:srgbClr val="136855"/>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1717040" y="1282452"/>
            <a:ext cx="6760210" cy="322908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dirty="0" smtClean="0">
                <a:solidFill>
                  <a:srgbClr val="136855"/>
                </a:solidFill>
                <a:latin typeface="Arial"/>
                <a:ea typeface="Arial"/>
                <a:cs typeface="Arial"/>
                <a:sym typeface="Arial"/>
              </a:rPr>
              <a:t>Course</a:t>
            </a:r>
            <a:r>
              <a:rPr lang="en-US" b="0" dirty="0"/>
              <a:t> </a:t>
            </a:r>
            <a:r>
              <a:rPr lang="en-US" b="0" dirty="0" smtClean="0"/>
              <a:t>Schedule </a:t>
            </a:r>
            <a:endParaRPr sz="2800" b="1" i="0" u="none" strike="noStrike" cap="none" dirty="0">
              <a:solidFill>
                <a:srgbClr val="136855"/>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717040" y="1025453"/>
            <a:ext cx="7103110" cy="3924970"/>
          </a:xfrm>
          <a:prstGeom prst="rect">
            <a:avLst/>
          </a:prstGeom>
        </p:spPr>
      </p:pic>
    </p:spTree>
    <p:extLst>
      <p:ext uri="{BB962C8B-B14F-4D97-AF65-F5344CB8AC3E}">
        <p14:creationId xmlns:p14="http://schemas.microsoft.com/office/powerpoint/2010/main" val="2717894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717040" y="205979"/>
            <a:ext cx="4963160" cy="5306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0" i="0" u="none" strike="noStrike" cap="none">
                <a:solidFill>
                  <a:srgbClr val="136855"/>
                </a:solidFill>
                <a:latin typeface="Arial"/>
                <a:ea typeface="Arial"/>
                <a:cs typeface="Arial"/>
                <a:sym typeface="Arial"/>
              </a:rPr>
              <a:t>In the course:</a:t>
            </a:r>
            <a:endParaRPr sz="2800" b="1" i="0" u="none" strike="noStrike" cap="none">
              <a:solidFill>
                <a:srgbClr val="136855"/>
              </a:solidFill>
              <a:latin typeface="Arial"/>
              <a:ea typeface="Arial"/>
              <a:cs typeface="Arial"/>
              <a:sym typeface="Arial"/>
            </a:endParaRPr>
          </a:p>
        </p:txBody>
      </p:sp>
      <p:sp>
        <p:nvSpPr>
          <p:cNvPr id="156" name="Shape 156"/>
          <p:cNvSpPr txBox="1">
            <a:spLocks noGrp="1"/>
          </p:cNvSpPr>
          <p:nvPr>
            <p:ph type="body" idx="1"/>
          </p:nvPr>
        </p:nvSpPr>
        <p:spPr>
          <a:xfrm>
            <a:off x="1638300" y="1057911"/>
            <a:ext cx="6969760" cy="261493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In this course we will go through various predictive methods and algorithms. </a:t>
            </a:r>
            <a:endParaRPr lang="en-US" sz="16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None/>
            </a:pPr>
            <a:endParaRPr sz="1600" b="0" i="0" u="none" strike="noStrike" cap="none" dirty="0">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In </a:t>
            </a:r>
            <a:r>
              <a:rPr lang="en-US" sz="1600" b="0" i="0" u="none" strike="noStrike" cap="none" dirty="0" smtClean="0">
                <a:solidFill>
                  <a:schemeClr val="dk1"/>
                </a:solidFill>
                <a:latin typeface="Arial"/>
                <a:ea typeface="Arial"/>
                <a:cs typeface="Arial"/>
                <a:sym typeface="Arial"/>
              </a:rPr>
              <a:t>programming language will be </a:t>
            </a:r>
            <a:r>
              <a:rPr lang="en-US" sz="1600" b="0" i="0" u="none" strike="noStrike" cap="none" dirty="0">
                <a:solidFill>
                  <a:schemeClr val="dk1"/>
                </a:solidFill>
                <a:latin typeface="Arial"/>
                <a:ea typeface="Arial"/>
                <a:cs typeface="Arial"/>
                <a:sym typeface="Arial"/>
              </a:rPr>
              <a:t>python. </a:t>
            </a:r>
            <a:endParaRPr dirty="0"/>
          </a:p>
        </p:txBody>
      </p:sp>
    </p:spTree>
    <p:extLst>
      <p:ext uri="{BB962C8B-B14F-4D97-AF65-F5344CB8AC3E}">
        <p14:creationId xmlns:p14="http://schemas.microsoft.com/office/powerpoint/2010/main" val="404417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CA" dirty="0"/>
              <a:t>Work load and Evaluation </a:t>
            </a:r>
          </a:p>
        </p:txBody>
      </p:sp>
      <p:sp>
        <p:nvSpPr>
          <p:cNvPr id="3" name="Text Placeholder 2">
            <a:extLst>
              <a:ext uri="{FF2B5EF4-FFF2-40B4-BE49-F238E27FC236}">
                <a16:creationId xmlns:a16="http://schemas.microsoft.com/office/drawing/2014/main" id="{D3C80BC4-4138-354C-AD86-6E7AA7C75F46}"/>
              </a:ext>
            </a:extLst>
          </p:cNvPr>
          <p:cNvSpPr>
            <a:spLocks noGrp="1"/>
          </p:cNvSpPr>
          <p:nvPr>
            <p:ph type="body" idx="1"/>
          </p:nvPr>
        </p:nvSpPr>
        <p:spPr>
          <a:xfrm>
            <a:off x="1717040" y="1200151"/>
            <a:ext cx="6969760" cy="2452831"/>
          </a:xfrm>
        </p:spPr>
        <p:txBody>
          <a:bodyPr/>
          <a:lstStyle/>
          <a:p>
            <a:r>
              <a:rPr lang="en-US" dirty="0"/>
              <a:t>A mix between theory and lab </a:t>
            </a:r>
            <a:r>
              <a:rPr lang="en-US" dirty="0" smtClean="0"/>
              <a:t>work</a:t>
            </a:r>
          </a:p>
          <a:p>
            <a:endParaRPr lang="en-US" dirty="0"/>
          </a:p>
          <a:p>
            <a:r>
              <a:rPr lang="en-US" dirty="0"/>
              <a:t>10 Marked </a:t>
            </a:r>
            <a:r>
              <a:rPr lang="en-US" dirty="0" smtClean="0"/>
              <a:t>labs</a:t>
            </a:r>
          </a:p>
          <a:p>
            <a:endParaRPr lang="en-US" dirty="0"/>
          </a:p>
          <a:p>
            <a:r>
              <a:rPr lang="en-US" dirty="0"/>
              <a:t>Lab Assignments 65% Labs (See deadlines</a:t>
            </a:r>
            <a:r>
              <a:rPr lang="en-US" dirty="0" smtClean="0"/>
              <a:t>)</a:t>
            </a:r>
          </a:p>
          <a:p>
            <a:endParaRPr lang="en-US" dirty="0"/>
          </a:p>
          <a:p>
            <a:r>
              <a:rPr lang="en-US" dirty="0"/>
              <a:t>Report + presentation  35% (See deadlines)</a:t>
            </a:r>
          </a:p>
        </p:txBody>
      </p:sp>
    </p:spTree>
    <p:extLst>
      <p:ext uri="{BB962C8B-B14F-4D97-AF65-F5344CB8AC3E}">
        <p14:creationId xmlns:p14="http://schemas.microsoft.com/office/powerpoint/2010/main" val="2665888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US" dirty="0"/>
              <a:t>Course Objective</a:t>
            </a:r>
          </a:p>
        </p:txBody>
      </p:sp>
      <p:sp>
        <p:nvSpPr>
          <p:cNvPr id="3" name="Text Placeholder 2">
            <a:extLst>
              <a:ext uri="{FF2B5EF4-FFF2-40B4-BE49-F238E27FC236}">
                <a16:creationId xmlns:a16="http://schemas.microsoft.com/office/drawing/2014/main" id="{D3C80BC4-4138-354C-AD86-6E7AA7C75F46}"/>
              </a:ext>
            </a:extLst>
          </p:cNvPr>
          <p:cNvSpPr>
            <a:spLocks noGrp="1"/>
          </p:cNvSpPr>
          <p:nvPr>
            <p:ph type="body" idx="1"/>
          </p:nvPr>
        </p:nvSpPr>
        <p:spPr/>
        <p:txBody>
          <a:bodyPr/>
          <a:lstStyle/>
          <a:p>
            <a:r>
              <a:rPr lang="en-CA" dirty="0"/>
              <a:t>The course will introduce predictive modelling techniques as well as related statistical and visualization tools for data mining</a:t>
            </a:r>
            <a:r>
              <a:rPr lang="en-CA" dirty="0" smtClean="0"/>
              <a:t>.</a:t>
            </a:r>
          </a:p>
          <a:p>
            <a:pPr marL="127000" indent="0">
              <a:buNone/>
            </a:pPr>
            <a:r>
              <a:rPr lang="en-CA" dirty="0" smtClean="0"/>
              <a:t> </a:t>
            </a:r>
          </a:p>
          <a:p>
            <a:pPr marL="127000" indent="0">
              <a:buNone/>
            </a:pPr>
            <a:endParaRPr lang="en-CA" dirty="0"/>
          </a:p>
          <a:p>
            <a:r>
              <a:rPr lang="en-CA" dirty="0"/>
              <a:t>The course will cover common machine learning techniques that are focused on predictive outcomes. </a:t>
            </a:r>
            <a:endParaRPr lang="en-CA" dirty="0" smtClean="0"/>
          </a:p>
          <a:p>
            <a:pPr marL="127000" indent="0">
              <a:buNone/>
            </a:pPr>
            <a:endParaRPr lang="en-CA" dirty="0"/>
          </a:p>
          <a:p>
            <a:pPr marL="127000" indent="0">
              <a:buNone/>
            </a:pPr>
            <a:endParaRPr lang="en-CA" dirty="0"/>
          </a:p>
          <a:p>
            <a:r>
              <a:rPr lang="en-CA" dirty="0"/>
              <a:t>Students will learn how to evaluate the performance of the prediction models and how to improve them through time.</a:t>
            </a:r>
            <a:endParaRPr lang="en-US" dirty="0"/>
          </a:p>
        </p:txBody>
      </p:sp>
    </p:spTree>
    <p:extLst>
      <p:ext uri="{BB962C8B-B14F-4D97-AF65-F5344CB8AC3E}">
        <p14:creationId xmlns:p14="http://schemas.microsoft.com/office/powerpoint/2010/main" val="272160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What’s Data: Definitions</a:t>
            </a:r>
            <a:endParaRPr/>
          </a:p>
        </p:txBody>
      </p:sp>
      <p:graphicFrame>
        <p:nvGraphicFramePr>
          <p:cNvPr id="3" name="Diagram 2"/>
          <p:cNvGraphicFramePr/>
          <p:nvPr>
            <p:extLst>
              <p:ext uri="{D42A27DB-BD31-4B8C-83A1-F6EECF244321}">
                <p14:modId xmlns:p14="http://schemas.microsoft.com/office/powerpoint/2010/main" val="2502240049"/>
              </p:ext>
            </p:extLst>
          </p:nvPr>
        </p:nvGraphicFramePr>
        <p:xfrm>
          <a:off x="1832185" y="83069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4508659" y="4371475"/>
            <a:ext cx="4016216" cy="584775"/>
          </a:xfrm>
          <a:prstGeom prst="rect">
            <a:avLst/>
          </a:prstGeom>
        </p:spPr>
        <p:txBody>
          <a:bodyPr wrap="square">
            <a:spAutoFit/>
          </a:bodyPr>
          <a:lstStyle/>
          <a:p>
            <a:r>
              <a:rPr lang="en-US" sz="1600" dirty="0" smtClean="0">
                <a:solidFill>
                  <a:schemeClr val="dk1"/>
                </a:solidFill>
              </a:rPr>
              <a:t>A continues or discrete measured feature</a:t>
            </a:r>
          </a:p>
          <a:p>
            <a:r>
              <a:rPr lang="en-US" sz="1600" dirty="0" smtClean="0">
                <a:solidFill>
                  <a:schemeClr val="dk1"/>
                </a:solidFill>
              </a:rPr>
              <a:t>which by itself, doesn’t have much value</a:t>
            </a:r>
            <a:endParaRPr lang="en-US" sz="1600" dirty="0"/>
          </a:p>
        </p:txBody>
      </p:sp>
      <p:cxnSp>
        <p:nvCxnSpPr>
          <p:cNvPr id="6" name="Straight Arrow Connector 5"/>
          <p:cNvCxnSpPr/>
          <p:nvPr/>
        </p:nvCxnSpPr>
        <p:spPr>
          <a:xfrm flipH="1" flipV="1">
            <a:off x="3295650" y="4171950"/>
            <a:ext cx="1114425" cy="50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11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Modeling </a:t>
            </a:r>
            <a:endParaRPr sz="2800" b="1" i="0" u="none" strike="noStrike" cap="none">
              <a:solidFill>
                <a:srgbClr val="136855"/>
              </a:solidFill>
              <a:latin typeface="Arial"/>
              <a:ea typeface="Arial"/>
              <a:cs typeface="Arial"/>
              <a:sym typeface="Arial"/>
            </a:endParaRPr>
          </a:p>
        </p:txBody>
      </p:sp>
      <p:sp>
        <p:nvSpPr>
          <p:cNvPr id="73" name="Shape 73"/>
          <p:cNvSpPr txBox="1"/>
          <p:nvPr/>
        </p:nvSpPr>
        <p:spPr>
          <a:xfrm>
            <a:off x="4460789" y="1198605"/>
            <a:ext cx="173637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Data Modeling </a:t>
            </a:r>
            <a:endParaRPr/>
          </a:p>
        </p:txBody>
      </p:sp>
      <p:cxnSp>
        <p:nvCxnSpPr>
          <p:cNvPr id="74" name="Shape 74"/>
          <p:cNvCxnSpPr/>
          <p:nvPr/>
        </p:nvCxnSpPr>
        <p:spPr>
          <a:xfrm flipH="1">
            <a:off x="3645245" y="1567937"/>
            <a:ext cx="1291279" cy="1175265"/>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75" name="Shape 75"/>
          <p:cNvCxnSpPr/>
          <p:nvPr/>
        </p:nvCxnSpPr>
        <p:spPr>
          <a:xfrm>
            <a:off x="5993028" y="1567937"/>
            <a:ext cx="691977" cy="79220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76" name="Shape 76"/>
          <p:cNvSpPr txBox="1"/>
          <p:nvPr/>
        </p:nvSpPr>
        <p:spPr>
          <a:xfrm>
            <a:off x="2777057" y="2765996"/>
            <a:ext cx="206979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Predictive Models </a:t>
            </a:r>
            <a:endParaRPr/>
          </a:p>
        </p:txBody>
      </p:sp>
      <p:sp>
        <p:nvSpPr>
          <p:cNvPr id="77" name="Shape 77"/>
          <p:cNvSpPr txBox="1"/>
          <p:nvPr/>
        </p:nvSpPr>
        <p:spPr>
          <a:xfrm>
            <a:off x="5993028" y="2381016"/>
            <a:ext cx="21980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Descriptive Models </a:t>
            </a:r>
            <a:endParaRPr/>
          </a:p>
        </p:txBody>
      </p:sp>
      <p:cxnSp>
        <p:nvCxnSpPr>
          <p:cNvPr id="78" name="Shape 78"/>
          <p:cNvCxnSpPr/>
          <p:nvPr/>
        </p:nvCxnSpPr>
        <p:spPr>
          <a:xfrm flipH="1">
            <a:off x="2375462" y="3158122"/>
            <a:ext cx="803189" cy="79220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79" name="Shape 79"/>
          <p:cNvCxnSpPr/>
          <p:nvPr/>
        </p:nvCxnSpPr>
        <p:spPr>
          <a:xfrm flipH="1">
            <a:off x="5690037" y="2771223"/>
            <a:ext cx="803189" cy="79220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0" name="Shape 80"/>
          <p:cNvCxnSpPr/>
          <p:nvPr/>
        </p:nvCxnSpPr>
        <p:spPr>
          <a:xfrm flipH="1">
            <a:off x="6685005" y="2792098"/>
            <a:ext cx="209816" cy="88583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1" name="Shape 81"/>
          <p:cNvCxnSpPr/>
          <p:nvPr/>
        </p:nvCxnSpPr>
        <p:spPr>
          <a:xfrm>
            <a:off x="7447910" y="2792098"/>
            <a:ext cx="477655" cy="50016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2" name="Shape 82"/>
          <p:cNvCxnSpPr/>
          <p:nvPr/>
        </p:nvCxnSpPr>
        <p:spPr>
          <a:xfrm flipH="1">
            <a:off x="3178651" y="3216909"/>
            <a:ext cx="221798" cy="1140661"/>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3" name="Shape 83"/>
          <p:cNvCxnSpPr/>
          <p:nvPr/>
        </p:nvCxnSpPr>
        <p:spPr>
          <a:xfrm>
            <a:off x="3901147" y="3216909"/>
            <a:ext cx="228600" cy="88583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84" name="Shape 84"/>
          <p:cNvCxnSpPr/>
          <p:nvPr/>
        </p:nvCxnSpPr>
        <p:spPr>
          <a:xfrm>
            <a:off x="4438666" y="3175159"/>
            <a:ext cx="497858" cy="140919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85" name="Shape 85"/>
          <p:cNvSpPr txBox="1"/>
          <p:nvPr/>
        </p:nvSpPr>
        <p:spPr>
          <a:xfrm>
            <a:off x="1421029" y="3988238"/>
            <a:ext cx="15224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classification </a:t>
            </a:r>
            <a:endParaRPr/>
          </a:p>
        </p:txBody>
      </p:sp>
      <p:sp>
        <p:nvSpPr>
          <p:cNvPr id="86" name="Shape 86"/>
          <p:cNvSpPr txBox="1"/>
          <p:nvPr/>
        </p:nvSpPr>
        <p:spPr>
          <a:xfrm>
            <a:off x="2419099" y="4357575"/>
            <a:ext cx="1383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R</a:t>
            </a:r>
            <a:r>
              <a:rPr lang="en-US" sz="1800">
                <a:solidFill>
                  <a:schemeClr val="dk1"/>
                </a:solidFill>
                <a:latin typeface="Arial"/>
                <a:ea typeface="Arial"/>
                <a:cs typeface="Arial"/>
                <a:sym typeface="Arial"/>
              </a:rPr>
              <a:t>egression </a:t>
            </a:r>
            <a:endParaRPr/>
          </a:p>
        </p:txBody>
      </p:sp>
      <p:sp>
        <p:nvSpPr>
          <p:cNvPr id="87" name="Shape 87"/>
          <p:cNvSpPr txBox="1"/>
          <p:nvPr/>
        </p:nvSpPr>
        <p:spPr>
          <a:xfrm>
            <a:off x="3504142" y="4102739"/>
            <a:ext cx="14719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Time series </a:t>
            </a:r>
            <a:endParaRPr/>
          </a:p>
        </p:txBody>
      </p:sp>
      <p:sp>
        <p:nvSpPr>
          <p:cNvPr id="88" name="Shape 88"/>
          <p:cNvSpPr txBox="1"/>
          <p:nvPr/>
        </p:nvSpPr>
        <p:spPr>
          <a:xfrm>
            <a:off x="4301905" y="4584358"/>
            <a:ext cx="126978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Predictors </a:t>
            </a:r>
            <a:endParaRPr/>
          </a:p>
        </p:txBody>
      </p:sp>
      <p:sp>
        <p:nvSpPr>
          <p:cNvPr id="89" name="Shape 89"/>
          <p:cNvSpPr txBox="1"/>
          <p:nvPr/>
        </p:nvSpPr>
        <p:spPr>
          <a:xfrm>
            <a:off x="5008076" y="3558512"/>
            <a:ext cx="15224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Clustering</a:t>
            </a:r>
            <a:endParaRPr/>
          </a:p>
        </p:txBody>
      </p:sp>
      <p:sp>
        <p:nvSpPr>
          <p:cNvPr id="90" name="Shape 90"/>
          <p:cNvSpPr txBox="1"/>
          <p:nvPr/>
        </p:nvSpPr>
        <p:spPr>
          <a:xfrm>
            <a:off x="7487484" y="3382599"/>
            <a:ext cx="15224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Assoc Rules</a:t>
            </a:r>
            <a:endParaRPr/>
          </a:p>
        </p:txBody>
      </p:sp>
      <p:sp>
        <p:nvSpPr>
          <p:cNvPr id="91" name="Shape 91"/>
          <p:cNvSpPr txBox="1"/>
          <p:nvPr/>
        </p:nvSpPr>
        <p:spPr>
          <a:xfrm>
            <a:off x="6145399" y="3719678"/>
            <a:ext cx="174059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S</a:t>
            </a:r>
            <a:r>
              <a:rPr lang="en-US" sz="1800">
                <a:solidFill>
                  <a:schemeClr val="dk1"/>
                </a:solidFill>
                <a:latin typeface="Arial"/>
                <a:ea typeface="Arial"/>
                <a:cs typeface="Arial"/>
                <a:sym typeface="Arial"/>
              </a:rPr>
              <a:t>ummarization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Modeling </a:t>
            </a:r>
            <a:endParaRPr sz="2800" b="1" i="0" u="none" strike="noStrike" cap="none">
              <a:solidFill>
                <a:srgbClr val="136855"/>
              </a:solidFill>
              <a:latin typeface="Arial"/>
              <a:ea typeface="Arial"/>
              <a:cs typeface="Arial"/>
              <a:sym typeface="Arial"/>
            </a:endParaRPr>
          </a:p>
        </p:txBody>
      </p:sp>
      <p:sp>
        <p:nvSpPr>
          <p:cNvPr id="76" name="Shape 76"/>
          <p:cNvSpPr txBox="1"/>
          <p:nvPr/>
        </p:nvSpPr>
        <p:spPr>
          <a:xfrm>
            <a:off x="2243807" y="1243367"/>
            <a:ext cx="2692718" cy="34653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smtClean="0">
                <a:solidFill>
                  <a:schemeClr val="dk1"/>
                </a:solidFill>
                <a:latin typeface="Arial"/>
                <a:ea typeface="Arial"/>
                <a:cs typeface="Arial"/>
                <a:sym typeface="Arial"/>
              </a:rPr>
              <a:t>Supervised Learning</a:t>
            </a:r>
            <a:endParaRPr dirty="0"/>
          </a:p>
        </p:txBody>
      </p:sp>
      <p:sp>
        <p:nvSpPr>
          <p:cNvPr id="77" name="Shape 77"/>
          <p:cNvSpPr txBox="1"/>
          <p:nvPr/>
        </p:nvSpPr>
        <p:spPr>
          <a:xfrm>
            <a:off x="5810598" y="1239526"/>
            <a:ext cx="2793075" cy="369332"/>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lvl="0"/>
            <a:r>
              <a:rPr lang="en-US" sz="1800" dirty="0" smtClean="0">
                <a:solidFill>
                  <a:schemeClr val="dk1"/>
                </a:solidFill>
              </a:rPr>
              <a:t>Un-supervised </a:t>
            </a:r>
            <a:r>
              <a:rPr lang="en-US" sz="1800" dirty="0">
                <a:solidFill>
                  <a:schemeClr val="dk1"/>
                </a:solidFill>
              </a:rPr>
              <a:t>Learning</a:t>
            </a:r>
            <a:endParaRPr lang="en-US" sz="1800" dirty="0"/>
          </a:p>
        </p:txBody>
      </p:sp>
      <p:cxnSp>
        <p:nvCxnSpPr>
          <p:cNvPr id="8" name="Straight Arrow Connector 7"/>
          <p:cNvCxnSpPr/>
          <p:nvPr/>
        </p:nvCxnSpPr>
        <p:spPr>
          <a:xfrm>
            <a:off x="2466057" y="3740727"/>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618457" y="2078182"/>
            <a:ext cx="629" cy="181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311814" y="3151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83364" y="2631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616614" y="3005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769014" y="2872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10264" y="28915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96114" y="252452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915064" y="2745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67464" y="26121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219864" y="24788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401983" y="280413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394364" y="3037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365914" y="2516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29364" y="2675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81764" y="2542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23014" y="25613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175414" y="27137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22864" y="3393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975264" y="3545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7664" y="32471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280064" y="31138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121314" y="3132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2737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433703" y="288286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578514" y="28534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911764" y="3393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064164" y="3259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905414" y="3278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057814" y="3431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540414" y="29169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92814" y="2783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534064" y="2802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747078" y="263088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0197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72114" y="3437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623253" y="2666191"/>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476914" y="3005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318164" y="3024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470564" y="3177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861348" y="259437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775364" y="2745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86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261014" y="3151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02264" y="31709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54664" y="33233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737264" y="28090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89664" y="2675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30914" y="26947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883314" y="28471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467514" y="25677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251614" y="2548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4603981" y="263501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558262" y="24864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359564" y="2650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3041130" y="4070927"/>
                <a:ext cx="1425286" cy="261610"/>
              </a:xfrm>
              <a:prstGeom prst="rect">
                <a:avLst/>
              </a:prstGeom>
              <a:noFill/>
            </p:spPr>
            <p:txBody>
              <a:bodyPr wrap="square" rtlCol="0">
                <a:spAutoFit/>
              </a:bodyPr>
              <a:lstStyle/>
              <a:p>
                <a:r>
                  <a:rPr lang="en-US" sz="1050" dirty="0" smtClean="0"/>
                  <a:t>Size of house </a:t>
                </a:r>
                <a14:m>
                  <m:oMath xmlns:m="http://schemas.openxmlformats.org/officeDocument/2006/math">
                    <m:sSup>
                      <m:sSupPr>
                        <m:ctrlPr>
                          <a:rPr lang="en-US" sz="1050" i="1" smtClean="0">
                            <a:latin typeface="Cambria Math" panose="02040503050406030204" pitchFamily="18" charset="0"/>
                          </a:rPr>
                        </m:ctrlPr>
                      </m:sSupPr>
                      <m:e>
                        <m:r>
                          <a:rPr lang="en-US" sz="1050" b="0" i="1" smtClean="0">
                            <a:latin typeface="Cambria Math" panose="02040503050406030204" pitchFamily="18" charset="0"/>
                          </a:rPr>
                          <m:t>𝑓𝑡</m:t>
                        </m:r>
                      </m:e>
                      <m:sup>
                        <m:r>
                          <a:rPr lang="en-US" sz="1050" i="1" smtClean="0">
                            <a:latin typeface="Cambria Math" panose="02040503050406030204" pitchFamily="18" charset="0"/>
                          </a:rPr>
                          <m:t>2</m:t>
                        </m:r>
                      </m:sup>
                    </m:sSup>
                  </m:oMath>
                </a14:m>
                <a:endParaRPr lang="en-US" sz="1050" dirty="0"/>
              </a:p>
            </p:txBody>
          </p:sp>
        </mc:Choice>
        <mc:Fallback>
          <p:sp>
            <p:nvSpPr>
              <p:cNvPr id="11" name="TextBox 10"/>
              <p:cNvSpPr txBox="1">
                <a:spLocks noRot="1" noChangeAspect="1" noMove="1" noResize="1" noEditPoints="1" noAdjustHandles="1" noChangeArrowheads="1" noChangeShapeType="1" noTextEdit="1"/>
              </p:cNvSpPr>
              <p:nvPr/>
            </p:nvSpPr>
            <p:spPr>
              <a:xfrm>
                <a:off x="3041130" y="4070927"/>
                <a:ext cx="1425286" cy="261610"/>
              </a:xfrm>
              <a:prstGeom prst="rect">
                <a:avLst/>
              </a:prstGeom>
              <a:blipFill>
                <a:blip r:embed="rId3"/>
                <a:stretch>
                  <a:fillRect b="-9302"/>
                </a:stretch>
              </a:blipFill>
            </p:spPr>
            <p:txBody>
              <a:bodyPr/>
              <a:lstStyle/>
              <a:p>
                <a:r>
                  <a:rPr lang="en-US">
                    <a:noFill/>
                  </a:rPr>
                  <a:t> </a:t>
                </a:r>
              </a:p>
            </p:txBody>
          </p:sp>
        </mc:Fallback>
      </mc:AlternateContent>
      <p:sp>
        <p:nvSpPr>
          <p:cNvPr id="105" name="TextBox 104"/>
          <p:cNvSpPr txBox="1"/>
          <p:nvPr/>
        </p:nvSpPr>
        <p:spPr>
          <a:xfrm>
            <a:off x="1515251" y="2962678"/>
            <a:ext cx="716343" cy="261610"/>
          </a:xfrm>
          <a:prstGeom prst="rect">
            <a:avLst/>
          </a:prstGeom>
          <a:noFill/>
        </p:spPr>
        <p:txBody>
          <a:bodyPr wrap="square" rtlCol="0">
            <a:spAutoFit/>
          </a:bodyPr>
          <a:lstStyle/>
          <a:p>
            <a:r>
              <a:rPr lang="en-US" sz="1050" dirty="0" smtClean="0"/>
              <a:t>Price ($)</a:t>
            </a:r>
            <a:endParaRPr lang="en-US" sz="1050" dirty="0"/>
          </a:p>
        </p:txBody>
      </p:sp>
      <p:cxnSp>
        <p:nvCxnSpPr>
          <p:cNvPr id="13" name="Straight Connector 12"/>
          <p:cNvCxnSpPr/>
          <p:nvPr/>
        </p:nvCxnSpPr>
        <p:spPr>
          <a:xfrm>
            <a:off x="3709323" y="3689350"/>
            <a:ext cx="0" cy="1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236373" y="3683000"/>
            <a:ext cx="0" cy="1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150523" y="3676650"/>
            <a:ext cx="0" cy="133927"/>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982192" y="3778827"/>
            <a:ext cx="1888258" cy="230832"/>
          </a:xfrm>
          <a:prstGeom prst="rect">
            <a:avLst/>
          </a:prstGeom>
          <a:noFill/>
        </p:spPr>
        <p:txBody>
          <a:bodyPr wrap="square" rtlCol="0">
            <a:spAutoFit/>
          </a:bodyPr>
          <a:lstStyle/>
          <a:p>
            <a:r>
              <a:rPr lang="en-US" sz="900" dirty="0" smtClean="0">
                <a:solidFill>
                  <a:schemeClr val="accent1">
                    <a:lumMod val="75000"/>
                  </a:schemeClr>
                </a:solidFill>
              </a:rPr>
              <a:t>1000        1500        2000</a:t>
            </a:r>
            <a:endParaRPr lang="en-US" sz="900" dirty="0">
              <a:solidFill>
                <a:schemeClr val="accent1">
                  <a:lumMod val="75000"/>
                </a:schemeClr>
              </a:solidFill>
            </a:endParaRPr>
          </a:p>
        </p:txBody>
      </p:sp>
      <p:cxnSp>
        <p:nvCxnSpPr>
          <p:cNvPr id="15" name="Straight Connector 14"/>
          <p:cNvCxnSpPr/>
          <p:nvPr/>
        </p:nvCxnSpPr>
        <p:spPr>
          <a:xfrm>
            <a:off x="2565400" y="2799484"/>
            <a:ext cx="102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568575" y="3291609"/>
            <a:ext cx="102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565400" y="2361334"/>
            <a:ext cx="102492" cy="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183304" y="2251537"/>
            <a:ext cx="551929" cy="1169551"/>
          </a:xfrm>
          <a:prstGeom prst="rect">
            <a:avLst/>
          </a:prstGeom>
          <a:noFill/>
        </p:spPr>
        <p:txBody>
          <a:bodyPr wrap="square" rtlCol="0">
            <a:spAutoFit/>
          </a:bodyPr>
          <a:lstStyle/>
          <a:p>
            <a:r>
              <a:rPr lang="en-US" sz="900" dirty="0" smtClean="0">
                <a:solidFill>
                  <a:schemeClr val="accent1">
                    <a:lumMod val="75000"/>
                  </a:schemeClr>
                </a:solidFill>
              </a:rPr>
              <a:t>300K        </a:t>
            </a:r>
          </a:p>
          <a:p>
            <a:endParaRPr lang="en-US" sz="1050" dirty="0">
              <a:solidFill>
                <a:schemeClr val="accent1">
                  <a:lumMod val="75000"/>
                </a:schemeClr>
              </a:solidFill>
            </a:endParaRPr>
          </a:p>
          <a:p>
            <a:endParaRPr lang="en-US" sz="900" dirty="0" smtClean="0">
              <a:solidFill>
                <a:schemeClr val="accent1">
                  <a:lumMod val="75000"/>
                </a:schemeClr>
              </a:solidFill>
            </a:endParaRPr>
          </a:p>
          <a:p>
            <a:r>
              <a:rPr lang="en-US" sz="900" dirty="0" smtClean="0">
                <a:solidFill>
                  <a:schemeClr val="accent1">
                    <a:lumMod val="75000"/>
                  </a:schemeClr>
                </a:solidFill>
              </a:rPr>
              <a:t>200K       </a:t>
            </a:r>
          </a:p>
          <a:p>
            <a:endParaRPr lang="en-US" sz="900" dirty="0">
              <a:solidFill>
                <a:schemeClr val="accent1">
                  <a:lumMod val="75000"/>
                </a:schemeClr>
              </a:solidFill>
            </a:endParaRPr>
          </a:p>
          <a:p>
            <a:endParaRPr lang="en-US" sz="500" dirty="0" smtClean="0">
              <a:solidFill>
                <a:schemeClr val="accent1">
                  <a:lumMod val="75000"/>
                </a:schemeClr>
              </a:solidFill>
            </a:endParaRPr>
          </a:p>
          <a:p>
            <a:endParaRPr lang="en-US" sz="900" dirty="0">
              <a:solidFill>
                <a:schemeClr val="accent1">
                  <a:lumMod val="75000"/>
                </a:schemeClr>
              </a:solidFill>
            </a:endParaRPr>
          </a:p>
          <a:p>
            <a:r>
              <a:rPr lang="en-US" sz="900" dirty="0" smtClean="0">
                <a:solidFill>
                  <a:schemeClr val="accent1">
                    <a:lumMod val="75000"/>
                  </a:schemeClr>
                </a:solidFill>
              </a:rPr>
              <a:t>100K</a:t>
            </a:r>
            <a:endParaRPr lang="en-US" sz="900" dirty="0">
              <a:solidFill>
                <a:schemeClr val="accent1">
                  <a:lumMod val="75000"/>
                </a:schemeClr>
              </a:solidFill>
            </a:endParaRPr>
          </a:p>
        </p:txBody>
      </p:sp>
      <p:cxnSp>
        <p:nvCxnSpPr>
          <p:cNvPr id="18" name="Straight Connector 17"/>
          <p:cNvCxnSpPr/>
          <p:nvPr/>
        </p:nvCxnSpPr>
        <p:spPr>
          <a:xfrm flipV="1">
            <a:off x="2822864" y="2190750"/>
            <a:ext cx="2047586" cy="1354859"/>
          </a:xfrm>
          <a:prstGeom prst="line">
            <a:avLst/>
          </a:prstGeom>
        </p:spPr>
        <p:style>
          <a:lnRef idx="1">
            <a:schemeClr val="accent2"/>
          </a:lnRef>
          <a:fillRef idx="0">
            <a:schemeClr val="accent2"/>
          </a:fillRef>
          <a:effectRef idx="0">
            <a:schemeClr val="accent2"/>
          </a:effectRef>
          <a:fontRef idx="minor">
            <a:schemeClr val="tx1"/>
          </a:fontRef>
        </p:style>
      </p:cxnSp>
      <p:sp>
        <p:nvSpPr>
          <p:cNvPr id="114" name="TextBox 113"/>
          <p:cNvSpPr txBox="1"/>
          <p:nvPr/>
        </p:nvSpPr>
        <p:spPr>
          <a:xfrm>
            <a:off x="2704407" y="4590051"/>
            <a:ext cx="2357814" cy="415498"/>
          </a:xfrm>
          <a:prstGeom prst="rect">
            <a:avLst/>
          </a:prstGeom>
          <a:noFill/>
        </p:spPr>
        <p:txBody>
          <a:bodyPr wrap="square" rtlCol="0">
            <a:spAutoFit/>
          </a:bodyPr>
          <a:lstStyle/>
          <a:p>
            <a:pPr algn="ctr"/>
            <a:r>
              <a:rPr lang="en-US" sz="1050" dirty="0" smtClean="0"/>
              <a:t>We know the TRUE output and </a:t>
            </a:r>
          </a:p>
          <a:p>
            <a:pPr algn="ctr"/>
            <a:r>
              <a:rPr lang="en-US" sz="1050" dirty="0" smtClean="0"/>
              <a:t>algorithm learns from that.</a:t>
            </a:r>
            <a:endParaRPr lang="en-US" sz="1050" dirty="0"/>
          </a:p>
        </p:txBody>
      </p:sp>
      <p:sp>
        <p:nvSpPr>
          <p:cNvPr id="19" name="Smiley Face 18"/>
          <p:cNvSpPr/>
          <p:nvPr/>
        </p:nvSpPr>
        <p:spPr>
          <a:xfrm>
            <a:off x="6515100" y="2613429"/>
            <a:ext cx="320040" cy="34925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Smiley Face 114"/>
          <p:cNvSpPr/>
          <p:nvPr/>
        </p:nvSpPr>
        <p:spPr>
          <a:xfrm>
            <a:off x="7307580" y="2753963"/>
            <a:ext cx="320040" cy="3492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miley Face 115"/>
          <p:cNvSpPr/>
          <p:nvPr/>
        </p:nvSpPr>
        <p:spPr>
          <a:xfrm>
            <a:off x="6835140" y="3330978"/>
            <a:ext cx="320040" cy="349250"/>
          </a:xfrm>
          <a:prstGeom prst="smileyFac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Smiley Face 116"/>
          <p:cNvSpPr/>
          <p:nvPr/>
        </p:nvSpPr>
        <p:spPr>
          <a:xfrm>
            <a:off x="7955280" y="2052728"/>
            <a:ext cx="320040" cy="3492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Smiley Face 117"/>
          <p:cNvSpPr/>
          <p:nvPr/>
        </p:nvSpPr>
        <p:spPr>
          <a:xfrm>
            <a:off x="7170420" y="2076912"/>
            <a:ext cx="320040" cy="3492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Smiley Face 118"/>
          <p:cNvSpPr/>
          <p:nvPr/>
        </p:nvSpPr>
        <p:spPr>
          <a:xfrm>
            <a:off x="6107430" y="2143338"/>
            <a:ext cx="320040" cy="34925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Smiley Face 119"/>
          <p:cNvSpPr/>
          <p:nvPr/>
        </p:nvSpPr>
        <p:spPr>
          <a:xfrm>
            <a:off x="8082857" y="2747613"/>
            <a:ext cx="320040" cy="3492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Smiley Face 120"/>
          <p:cNvSpPr/>
          <p:nvPr/>
        </p:nvSpPr>
        <p:spPr>
          <a:xfrm>
            <a:off x="7610417" y="3324628"/>
            <a:ext cx="320040" cy="349250"/>
          </a:xfrm>
          <a:prstGeom prst="smileyFac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Smiley Face 121"/>
          <p:cNvSpPr/>
          <p:nvPr/>
        </p:nvSpPr>
        <p:spPr>
          <a:xfrm>
            <a:off x="5913350" y="3319287"/>
            <a:ext cx="320040" cy="34925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Smiley Face 122"/>
          <p:cNvSpPr/>
          <p:nvPr/>
        </p:nvSpPr>
        <p:spPr>
          <a:xfrm>
            <a:off x="5900073" y="2698518"/>
            <a:ext cx="320040" cy="349250"/>
          </a:xfrm>
          <a:prstGeom prst="smileyFac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00050" y="3990790"/>
            <a:ext cx="2202847" cy="253916"/>
          </a:xfrm>
          <a:prstGeom prst="rect">
            <a:avLst/>
          </a:prstGeom>
        </p:spPr>
        <p:txBody>
          <a:bodyPr wrap="none">
            <a:spAutoFit/>
          </a:bodyPr>
          <a:lstStyle/>
          <a:p>
            <a:r>
              <a:rPr lang="en-US" sz="1050" dirty="0"/>
              <a:t>Market </a:t>
            </a:r>
            <a:r>
              <a:rPr lang="en-US" sz="1050" dirty="0" smtClean="0"/>
              <a:t>Segmentation (Clustering)</a:t>
            </a:r>
            <a:endParaRPr lang="en-US" sz="1050" dirty="0"/>
          </a:p>
        </p:txBody>
      </p:sp>
      <p:sp>
        <p:nvSpPr>
          <p:cNvPr id="124" name="Rectangle 123"/>
          <p:cNvSpPr/>
          <p:nvPr/>
        </p:nvSpPr>
        <p:spPr>
          <a:xfrm>
            <a:off x="6201525" y="4559327"/>
            <a:ext cx="2693365" cy="415498"/>
          </a:xfrm>
          <a:prstGeom prst="rect">
            <a:avLst/>
          </a:prstGeom>
        </p:spPr>
        <p:txBody>
          <a:bodyPr wrap="none">
            <a:spAutoFit/>
          </a:bodyPr>
          <a:lstStyle/>
          <a:p>
            <a:pPr algn="ctr"/>
            <a:r>
              <a:rPr lang="en-US" sz="1050" dirty="0" smtClean="0"/>
              <a:t>We don’t know the TRUE output </a:t>
            </a:r>
          </a:p>
          <a:p>
            <a:pPr algn="ctr"/>
            <a:r>
              <a:rPr lang="en-US" sz="1050" dirty="0" smtClean="0"/>
              <a:t>(number of clusters, clustering rules, etc. )</a:t>
            </a:r>
            <a:endParaRPr lang="en-US" sz="1050" dirty="0"/>
          </a:p>
        </p:txBody>
      </p:sp>
    </p:spTree>
    <p:extLst>
      <p:ext uri="{BB962C8B-B14F-4D97-AF65-F5344CB8AC3E}">
        <p14:creationId xmlns:p14="http://schemas.microsoft.com/office/powerpoint/2010/main" val="3843760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Modeling </a:t>
            </a:r>
            <a:endParaRPr sz="2800" b="1" i="0" u="none" strike="noStrike" cap="none">
              <a:solidFill>
                <a:srgbClr val="136855"/>
              </a:solidFill>
              <a:latin typeface="Arial"/>
              <a:ea typeface="Arial"/>
              <a:cs typeface="Arial"/>
              <a:sym typeface="Arial"/>
            </a:endParaRPr>
          </a:p>
        </p:txBody>
      </p:sp>
      <p:sp>
        <p:nvSpPr>
          <p:cNvPr id="76" name="Shape 76"/>
          <p:cNvSpPr txBox="1"/>
          <p:nvPr/>
        </p:nvSpPr>
        <p:spPr>
          <a:xfrm>
            <a:off x="2243807" y="1243367"/>
            <a:ext cx="2692718" cy="34653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smtClean="0">
                <a:solidFill>
                  <a:schemeClr val="dk1"/>
                </a:solidFill>
                <a:latin typeface="Arial"/>
                <a:ea typeface="Arial"/>
                <a:cs typeface="Arial"/>
                <a:sym typeface="Arial"/>
              </a:rPr>
              <a:t>Regression</a:t>
            </a:r>
            <a:endParaRPr dirty="0"/>
          </a:p>
        </p:txBody>
      </p:sp>
      <p:sp>
        <p:nvSpPr>
          <p:cNvPr id="77" name="Shape 77"/>
          <p:cNvSpPr txBox="1"/>
          <p:nvPr/>
        </p:nvSpPr>
        <p:spPr>
          <a:xfrm>
            <a:off x="5810598" y="1239526"/>
            <a:ext cx="2793075" cy="369332"/>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lvl="0" algn="ctr"/>
            <a:r>
              <a:rPr lang="en-US" sz="1800" dirty="0" smtClean="0">
                <a:solidFill>
                  <a:schemeClr val="dk1"/>
                </a:solidFill>
              </a:rPr>
              <a:t>Clustering </a:t>
            </a:r>
            <a:endParaRPr lang="en-US" sz="1800" dirty="0"/>
          </a:p>
        </p:txBody>
      </p:sp>
      <p:cxnSp>
        <p:nvCxnSpPr>
          <p:cNvPr id="8" name="Straight Arrow Connector 7"/>
          <p:cNvCxnSpPr/>
          <p:nvPr/>
        </p:nvCxnSpPr>
        <p:spPr>
          <a:xfrm>
            <a:off x="2466057" y="3740727"/>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618457" y="2078182"/>
            <a:ext cx="629" cy="181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311814" y="3151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283364" y="2631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616614" y="3005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769014" y="2872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10264" y="28915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96114" y="252452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915064" y="2745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67464" y="26121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219864" y="24788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401983" y="280413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394364" y="3037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365914" y="2516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029364" y="2675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81764" y="2542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23014" y="25613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175414" y="27137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22864" y="3393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975264" y="3545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7664" y="32471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280064" y="31138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121314" y="3132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2737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433703" y="288286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578514" y="28534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911764" y="33932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064164" y="3259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905414" y="3278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057814" y="3431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540414" y="29169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692814" y="27836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534064" y="2802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747078" y="263088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0197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72114" y="3437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623253" y="2666191"/>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476914" y="30058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318164" y="3024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470564" y="31773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861348" y="259437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775364" y="27455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8614" y="3285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261014" y="31519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02264" y="31709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54664" y="33233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737264" y="28090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89664" y="2675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730914" y="26947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883314" y="28471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467514" y="256770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251614" y="25486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4603981" y="2635018"/>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558262" y="24864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359564" y="2650259"/>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3041130" y="4070927"/>
                <a:ext cx="1425286" cy="261610"/>
              </a:xfrm>
              <a:prstGeom prst="rect">
                <a:avLst/>
              </a:prstGeom>
              <a:noFill/>
            </p:spPr>
            <p:txBody>
              <a:bodyPr wrap="square" rtlCol="0">
                <a:spAutoFit/>
              </a:bodyPr>
              <a:lstStyle/>
              <a:p>
                <a:r>
                  <a:rPr lang="en-US" sz="1050" dirty="0" smtClean="0"/>
                  <a:t>Size of house </a:t>
                </a:r>
                <a14:m>
                  <m:oMath xmlns:m="http://schemas.openxmlformats.org/officeDocument/2006/math">
                    <m:sSup>
                      <m:sSupPr>
                        <m:ctrlPr>
                          <a:rPr lang="en-US" sz="1050" i="1" smtClean="0">
                            <a:latin typeface="Cambria Math" panose="02040503050406030204" pitchFamily="18" charset="0"/>
                          </a:rPr>
                        </m:ctrlPr>
                      </m:sSupPr>
                      <m:e>
                        <m:r>
                          <a:rPr lang="en-US" sz="1050" b="0" i="1" smtClean="0">
                            <a:latin typeface="Cambria Math" panose="02040503050406030204" pitchFamily="18" charset="0"/>
                          </a:rPr>
                          <m:t>𝑓𝑡</m:t>
                        </m:r>
                      </m:e>
                      <m:sup>
                        <m:r>
                          <a:rPr lang="en-US" sz="1050" i="1" smtClean="0">
                            <a:latin typeface="Cambria Math" panose="02040503050406030204" pitchFamily="18" charset="0"/>
                          </a:rPr>
                          <m:t>2</m:t>
                        </m:r>
                      </m:sup>
                    </m:sSup>
                  </m:oMath>
                </a14:m>
                <a:endParaRPr lang="en-US" sz="1050" dirty="0"/>
              </a:p>
            </p:txBody>
          </p:sp>
        </mc:Choice>
        <mc:Fallback>
          <p:sp>
            <p:nvSpPr>
              <p:cNvPr id="11" name="TextBox 10"/>
              <p:cNvSpPr txBox="1">
                <a:spLocks noRot="1" noChangeAspect="1" noMove="1" noResize="1" noEditPoints="1" noAdjustHandles="1" noChangeArrowheads="1" noChangeShapeType="1" noTextEdit="1"/>
              </p:cNvSpPr>
              <p:nvPr/>
            </p:nvSpPr>
            <p:spPr>
              <a:xfrm>
                <a:off x="3041130" y="4070927"/>
                <a:ext cx="1425286" cy="261610"/>
              </a:xfrm>
              <a:prstGeom prst="rect">
                <a:avLst/>
              </a:prstGeom>
              <a:blipFill>
                <a:blip r:embed="rId3"/>
                <a:stretch>
                  <a:fillRect b="-9302"/>
                </a:stretch>
              </a:blipFill>
            </p:spPr>
            <p:txBody>
              <a:bodyPr/>
              <a:lstStyle/>
              <a:p>
                <a:r>
                  <a:rPr lang="en-US">
                    <a:noFill/>
                  </a:rPr>
                  <a:t> </a:t>
                </a:r>
              </a:p>
            </p:txBody>
          </p:sp>
        </mc:Fallback>
      </mc:AlternateContent>
      <p:sp>
        <p:nvSpPr>
          <p:cNvPr id="105" name="TextBox 104"/>
          <p:cNvSpPr txBox="1"/>
          <p:nvPr/>
        </p:nvSpPr>
        <p:spPr>
          <a:xfrm>
            <a:off x="1515251" y="2962678"/>
            <a:ext cx="716343" cy="261610"/>
          </a:xfrm>
          <a:prstGeom prst="rect">
            <a:avLst/>
          </a:prstGeom>
          <a:noFill/>
        </p:spPr>
        <p:txBody>
          <a:bodyPr wrap="square" rtlCol="0">
            <a:spAutoFit/>
          </a:bodyPr>
          <a:lstStyle/>
          <a:p>
            <a:r>
              <a:rPr lang="en-US" sz="1050" dirty="0" smtClean="0"/>
              <a:t>Price ($)</a:t>
            </a:r>
            <a:endParaRPr lang="en-US" sz="1050" dirty="0"/>
          </a:p>
        </p:txBody>
      </p:sp>
      <p:cxnSp>
        <p:nvCxnSpPr>
          <p:cNvPr id="13" name="Straight Connector 12"/>
          <p:cNvCxnSpPr/>
          <p:nvPr/>
        </p:nvCxnSpPr>
        <p:spPr>
          <a:xfrm>
            <a:off x="3709323" y="3689350"/>
            <a:ext cx="0" cy="1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236373" y="3683000"/>
            <a:ext cx="0" cy="1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150523" y="3676650"/>
            <a:ext cx="0" cy="133927"/>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982192" y="3778827"/>
            <a:ext cx="1888258" cy="230832"/>
          </a:xfrm>
          <a:prstGeom prst="rect">
            <a:avLst/>
          </a:prstGeom>
          <a:noFill/>
        </p:spPr>
        <p:txBody>
          <a:bodyPr wrap="square" rtlCol="0">
            <a:spAutoFit/>
          </a:bodyPr>
          <a:lstStyle/>
          <a:p>
            <a:r>
              <a:rPr lang="en-US" sz="900" dirty="0" smtClean="0">
                <a:solidFill>
                  <a:schemeClr val="accent1">
                    <a:lumMod val="75000"/>
                  </a:schemeClr>
                </a:solidFill>
              </a:rPr>
              <a:t>1000        1500        2000</a:t>
            </a:r>
            <a:endParaRPr lang="en-US" sz="900" dirty="0">
              <a:solidFill>
                <a:schemeClr val="accent1">
                  <a:lumMod val="75000"/>
                </a:schemeClr>
              </a:solidFill>
            </a:endParaRPr>
          </a:p>
        </p:txBody>
      </p:sp>
      <p:cxnSp>
        <p:nvCxnSpPr>
          <p:cNvPr id="15" name="Straight Connector 14"/>
          <p:cNvCxnSpPr/>
          <p:nvPr/>
        </p:nvCxnSpPr>
        <p:spPr>
          <a:xfrm>
            <a:off x="2565400" y="2799484"/>
            <a:ext cx="102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568575" y="3291609"/>
            <a:ext cx="102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565400" y="2361334"/>
            <a:ext cx="102492" cy="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183304" y="2251537"/>
            <a:ext cx="551929" cy="1169551"/>
          </a:xfrm>
          <a:prstGeom prst="rect">
            <a:avLst/>
          </a:prstGeom>
          <a:noFill/>
        </p:spPr>
        <p:txBody>
          <a:bodyPr wrap="square" rtlCol="0">
            <a:spAutoFit/>
          </a:bodyPr>
          <a:lstStyle/>
          <a:p>
            <a:r>
              <a:rPr lang="en-US" sz="900" dirty="0" smtClean="0">
                <a:solidFill>
                  <a:schemeClr val="accent1">
                    <a:lumMod val="75000"/>
                  </a:schemeClr>
                </a:solidFill>
              </a:rPr>
              <a:t>300K        </a:t>
            </a:r>
          </a:p>
          <a:p>
            <a:endParaRPr lang="en-US" sz="1050" dirty="0">
              <a:solidFill>
                <a:schemeClr val="accent1">
                  <a:lumMod val="75000"/>
                </a:schemeClr>
              </a:solidFill>
            </a:endParaRPr>
          </a:p>
          <a:p>
            <a:endParaRPr lang="en-US" sz="900" dirty="0" smtClean="0">
              <a:solidFill>
                <a:schemeClr val="accent1">
                  <a:lumMod val="75000"/>
                </a:schemeClr>
              </a:solidFill>
            </a:endParaRPr>
          </a:p>
          <a:p>
            <a:r>
              <a:rPr lang="en-US" sz="900" dirty="0" smtClean="0">
                <a:solidFill>
                  <a:schemeClr val="accent1">
                    <a:lumMod val="75000"/>
                  </a:schemeClr>
                </a:solidFill>
              </a:rPr>
              <a:t>200K       </a:t>
            </a:r>
          </a:p>
          <a:p>
            <a:endParaRPr lang="en-US" sz="900" dirty="0">
              <a:solidFill>
                <a:schemeClr val="accent1">
                  <a:lumMod val="75000"/>
                </a:schemeClr>
              </a:solidFill>
            </a:endParaRPr>
          </a:p>
          <a:p>
            <a:endParaRPr lang="en-US" sz="500" dirty="0" smtClean="0">
              <a:solidFill>
                <a:schemeClr val="accent1">
                  <a:lumMod val="75000"/>
                </a:schemeClr>
              </a:solidFill>
            </a:endParaRPr>
          </a:p>
          <a:p>
            <a:endParaRPr lang="en-US" sz="900" dirty="0">
              <a:solidFill>
                <a:schemeClr val="accent1">
                  <a:lumMod val="75000"/>
                </a:schemeClr>
              </a:solidFill>
            </a:endParaRPr>
          </a:p>
          <a:p>
            <a:r>
              <a:rPr lang="en-US" sz="900" dirty="0" smtClean="0">
                <a:solidFill>
                  <a:schemeClr val="accent1">
                    <a:lumMod val="75000"/>
                  </a:schemeClr>
                </a:solidFill>
              </a:rPr>
              <a:t>100K</a:t>
            </a:r>
            <a:endParaRPr lang="en-US" sz="900" dirty="0">
              <a:solidFill>
                <a:schemeClr val="accent1">
                  <a:lumMod val="75000"/>
                </a:schemeClr>
              </a:solidFill>
            </a:endParaRPr>
          </a:p>
        </p:txBody>
      </p:sp>
      <p:cxnSp>
        <p:nvCxnSpPr>
          <p:cNvPr id="18" name="Straight Connector 17"/>
          <p:cNvCxnSpPr/>
          <p:nvPr/>
        </p:nvCxnSpPr>
        <p:spPr>
          <a:xfrm flipV="1">
            <a:off x="2822864" y="2190750"/>
            <a:ext cx="2047586" cy="1354859"/>
          </a:xfrm>
          <a:prstGeom prst="line">
            <a:avLst/>
          </a:prstGeom>
        </p:spPr>
        <p:style>
          <a:lnRef idx="1">
            <a:schemeClr val="accent2"/>
          </a:lnRef>
          <a:fillRef idx="0">
            <a:schemeClr val="accent2"/>
          </a:fillRef>
          <a:effectRef idx="0">
            <a:schemeClr val="accent2"/>
          </a:effectRef>
          <a:fontRef idx="minor">
            <a:schemeClr val="tx1"/>
          </a:fontRef>
        </p:style>
      </p:cxnSp>
      <p:sp>
        <p:nvSpPr>
          <p:cNvPr id="114" name="TextBox 113"/>
          <p:cNvSpPr txBox="1"/>
          <p:nvPr/>
        </p:nvSpPr>
        <p:spPr>
          <a:xfrm>
            <a:off x="2704407" y="4590051"/>
            <a:ext cx="2357814" cy="253916"/>
          </a:xfrm>
          <a:prstGeom prst="rect">
            <a:avLst/>
          </a:prstGeom>
          <a:noFill/>
        </p:spPr>
        <p:txBody>
          <a:bodyPr wrap="square" rtlCol="0">
            <a:spAutoFit/>
          </a:bodyPr>
          <a:lstStyle/>
          <a:p>
            <a:pPr algn="ctr"/>
            <a:r>
              <a:rPr lang="en-US" sz="1050" dirty="0" smtClean="0"/>
              <a:t>Output label is continues</a:t>
            </a:r>
            <a:endParaRPr lang="en-US" sz="1050" dirty="0"/>
          </a:p>
        </p:txBody>
      </p:sp>
      <p:sp>
        <p:nvSpPr>
          <p:cNvPr id="124" name="Rectangle 123"/>
          <p:cNvSpPr/>
          <p:nvPr/>
        </p:nvSpPr>
        <p:spPr>
          <a:xfrm>
            <a:off x="6155853" y="4559327"/>
            <a:ext cx="2784738" cy="253916"/>
          </a:xfrm>
          <a:prstGeom prst="rect">
            <a:avLst/>
          </a:prstGeom>
        </p:spPr>
        <p:txBody>
          <a:bodyPr wrap="none">
            <a:spAutoFit/>
          </a:bodyPr>
          <a:lstStyle/>
          <a:p>
            <a:pPr algn="ctr"/>
            <a:r>
              <a:rPr lang="en-US" sz="1050" dirty="0" smtClean="0"/>
              <a:t>Output label is discrete (2 or more classes)</a:t>
            </a:r>
            <a:endParaRPr lang="en-US" sz="1050" dirty="0"/>
          </a:p>
        </p:txBody>
      </p:sp>
      <p:cxnSp>
        <p:nvCxnSpPr>
          <p:cNvPr id="84" name="Straight Arrow Connector 83"/>
          <p:cNvCxnSpPr/>
          <p:nvPr/>
        </p:nvCxnSpPr>
        <p:spPr>
          <a:xfrm>
            <a:off x="6086339" y="3483378"/>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6238739" y="1820833"/>
            <a:ext cx="629" cy="181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6558716" y="31079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648885" y="2760141"/>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641266" y="29936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680605" y="283888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825416" y="28094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787316" y="28729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780966" y="27586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6723816" y="296187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565066" y="29809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717466" y="31333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6690622" y="3599525"/>
            <a:ext cx="1425286" cy="261610"/>
          </a:xfrm>
          <a:prstGeom prst="rect">
            <a:avLst/>
          </a:prstGeom>
          <a:noFill/>
        </p:spPr>
        <p:txBody>
          <a:bodyPr wrap="square" rtlCol="0">
            <a:spAutoFit/>
          </a:bodyPr>
          <a:lstStyle/>
          <a:p>
            <a:r>
              <a:rPr lang="en-US" sz="1050" dirty="0" smtClean="0"/>
              <a:t>Sepal length</a:t>
            </a:r>
            <a:endParaRPr lang="en-US" sz="1050" dirty="0"/>
          </a:p>
        </p:txBody>
      </p:sp>
      <p:sp>
        <p:nvSpPr>
          <p:cNvPr id="142" name="TextBox 141"/>
          <p:cNvSpPr txBox="1"/>
          <p:nvPr/>
        </p:nvSpPr>
        <p:spPr>
          <a:xfrm rot="16200000">
            <a:off x="5540531" y="2539232"/>
            <a:ext cx="926675" cy="253916"/>
          </a:xfrm>
          <a:prstGeom prst="rect">
            <a:avLst/>
          </a:prstGeom>
          <a:noFill/>
        </p:spPr>
        <p:txBody>
          <a:bodyPr wrap="square" rtlCol="0">
            <a:spAutoFit/>
          </a:bodyPr>
          <a:lstStyle/>
          <a:p>
            <a:r>
              <a:rPr lang="en-US" sz="1050" dirty="0" smtClean="0"/>
              <a:t>Sepal Width</a:t>
            </a:r>
            <a:endParaRPr lang="en-US" sz="1050" dirty="0"/>
          </a:p>
        </p:txBody>
      </p:sp>
      <p:sp>
        <p:nvSpPr>
          <p:cNvPr id="143" name="Oval 142"/>
          <p:cNvSpPr/>
          <p:nvPr/>
        </p:nvSpPr>
        <p:spPr>
          <a:xfrm>
            <a:off x="6787316" y="316126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877485" y="2813481"/>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869866" y="304696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909205" y="289222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054016" y="286281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7015916" y="292631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7009566" y="281201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952416" y="301521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793666" y="303426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946066" y="3186660"/>
            <a:ext cx="45719" cy="45719"/>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319393" y="248647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471793" y="263887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448933" y="247123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601333" y="25321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753733" y="26845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593713" y="262363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395593" y="24178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547993" y="25702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525133" y="24026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7677533" y="246361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7829933" y="261601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7669913" y="25550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7273673" y="269983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7426073" y="285223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7403213" y="26845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7555613" y="27455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708013" y="28979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7547993" y="283699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7349873" y="26312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7502273" y="278365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7479413" y="261601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7631813" y="267697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7784213" y="282937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7624193" y="2768410"/>
            <a:ext cx="45719" cy="53298"/>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05274" y="2005612"/>
            <a:ext cx="822502" cy="261610"/>
          </a:xfrm>
          <a:prstGeom prst="rect">
            <a:avLst/>
          </a:prstGeom>
          <a:noFill/>
        </p:spPr>
        <p:txBody>
          <a:bodyPr wrap="square" rtlCol="0">
            <a:spAutoFit/>
          </a:bodyPr>
          <a:lstStyle/>
          <a:p>
            <a:r>
              <a:rPr lang="en-US" sz="1100" b="1" dirty="0" smtClean="0">
                <a:solidFill>
                  <a:schemeClr val="accent1">
                    <a:lumMod val="75000"/>
                  </a:schemeClr>
                </a:solidFill>
              </a:rPr>
              <a:t>Flower A</a:t>
            </a:r>
            <a:endParaRPr lang="en-US" sz="1100" b="1" dirty="0">
              <a:solidFill>
                <a:schemeClr val="accent1">
                  <a:lumMod val="75000"/>
                </a:schemeClr>
              </a:solidFill>
            </a:endParaRPr>
          </a:p>
        </p:txBody>
      </p:sp>
      <p:sp>
        <p:nvSpPr>
          <p:cNvPr id="204" name="TextBox 203"/>
          <p:cNvSpPr txBox="1"/>
          <p:nvPr/>
        </p:nvSpPr>
        <p:spPr>
          <a:xfrm>
            <a:off x="8034115" y="2142288"/>
            <a:ext cx="822502" cy="261610"/>
          </a:xfrm>
          <a:prstGeom prst="rect">
            <a:avLst/>
          </a:prstGeom>
          <a:noFill/>
        </p:spPr>
        <p:txBody>
          <a:bodyPr wrap="square" rtlCol="0">
            <a:spAutoFit/>
          </a:bodyPr>
          <a:lstStyle/>
          <a:p>
            <a:r>
              <a:rPr lang="en-US" sz="1100" b="1" dirty="0" smtClean="0">
                <a:solidFill>
                  <a:srgbClr val="FF0000"/>
                </a:solidFill>
              </a:rPr>
              <a:t>Flower B</a:t>
            </a:r>
            <a:endParaRPr lang="en-US" sz="1100" b="1" dirty="0">
              <a:solidFill>
                <a:srgbClr val="FF0000"/>
              </a:solidFill>
            </a:endParaRPr>
          </a:p>
        </p:txBody>
      </p:sp>
      <p:cxnSp>
        <p:nvCxnSpPr>
          <p:cNvPr id="5" name="Straight Arrow Connector 4"/>
          <p:cNvCxnSpPr>
            <a:stCxn id="3" idx="2"/>
          </p:cNvCxnSpPr>
          <p:nvPr/>
        </p:nvCxnSpPr>
        <p:spPr>
          <a:xfrm>
            <a:off x="6816525" y="2267222"/>
            <a:ext cx="92680" cy="455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flipH="1">
            <a:off x="8057210" y="2442438"/>
            <a:ext cx="321692" cy="1709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325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dirty="0" smtClean="0">
                <a:solidFill>
                  <a:srgbClr val="136855"/>
                </a:solidFill>
                <a:latin typeface="Arial"/>
                <a:ea typeface="Arial"/>
                <a:cs typeface="Arial"/>
                <a:sym typeface="Arial"/>
              </a:rPr>
              <a:t>Predictive Modeling in Python</a:t>
            </a:r>
            <a:endParaRPr dirty="0"/>
          </a:p>
        </p:txBody>
      </p:sp>
      <p:graphicFrame>
        <p:nvGraphicFramePr>
          <p:cNvPr id="7" name="Diagram 6"/>
          <p:cNvGraphicFramePr/>
          <p:nvPr>
            <p:extLst>
              <p:ext uri="{D42A27DB-BD31-4B8C-83A1-F6EECF244321}">
                <p14:modId xmlns:p14="http://schemas.microsoft.com/office/powerpoint/2010/main" val="4011398871"/>
              </p:ext>
            </p:extLst>
          </p:nvPr>
        </p:nvGraphicFramePr>
        <p:xfrm>
          <a:off x="1717039" y="1336676"/>
          <a:ext cx="6896099" cy="1187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0276" y="2772682"/>
            <a:ext cx="6715123" cy="1769835"/>
          </a:xfrm>
          <a:prstGeom prst="rect">
            <a:avLst/>
          </a:prstGeom>
        </p:spPr>
      </p:pic>
    </p:spTree>
    <p:extLst>
      <p:ext uri="{BB962C8B-B14F-4D97-AF65-F5344CB8AC3E}">
        <p14:creationId xmlns:p14="http://schemas.microsoft.com/office/powerpoint/2010/main" val="428984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dirty="0" err="1" smtClean="0">
                <a:solidFill>
                  <a:srgbClr val="136855"/>
                </a:solidFill>
                <a:latin typeface="Arial"/>
                <a:ea typeface="Arial"/>
                <a:cs typeface="Arial"/>
                <a:sym typeface="Arial"/>
              </a:rPr>
              <a:t>Scikit</a:t>
            </a:r>
            <a:r>
              <a:rPr lang="en-US" sz="2800" b="1" i="0" u="none" strike="noStrike" cap="none" dirty="0" smtClean="0">
                <a:solidFill>
                  <a:srgbClr val="136855"/>
                </a:solidFill>
                <a:latin typeface="Arial"/>
                <a:ea typeface="Arial"/>
                <a:cs typeface="Arial"/>
                <a:sym typeface="Arial"/>
              </a:rPr>
              <a:t>-Learn Cheat sheet</a:t>
            </a:r>
            <a:endParaRPr dirty="0"/>
          </a:p>
        </p:txBody>
      </p:sp>
      <p:pic>
        <p:nvPicPr>
          <p:cNvPr id="2" name="Picture 1"/>
          <p:cNvPicPr>
            <a:picLocks noChangeAspect="1"/>
          </p:cNvPicPr>
          <p:nvPr/>
        </p:nvPicPr>
        <p:blipFill>
          <a:blip r:embed="rId3"/>
          <a:stretch>
            <a:fillRect/>
          </a:stretch>
        </p:blipFill>
        <p:spPr>
          <a:xfrm>
            <a:off x="2059939" y="943102"/>
            <a:ext cx="5983393" cy="3756518"/>
          </a:xfrm>
          <a:prstGeom prst="rect">
            <a:avLst/>
          </a:prstGeom>
        </p:spPr>
      </p:pic>
      <p:sp>
        <p:nvSpPr>
          <p:cNvPr id="4" name="Rectangle 3"/>
          <p:cNvSpPr/>
          <p:nvPr/>
        </p:nvSpPr>
        <p:spPr>
          <a:xfrm>
            <a:off x="2971800" y="4782368"/>
            <a:ext cx="5781675" cy="307777"/>
          </a:xfrm>
          <a:prstGeom prst="rect">
            <a:avLst/>
          </a:prstGeom>
        </p:spPr>
        <p:txBody>
          <a:bodyPr wrap="square">
            <a:spAutoFit/>
          </a:bodyPr>
          <a:lstStyle/>
          <a:p>
            <a:r>
              <a:rPr lang="en-US" dirty="0">
                <a:hlinkClick r:id="rId4"/>
              </a:rPr>
              <a:t>https://</a:t>
            </a:r>
            <a:r>
              <a:rPr lang="en-US" dirty="0" smtClean="0">
                <a:hlinkClick r:id="rId4"/>
              </a:rPr>
              <a:t>scikit-learn.org/stable/tutorial/machine_learning_map/index.html</a:t>
            </a:r>
            <a:endParaRPr lang="en-US" dirty="0" smtClean="0"/>
          </a:p>
        </p:txBody>
      </p:sp>
      <p:sp>
        <p:nvSpPr>
          <p:cNvPr id="5" name="Rectangle 4"/>
          <p:cNvSpPr/>
          <p:nvPr/>
        </p:nvSpPr>
        <p:spPr>
          <a:xfrm>
            <a:off x="2524125" y="4782368"/>
            <a:ext cx="609600" cy="307777"/>
          </a:xfrm>
          <a:prstGeom prst="rect">
            <a:avLst/>
          </a:prstGeom>
        </p:spPr>
        <p:txBody>
          <a:bodyPr wrap="square">
            <a:spAutoFit/>
          </a:bodyPr>
          <a:lstStyle/>
          <a:p>
            <a:r>
              <a:rPr lang="en-US" b="1" dirty="0" smtClean="0">
                <a:solidFill>
                  <a:srgbClr val="FF0000"/>
                </a:solidFill>
              </a:rPr>
              <a:t>Ref:</a:t>
            </a:r>
            <a:endParaRPr lang="en-US" b="1" dirty="0">
              <a:solidFill>
                <a:srgbClr val="FF0000"/>
              </a:solidFill>
            </a:endParaRPr>
          </a:p>
        </p:txBody>
      </p:sp>
    </p:spTree>
    <p:extLst>
      <p:ext uri="{BB962C8B-B14F-4D97-AF65-F5344CB8AC3E}">
        <p14:creationId xmlns:p14="http://schemas.microsoft.com/office/powerpoint/2010/main" val="4066649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1697</TotalTime>
  <Words>279</Words>
  <Application>Microsoft Office PowerPoint</Application>
  <PresentationFormat>On-screen Show (16:9)</PresentationFormat>
  <Paragraphs>94</Paragraphs>
  <Slides>13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Cambria Math</vt:lpstr>
      <vt:lpstr>Office Theme</vt:lpstr>
      <vt:lpstr>Predictive Modeling and Data Mining</vt:lpstr>
      <vt:lpstr>Work load and Evaluation </vt:lpstr>
      <vt:lpstr>Course Objective</vt:lpstr>
      <vt:lpstr>What’s Data: Definitions</vt:lpstr>
      <vt:lpstr>Data Modeling </vt:lpstr>
      <vt:lpstr>Data Modeling </vt:lpstr>
      <vt:lpstr>Data Modeling </vt:lpstr>
      <vt:lpstr>Predictive Modeling in Python</vt:lpstr>
      <vt:lpstr>Scikit-Learn Cheat sheet</vt:lpstr>
      <vt:lpstr>Course Schedule </vt:lpstr>
      <vt:lpstr>Course Schedule </vt:lpstr>
      <vt:lpstr>In the course: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and Data Mining</dc:title>
  <cp:lastModifiedBy>Mohammad Esmalifalak</cp:lastModifiedBy>
  <cp:revision>26</cp:revision>
  <dcterms:modified xsi:type="dcterms:W3CDTF">2019-01-16T22:26:36Z</dcterms:modified>
</cp:coreProperties>
</file>