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ppt/notesSlides/notesSlide6.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2.xml" ContentType="application/vnd.openxmlformats-officedocument.presentationml.comments+xml"/>
  <Override PartName="/ppt/notesSlides/notesSlide7.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0"/>
  </p:notesMasterIdLst>
  <p:sldIdLst>
    <p:sldId id="256" r:id="rId2"/>
    <p:sldId id="258" r:id="rId3"/>
    <p:sldId id="259" r:id="rId4"/>
    <p:sldId id="307" r:id="rId5"/>
    <p:sldId id="290" r:id="rId6"/>
    <p:sldId id="308" r:id="rId7"/>
    <p:sldId id="309" r:id="rId8"/>
    <p:sldId id="265" r:id="rId9"/>
    <p:sldId id="266" r:id="rId10"/>
    <p:sldId id="267" r:id="rId11"/>
    <p:sldId id="268" r:id="rId12"/>
    <p:sldId id="269" r:id="rId13"/>
    <p:sldId id="270" r:id="rId14"/>
    <p:sldId id="271" r:id="rId15"/>
    <p:sldId id="272" r:id="rId16"/>
    <p:sldId id="275" r:id="rId17"/>
    <p:sldId id="291" r:id="rId18"/>
    <p:sldId id="30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8" clrIdx="0"/>
  <p:cmAuthor id="1" name="Haitham Alhajj"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D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5D593A-48F4-43F7-BDB7-37AD6917C508}">
  <a:tblStyle styleId="{E25D593A-48F4-43F7-BDB7-37AD6917C50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713"/>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46B-4733-BD0A-17FE1EE222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46B-4733-BD0A-17FE1EE222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46B-4733-BD0A-17FE1EE222CB}"/>
              </c:ext>
            </c:extLst>
          </c:dPt>
          <c:cat>
            <c:strRef>
              <c:f>Sheet1!$A$2:$A$4</c:f>
              <c:strCache>
                <c:ptCount val="3"/>
                <c:pt idx="0">
                  <c:v>Corolla</c:v>
                </c:pt>
                <c:pt idx="1">
                  <c:v>Civic</c:v>
                </c:pt>
                <c:pt idx="2">
                  <c:v>Mercedes</c:v>
                </c:pt>
              </c:strCache>
            </c:strRef>
          </c:cat>
          <c:val>
            <c:numRef>
              <c:f>Sheet1!$B$2:$B$4</c:f>
              <c:numCache>
                <c:formatCode>General</c:formatCode>
                <c:ptCount val="3"/>
                <c:pt idx="0">
                  <c:v>5</c:v>
                </c:pt>
                <c:pt idx="1">
                  <c:v>3.2</c:v>
                </c:pt>
                <c:pt idx="2">
                  <c:v>1.4</c:v>
                </c:pt>
              </c:numCache>
            </c:numRef>
          </c:val>
          <c:extLst>
            <c:ext xmlns:c16="http://schemas.microsoft.com/office/drawing/2014/chart" uri="{C3380CC4-5D6E-409C-BE32-E72D297353CC}">
              <c16:uniqueId val="{00000000-BB75-413A-B7FF-D3BAE02965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Sales</c:v>
                </c:pt>
              </c:strCache>
            </c:strRef>
          </c:tx>
          <c:spPr>
            <a:solidFill>
              <a:schemeClr val="accent1"/>
            </a:solidFill>
            <a:ln>
              <a:noFill/>
            </a:ln>
            <a:effectLst/>
            <a:sp3d/>
          </c:spPr>
          <c:invertIfNegative val="0"/>
          <c:cat>
            <c:strRef>
              <c:f>Sheet1!$A$2:$A$4</c:f>
              <c:strCache>
                <c:ptCount val="3"/>
                <c:pt idx="0">
                  <c:v>Corolla</c:v>
                </c:pt>
                <c:pt idx="1">
                  <c:v>Civic</c:v>
                </c:pt>
                <c:pt idx="2">
                  <c:v>Mercedes</c:v>
                </c:pt>
              </c:strCache>
            </c:strRef>
          </c:cat>
          <c:val>
            <c:numRef>
              <c:f>Sheet1!$B$2:$B$4</c:f>
              <c:numCache>
                <c:formatCode>General</c:formatCode>
                <c:ptCount val="3"/>
                <c:pt idx="0">
                  <c:v>5</c:v>
                </c:pt>
                <c:pt idx="1">
                  <c:v>3.2</c:v>
                </c:pt>
                <c:pt idx="2">
                  <c:v>1.4</c:v>
                </c:pt>
              </c:numCache>
            </c:numRef>
          </c:val>
          <c:extLst>
            <c:ext xmlns:c16="http://schemas.microsoft.com/office/drawing/2014/chart" uri="{C3380CC4-5D6E-409C-BE32-E72D297353CC}">
              <c16:uniqueId val="{00000000-0B7B-4C14-B89B-33BF00F693C6}"/>
            </c:ext>
          </c:extLst>
        </c:ser>
        <c:dLbls>
          <c:showLegendKey val="0"/>
          <c:showVal val="0"/>
          <c:showCatName val="0"/>
          <c:showSerName val="0"/>
          <c:showPercent val="0"/>
          <c:showBubbleSize val="0"/>
        </c:dLbls>
        <c:gapWidth val="150"/>
        <c:shape val="box"/>
        <c:axId val="911100752"/>
        <c:axId val="911117392"/>
        <c:axId val="0"/>
      </c:bar3DChart>
      <c:catAx>
        <c:axId val="911100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17392"/>
        <c:crosses val="autoZero"/>
        <c:auto val="1"/>
        <c:lblAlgn val="ctr"/>
        <c:lblOffset val="100"/>
        <c:noMultiLvlLbl val="0"/>
      </c:catAx>
      <c:valAx>
        <c:axId val="91111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0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Satisfaction</c:v>
                </c:pt>
              </c:strCache>
            </c:strRef>
          </c:tx>
          <c:spPr>
            <a:solidFill>
              <a:schemeClr val="accent1"/>
            </a:solidFill>
            <a:ln>
              <a:noFill/>
            </a:ln>
            <a:effectLst/>
            <a:sp3d/>
          </c:spPr>
          <c:invertIfNegative val="0"/>
          <c:cat>
            <c:strRef>
              <c:f>Sheet1!$A$2:$A$5</c:f>
              <c:strCache>
                <c:ptCount val="4"/>
                <c:pt idx="0">
                  <c:v>Very Dissatisfied</c:v>
                </c:pt>
                <c:pt idx="1">
                  <c:v>Dissatisfied</c:v>
                </c:pt>
                <c:pt idx="2">
                  <c:v>Satisfied</c:v>
                </c:pt>
                <c:pt idx="3">
                  <c:v>Very Satisfied</c:v>
                </c:pt>
              </c:strCache>
            </c:strRef>
          </c:cat>
          <c:val>
            <c:numRef>
              <c:f>Sheet1!$B$2:$B$5</c:f>
              <c:numCache>
                <c:formatCode>General</c:formatCode>
                <c:ptCount val="4"/>
                <c:pt idx="0">
                  <c:v>3</c:v>
                </c:pt>
                <c:pt idx="1">
                  <c:v>6</c:v>
                </c:pt>
                <c:pt idx="2">
                  <c:v>8</c:v>
                </c:pt>
                <c:pt idx="3">
                  <c:v>3</c:v>
                </c:pt>
              </c:numCache>
            </c:numRef>
          </c:val>
          <c:extLst>
            <c:ext xmlns:c16="http://schemas.microsoft.com/office/drawing/2014/chart" uri="{C3380CC4-5D6E-409C-BE32-E72D297353CC}">
              <c16:uniqueId val="{00000000-D881-4942-B4FC-CA6A1345300A}"/>
            </c:ext>
          </c:extLst>
        </c:ser>
        <c:dLbls>
          <c:showLegendKey val="0"/>
          <c:showVal val="0"/>
          <c:showCatName val="0"/>
          <c:showSerName val="0"/>
          <c:showPercent val="0"/>
          <c:showBubbleSize val="0"/>
        </c:dLbls>
        <c:gapWidth val="150"/>
        <c:shape val="box"/>
        <c:axId val="911100752"/>
        <c:axId val="911117392"/>
        <c:axId val="0"/>
      </c:bar3DChart>
      <c:catAx>
        <c:axId val="9111007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17392"/>
        <c:crosses val="autoZero"/>
        <c:auto val="1"/>
        <c:lblAlgn val="ctr"/>
        <c:lblOffset val="100"/>
        <c:noMultiLvlLbl val="0"/>
      </c:catAx>
      <c:valAx>
        <c:axId val="91111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110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Activities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Cell Usage</c:v>
                </c:pt>
              </c:strCache>
            </c:strRef>
          </c:tx>
          <c:spPr>
            <a:solidFill>
              <a:schemeClr val="accent1"/>
            </a:solidFill>
            <a:ln>
              <a:noFill/>
            </a:ln>
            <a:effectLst/>
          </c:spPr>
          <c:invertIfNegative val="0"/>
          <c:cat>
            <c:strRef>
              <c:f>Sheet1!$A$2:$A$4</c:f>
              <c:strCache>
                <c:ptCount val="3"/>
                <c:pt idx="0">
                  <c:v>Age 15-25</c:v>
                </c:pt>
                <c:pt idx="1">
                  <c:v>Age 26-60</c:v>
                </c:pt>
                <c:pt idx="2">
                  <c:v>Age 61-90</c:v>
                </c:pt>
              </c:strCache>
            </c:strRef>
          </c:cat>
          <c:val>
            <c:numRef>
              <c:f>Sheet1!$B$2:$B$4</c:f>
              <c:numCache>
                <c:formatCode>General</c:formatCode>
                <c:ptCount val="3"/>
                <c:pt idx="0">
                  <c:v>6</c:v>
                </c:pt>
                <c:pt idx="1">
                  <c:v>5</c:v>
                </c:pt>
                <c:pt idx="2">
                  <c:v>3</c:v>
                </c:pt>
              </c:numCache>
            </c:numRef>
          </c:val>
          <c:extLst>
            <c:ext xmlns:c16="http://schemas.microsoft.com/office/drawing/2014/chart" uri="{C3380CC4-5D6E-409C-BE32-E72D297353CC}">
              <c16:uniqueId val="{00000000-B926-405E-A38C-7EA392AB3DAF}"/>
            </c:ext>
          </c:extLst>
        </c:ser>
        <c:ser>
          <c:idx val="1"/>
          <c:order val="1"/>
          <c:tx>
            <c:strRef>
              <c:f>Sheet1!$C$1</c:f>
              <c:strCache>
                <c:ptCount val="1"/>
                <c:pt idx="0">
                  <c:v>Exercise </c:v>
                </c:pt>
              </c:strCache>
            </c:strRef>
          </c:tx>
          <c:spPr>
            <a:solidFill>
              <a:schemeClr val="accent2"/>
            </a:solidFill>
            <a:ln>
              <a:noFill/>
            </a:ln>
            <a:effectLst/>
          </c:spPr>
          <c:invertIfNegative val="0"/>
          <c:cat>
            <c:strRef>
              <c:f>Sheet1!$A$2:$A$4</c:f>
              <c:strCache>
                <c:ptCount val="3"/>
                <c:pt idx="0">
                  <c:v>Age 15-25</c:v>
                </c:pt>
                <c:pt idx="1">
                  <c:v>Age 26-60</c:v>
                </c:pt>
                <c:pt idx="2">
                  <c:v>Age 61-90</c:v>
                </c:pt>
              </c:strCache>
            </c:strRef>
          </c:cat>
          <c:val>
            <c:numRef>
              <c:f>Sheet1!$C$2:$C$4</c:f>
              <c:numCache>
                <c:formatCode>General</c:formatCode>
                <c:ptCount val="3"/>
                <c:pt idx="0">
                  <c:v>3</c:v>
                </c:pt>
                <c:pt idx="1">
                  <c:v>4.4000000000000004</c:v>
                </c:pt>
                <c:pt idx="2">
                  <c:v>2</c:v>
                </c:pt>
              </c:numCache>
            </c:numRef>
          </c:val>
          <c:extLst>
            <c:ext xmlns:c16="http://schemas.microsoft.com/office/drawing/2014/chart" uri="{C3380CC4-5D6E-409C-BE32-E72D297353CC}">
              <c16:uniqueId val="{00000001-B926-405E-A38C-7EA392AB3DAF}"/>
            </c:ext>
          </c:extLst>
        </c:ser>
        <c:ser>
          <c:idx val="2"/>
          <c:order val="2"/>
          <c:tx>
            <c:strRef>
              <c:f>Sheet1!$D$1</c:f>
              <c:strCache>
                <c:ptCount val="1"/>
                <c:pt idx="0">
                  <c:v>Sleep</c:v>
                </c:pt>
              </c:strCache>
            </c:strRef>
          </c:tx>
          <c:spPr>
            <a:solidFill>
              <a:schemeClr val="accent3"/>
            </a:solidFill>
            <a:ln>
              <a:noFill/>
            </a:ln>
            <a:effectLst/>
          </c:spPr>
          <c:invertIfNegative val="0"/>
          <c:cat>
            <c:strRef>
              <c:f>Sheet1!$A$2:$A$4</c:f>
              <c:strCache>
                <c:ptCount val="3"/>
                <c:pt idx="0">
                  <c:v>Age 15-25</c:v>
                </c:pt>
                <c:pt idx="1">
                  <c:v>Age 26-60</c:v>
                </c:pt>
                <c:pt idx="2">
                  <c:v>Age 61-90</c:v>
                </c:pt>
              </c:strCache>
            </c:strRef>
          </c:cat>
          <c:val>
            <c:numRef>
              <c:f>Sheet1!$D$2:$D$4</c:f>
              <c:numCache>
                <c:formatCode>General</c:formatCode>
                <c:ptCount val="3"/>
                <c:pt idx="0">
                  <c:v>7</c:v>
                </c:pt>
                <c:pt idx="1">
                  <c:v>8</c:v>
                </c:pt>
                <c:pt idx="2">
                  <c:v>9</c:v>
                </c:pt>
              </c:numCache>
            </c:numRef>
          </c:val>
          <c:extLst>
            <c:ext xmlns:c16="http://schemas.microsoft.com/office/drawing/2014/chart" uri="{C3380CC4-5D6E-409C-BE32-E72D297353CC}">
              <c16:uniqueId val="{00000002-B926-405E-A38C-7EA392AB3DAF}"/>
            </c:ext>
          </c:extLst>
        </c:ser>
        <c:dLbls>
          <c:showLegendKey val="0"/>
          <c:showVal val="0"/>
          <c:showCatName val="0"/>
          <c:showSerName val="0"/>
          <c:showPercent val="0"/>
          <c:showBubbleSize val="0"/>
        </c:dLbls>
        <c:gapWidth val="219"/>
        <c:overlap val="-27"/>
        <c:axId val="217020416"/>
        <c:axId val="217002944"/>
      </c:barChart>
      <c:catAx>
        <c:axId val="2170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02944"/>
        <c:crosses val="autoZero"/>
        <c:auto val="1"/>
        <c:lblAlgn val="ctr"/>
        <c:lblOffset val="100"/>
        <c:noMultiLvlLbl val="0"/>
      </c:catAx>
      <c:valAx>
        <c:axId val="21700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20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Quarterly Sales</c:v>
                </c:pt>
              </c:strCache>
            </c:strRef>
          </c:tx>
          <c:spPr>
            <a:ln w="28575" cap="rnd">
              <a:solidFill>
                <a:schemeClr val="accent1"/>
              </a:solidFill>
              <a:round/>
            </a:ln>
            <a:effectLst/>
          </c:spPr>
          <c:marker>
            <c:symbol val="none"/>
          </c:marker>
          <c:cat>
            <c:strRef>
              <c:f>Sheet1!$A$2:$A$5</c:f>
              <c:strCache>
                <c:ptCount val="4"/>
                <c:pt idx="0">
                  <c:v>1st</c:v>
                </c:pt>
                <c:pt idx="1">
                  <c:v>2nd</c:v>
                </c:pt>
                <c:pt idx="2">
                  <c:v>3rd</c:v>
                </c:pt>
                <c:pt idx="3">
                  <c:v>4th</c:v>
                </c:pt>
              </c:strCache>
            </c:strRef>
          </c:cat>
          <c:val>
            <c:numRef>
              <c:f>Sheet1!$B$2:$B$5</c:f>
              <c:numCache>
                <c:formatCode>General</c:formatCode>
                <c:ptCount val="4"/>
                <c:pt idx="0">
                  <c:v>6</c:v>
                </c:pt>
                <c:pt idx="1">
                  <c:v>20</c:v>
                </c:pt>
                <c:pt idx="2">
                  <c:v>3</c:v>
                </c:pt>
                <c:pt idx="3">
                  <c:v>10</c:v>
                </c:pt>
              </c:numCache>
            </c:numRef>
          </c:val>
          <c:smooth val="0"/>
          <c:extLst>
            <c:ext xmlns:c16="http://schemas.microsoft.com/office/drawing/2014/chart" uri="{C3380CC4-5D6E-409C-BE32-E72D297353CC}">
              <c16:uniqueId val="{00000000-0F16-44DB-A494-61796BD1A034}"/>
            </c:ext>
          </c:extLst>
        </c:ser>
        <c:dLbls>
          <c:showLegendKey val="0"/>
          <c:showVal val="0"/>
          <c:showCatName val="0"/>
          <c:showSerName val="0"/>
          <c:showPercent val="0"/>
          <c:showBubbleSize val="0"/>
        </c:dLbls>
        <c:smooth val="0"/>
        <c:axId val="217020416"/>
        <c:axId val="217002944"/>
      </c:lineChart>
      <c:catAx>
        <c:axId val="2170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02944"/>
        <c:crosses val="autoZero"/>
        <c:auto val="1"/>
        <c:lblAlgn val="ctr"/>
        <c:lblOffset val="100"/>
        <c:noMultiLvlLbl val="0"/>
      </c:catAx>
      <c:valAx>
        <c:axId val="21700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020416"/>
        <c:crosses val="autoZero"/>
        <c:crossBetween val="between"/>
      </c:valAx>
      <c:spPr>
        <a:noFill/>
        <a:ln>
          <a:noFill/>
        </a:ln>
        <a:effectLst/>
      </c:spPr>
    </c:plotArea>
    <c:legend>
      <c:legendPos val="b"/>
      <c:layout>
        <c:manualLayout>
          <c:xMode val="edge"/>
          <c:yMode val="edge"/>
          <c:x val="0.25777649543018522"/>
          <c:y val="2.8849125596602916E-2"/>
          <c:w val="0.45835361108796568"/>
          <c:h val="0.1248067631122658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Sheet1!$A$2:$A$4</cx:f>
        <cx:lvl ptCount="3">
          <cx:pt idx="0">Corolla</cx:pt>
          <cx:pt idx="1">Civic</cx:pt>
          <cx:pt idx="2">Mercedes</cx:pt>
        </cx:lvl>
      </cx:strDim>
      <cx:numDim type="size">
        <cx:f dir="row">Sheet1!$B$2:$B$4</cx:f>
        <cx:lvl ptCount="3" formatCode="General">
          <cx:pt idx="0">5</cx:pt>
          <cx:pt idx="1">3.2000000000000002</cx:pt>
          <cx:pt idx="2">1.3999999999999999</cx:pt>
        </cx:lvl>
      </cx:numDim>
    </cx:data>
  </cx:chartData>
  <cx:chart>
    <cx:title pos="t" align="ctr" overlay="0">
      <cx:tx>
        <cx:rich>
          <a:bodyPr rot="0" spcFirstLastPara="1" vertOverflow="ellipsis" vert="horz" wrap="square" lIns="38100" tIns="19050" rIns="38100" bIns="19050" anchor="ctr" anchorCtr="1" compatLnSpc="0"/>
          <a:lstStyle/>
          <a:p>
            <a:pPr algn="ctr" rtl="0">
              <a:defRPr sz="1862" b="0" i="0" u="none" strike="noStrike" kern="1200" spc="0" baseline="0">
                <a:solidFill>
                  <a:srgbClr val="000000">
                    <a:lumMod val="65000"/>
                    <a:lumOff val="35000"/>
                  </a:srgbClr>
                </a:solidFill>
                <a:latin typeface="+mn-lt"/>
                <a:ea typeface="+mn-ea"/>
                <a:cs typeface="+mn-cs"/>
              </a:defRPr>
            </a:pPr>
            <a:r>
              <a:rPr kumimoji="0" lang="en-US" sz="1862" b="0" i="0" u="none" strike="noStrike" kern="1200" cap="none" spc="0" normalizeH="0" baseline="0" noProof="0">
                <a:ln>
                  <a:noFill/>
                </a:ln>
                <a:solidFill>
                  <a:srgbClr val="000000">
                    <a:lumMod val="65000"/>
                    <a:lumOff val="35000"/>
                  </a:srgbClr>
                </a:solidFill>
                <a:effectLst/>
                <a:uLnTx/>
                <a:uFillTx/>
                <a:latin typeface="Arial"/>
              </a:rPr>
              <a:t>Sales</a:t>
            </a:r>
          </a:p>
        </cx:rich>
      </cx:tx>
    </cx:title>
    <cx:plotArea>
      <cx:plotAreaRegion>
        <cx:series layoutId="treemap" uniqueId="{0D64C769-8365-41D0-98F9-53E7DC717FA5}">
          <cx:tx>
            <cx:txData>
              <cx:f>Sheet1!$B$1</cx:f>
              <cx:v>Sales</cx:v>
            </cx:txData>
          </cx:tx>
          <cx:dataId val="0"/>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05-08T15:33:58.711" idx="7">
    <p:pos x="6000" y="0"/>
    <p:text>really glad you included this
-Noelle Ibrahim</p:text>
  </p:cm>
  <p:cm authorId="1" dt="2018-05-08T15:33:58.711" idx="2">
    <p:pos x="6000" y="100"/>
    <p:text>Thanks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05-08T15:31:37.664" idx="3">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05-08T15:31:37.645" idx="4">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05-08T15:31:37.637" idx="5">
    <p:pos x="6000" y="0"/>
    <p:text>This slide and the next one are very nice and efficient. But again, there are too much information per slide. O the other hand, students are very good in absorbing concepts when we show them plots and figures rather than only words and sentences. So, I suggest to put each method in a separate slide and show two plots of two data sets for which one of them the method is working and another one themethod is not.
-hossein taghinejad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976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68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79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Shape 11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Shape 23"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24" name="Shape 2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8"/>
        <p:cNvGrpSpPr/>
        <p:nvPr/>
      </p:nvGrpSpPr>
      <p:grpSpPr>
        <a:xfrm>
          <a:off x="0" y="0"/>
          <a:ext cx="0" cy="0"/>
          <a:chOff x="0" y="0"/>
          <a:chExt cx="0" cy="0"/>
        </a:xfrm>
      </p:grpSpPr>
      <p:pic>
        <p:nvPicPr>
          <p:cNvPr id="29" name="Shape 29"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0" name="Shape 30"/>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8.png"/><Relationship Id="rId4" Type="http://schemas.microsoft.com/office/2014/relationships/chartEx" Target="../charts/chartEx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80"/>
              <a:buFont typeface="Arial"/>
              <a:buNone/>
            </a:pPr>
            <a:r>
              <a:rPr lang="en-US" sz="2880" b="1" i="0" u="none" strike="noStrike" cap="none">
                <a:solidFill>
                  <a:srgbClr val="136855"/>
                </a:solidFill>
                <a:latin typeface="Arial"/>
                <a:ea typeface="Arial"/>
                <a:cs typeface="Arial"/>
                <a:sym typeface="Arial"/>
              </a:rPr>
              <a:t>Preparing Data and Feature Engineering</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21" name="Shape 121"/>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22" name="Shape 122"/>
          <p:cNvGraphicFramePr/>
          <p:nvPr/>
        </p:nvGraphicFramePr>
        <p:xfrm>
          <a:off x="1669613" y="1526715"/>
          <a:ext cx="7400225" cy="12192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22575">
                <a:tc>
                  <a:txBody>
                    <a:bodyPr/>
                    <a:lstStyle/>
                    <a:p>
                      <a:pPr marL="0" marR="0" lvl="0" indent="0" algn="l" rtl="0">
                        <a:spcBef>
                          <a:spcPts val="0"/>
                        </a:spcBef>
                        <a:spcAft>
                          <a:spcPts val="0"/>
                        </a:spcAft>
                        <a:buNone/>
                      </a:pPr>
                      <a:r>
                        <a:rPr lang="en-US" sz="1800"/>
                        <a:t>Mode</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Using the most frequent value in a large dataset will not usually distort the average or other values too greatly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May not be appropriate for datasets with kurtosis (i.e. stable distributions ) in certain applications</a:t>
                      </a:r>
                      <a:endParaRPr/>
                    </a:p>
                    <a:p>
                      <a:pPr marL="0" marR="0" lvl="0" indent="0" algn="l" rtl="0">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mod_age = df.Age.mode()[0]</a:t>
                      </a:r>
                      <a:endParaRPr/>
                    </a:p>
                    <a:p>
                      <a:pPr marL="0" marR="0" lvl="0" indent="0" algn="l" rtl="0">
                        <a:lnSpc>
                          <a:spcPct val="100000"/>
                        </a:lnSpc>
                        <a:spcBef>
                          <a:spcPts val="0"/>
                        </a:spcBef>
                        <a:spcAft>
                          <a:spcPts val="0"/>
                        </a:spcAft>
                        <a:buClr>
                          <a:schemeClr val="dk1"/>
                        </a:buClr>
                        <a:buSzPts val="1000"/>
                        <a:buFont typeface="Arial"/>
                        <a:buNone/>
                      </a:pPr>
                      <a:endParaRPr sz="10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*Mode returns a series</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28" name="Shape 128"/>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29" name="Shape 129"/>
          <p:cNvGraphicFramePr/>
          <p:nvPr/>
        </p:nvGraphicFramePr>
        <p:xfrm>
          <a:off x="1669613" y="1453961"/>
          <a:ext cx="7400225" cy="1091045"/>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25275">
                <a:tc>
                  <a:txBody>
                    <a:bodyPr/>
                    <a:lstStyle/>
                    <a:p>
                      <a:pPr marL="0" marR="0" lvl="0" indent="0" algn="l" rtl="0">
                        <a:spcBef>
                          <a:spcPts val="0"/>
                        </a:spcBef>
                        <a:spcAft>
                          <a:spcPts val="0"/>
                        </a:spcAft>
                        <a:buNone/>
                      </a:pPr>
                      <a:r>
                        <a:rPr lang="en-US" sz="1800"/>
                        <a:t>Remove</a:t>
                      </a:r>
                      <a:endParaRPr/>
                    </a:p>
                  </a:txBody>
                  <a:tcPr marL="91450" marR="91450" marT="45725" marB="45725"/>
                </a:tc>
                <a:tc>
                  <a:txBody>
                    <a:bodyPr/>
                    <a:lstStyle/>
                    <a:p>
                      <a:pPr marL="0" marR="0" lvl="0" indent="0" algn="l" rtl="0">
                        <a:spcBef>
                          <a:spcPts val="0"/>
                        </a:spcBef>
                        <a:spcAft>
                          <a:spcPts val="0"/>
                        </a:spcAft>
                        <a:buNone/>
                      </a:pPr>
                      <a:r>
                        <a:rPr lang="en-US" sz="1000"/>
                        <a:t>Does not introduce any bias if missing values are randomly distributed</a:t>
                      </a:r>
                      <a:endParaRPr/>
                    </a:p>
                  </a:txBody>
                  <a:tcPr marL="91450" marR="91450" marT="45725" marB="45725"/>
                </a:tc>
                <a:tc>
                  <a:txBody>
                    <a:bodyPr/>
                    <a:lstStyle/>
                    <a:p>
                      <a:pPr marL="0" marR="0" lvl="0" indent="0" algn="l" rtl="0">
                        <a:spcBef>
                          <a:spcPts val="0"/>
                        </a:spcBef>
                        <a:spcAft>
                          <a:spcPts val="0"/>
                        </a:spcAft>
                        <a:buNone/>
                      </a:pPr>
                      <a:r>
                        <a:rPr lang="en-US" sz="1000"/>
                        <a:t>Selection bias may occur if missing values are concentrated among population subgroups (i.e. mostly older or mostly younger patients in a medical database)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A = df.dropna(how='all') df.dropna(how='any') df.dropna(thresh=2)</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Pandas Data Frames and Useful Commands</a:t>
            </a:r>
            <a:endParaRPr/>
          </a:p>
        </p:txBody>
      </p:sp>
      <p:sp>
        <p:nvSpPr>
          <p:cNvPr id="135" name="Shape 135"/>
          <p:cNvSpPr txBox="1">
            <a:spLocks noGrp="1"/>
          </p:cNvSpPr>
          <p:nvPr>
            <p:ph type="body" idx="1"/>
          </p:nvPr>
        </p:nvSpPr>
        <p:spPr>
          <a:xfrm>
            <a:off x="1717040" y="951577"/>
            <a:ext cx="6969760" cy="33944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80"/>
              <a:buFont typeface="Arial"/>
              <a:buNone/>
            </a:pPr>
            <a:r>
              <a:rPr lang="en-US" sz="1480" b="0" i="0" u="none" strike="noStrike" cap="none" dirty="0">
                <a:solidFill>
                  <a:schemeClr val="dk1"/>
                </a:solidFill>
                <a:latin typeface="Arial"/>
                <a:ea typeface="Arial"/>
                <a:cs typeface="Arial"/>
                <a:sym typeface="Arial"/>
              </a:rPr>
              <a:t>Some commands that can be used to understand your data set. This can help you decide how to best handle missing values and other data cleaning tasks we will discuss in this lecture</a:t>
            </a:r>
            <a:endParaRPr dirty="0"/>
          </a:p>
          <a:p>
            <a:pPr marL="342900" marR="0" lvl="0" indent="-248920" algn="l" rtl="0">
              <a:lnSpc>
                <a:spcPct val="9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df.head</a:t>
            </a:r>
            <a:r>
              <a:rPr lang="en-US" sz="1480" b="0" i="0" u="none" strike="noStrike" cap="none" dirty="0">
                <a:solidFill>
                  <a:schemeClr val="dk1"/>
                </a:solidFill>
                <a:latin typeface="Arial"/>
                <a:ea typeface="Arial"/>
                <a:cs typeface="Arial"/>
                <a:sym typeface="Arial"/>
              </a:rPr>
              <a:t>()            (method)</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df.tail</a:t>
            </a:r>
            <a:r>
              <a:rPr lang="en-US" sz="1480" b="0" i="0" u="none" strike="noStrike" cap="none" dirty="0">
                <a:solidFill>
                  <a:schemeClr val="dk1"/>
                </a:solidFill>
                <a:latin typeface="Arial"/>
                <a:ea typeface="Arial"/>
                <a:cs typeface="Arial"/>
                <a:sym typeface="Arial"/>
              </a:rPr>
              <a:t>()                (method)</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df.columns</a:t>
            </a:r>
            <a:r>
              <a:rPr lang="en-US" sz="1480" b="0" i="0" u="none" strike="noStrike" cap="none" dirty="0">
                <a:solidFill>
                  <a:schemeClr val="dk1"/>
                </a:solidFill>
                <a:latin typeface="Arial"/>
                <a:ea typeface="Arial"/>
                <a:cs typeface="Arial"/>
                <a:sym typeface="Arial"/>
              </a:rPr>
              <a:t>          (attribute)</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df.shape</a:t>
            </a:r>
            <a:r>
              <a:rPr lang="en-US" sz="1480" b="0" i="0" u="none" strike="noStrike" cap="none" dirty="0">
                <a:solidFill>
                  <a:schemeClr val="dk1"/>
                </a:solidFill>
                <a:latin typeface="Arial"/>
                <a:ea typeface="Arial"/>
                <a:cs typeface="Arial"/>
                <a:sym typeface="Arial"/>
              </a:rPr>
              <a:t>             (attribute)</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a:solidFill>
                  <a:schemeClr val="dk1"/>
                </a:solidFill>
                <a:latin typeface="Arial"/>
                <a:ea typeface="Arial"/>
                <a:cs typeface="Arial"/>
                <a:sym typeface="Arial"/>
              </a:rPr>
              <a:t>df.info()</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df.column.value_counts</a:t>
            </a:r>
            <a:r>
              <a:rPr lang="en-US" sz="1480" b="0" i="0" u="none" strike="noStrike" cap="none" dirty="0">
                <a:solidFill>
                  <a:schemeClr val="dk1"/>
                </a:solidFill>
                <a:latin typeface="Arial"/>
                <a:ea typeface="Arial"/>
                <a:cs typeface="Arial"/>
                <a:sym typeface="Arial"/>
              </a:rPr>
              <a:t>(</a:t>
            </a:r>
            <a:r>
              <a:rPr lang="en-US" sz="1480" b="0" i="0" u="none" strike="noStrike" cap="none" dirty="0" err="1">
                <a:solidFill>
                  <a:schemeClr val="dk1"/>
                </a:solidFill>
                <a:latin typeface="Arial"/>
                <a:ea typeface="Arial"/>
                <a:cs typeface="Arial"/>
                <a:sym typeface="Arial"/>
              </a:rPr>
              <a:t>dropna</a:t>
            </a:r>
            <a:r>
              <a:rPr lang="en-US" sz="1480" b="0" i="0" u="none" strike="noStrike" cap="none" dirty="0">
                <a:solidFill>
                  <a:schemeClr val="dk1"/>
                </a:solidFill>
                <a:latin typeface="Arial"/>
                <a:ea typeface="Arial"/>
                <a:cs typeface="Arial"/>
                <a:sym typeface="Arial"/>
              </a:rPr>
              <a:t>=False)</a:t>
            </a:r>
            <a:endParaRPr dirty="0"/>
          </a:p>
          <a:p>
            <a:pPr marL="342900" marR="0" lvl="0" indent="-342900" algn="l" rtl="0">
              <a:lnSpc>
                <a:spcPct val="90000"/>
              </a:lnSpc>
              <a:spcBef>
                <a:spcPts val="296"/>
              </a:spcBef>
              <a:spcAft>
                <a:spcPts val="0"/>
              </a:spcAft>
              <a:buClr>
                <a:schemeClr val="dk1"/>
              </a:buClr>
              <a:buSzPts val="1480"/>
              <a:buFont typeface="Arial"/>
              <a:buChar char="•"/>
            </a:pPr>
            <a:r>
              <a:rPr lang="en-US" sz="1480" b="0" i="0" u="none" strike="noStrike" cap="none" dirty="0" err="1">
                <a:solidFill>
                  <a:schemeClr val="dk1"/>
                </a:solidFill>
                <a:latin typeface="Arial"/>
                <a:ea typeface="Arial"/>
                <a:cs typeface="Arial"/>
                <a:sym typeface="Arial"/>
              </a:rPr>
              <a:t>df.describe</a:t>
            </a:r>
            <a:r>
              <a:rPr lang="en-US" sz="1480" b="0" i="0" u="none" strike="noStrike" cap="none" dirty="0">
                <a:solidFill>
                  <a:schemeClr val="dk1"/>
                </a:solidFill>
                <a:latin typeface="Arial"/>
                <a:ea typeface="Arial"/>
                <a:cs typeface="Arial"/>
                <a:sym typeface="Arial"/>
              </a:rPr>
              <a:t>()</a:t>
            </a:r>
            <a:endParaRPr dirty="0"/>
          </a:p>
          <a:p>
            <a:pPr marL="0" marR="0" lvl="0" indent="0" algn="l" rtl="0">
              <a:lnSpc>
                <a:spcPct val="9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a:p>
            <a:pPr marL="0" marR="0" lvl="0" indent="0" algn="l" rtl="0">
              <a:lnSpc>
                <a:spcPct val="90000"/>
              </a:lnSpc>
              <a:spcBef>
                <a:spcPts val="296"/>
              </a:spcBef>
              <a:spcAft>
                <a:spcPts val="0"/>
              </a:spcAft>
              <a:buClr>
                <a:schemeClr val="dk1"/>
              </a:buClr>
              <a:buSzPts val="1480"/>
              <a:buFont typeface="Arial"/>
              <a:buNone/>
            </a:pPr>
            <a:endParaRPr sz="148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graphicFrame>
        <p:nvGraphicFramePr>
          <p:cNvPr id="142" name="Shape 142"/>
          <p:cNvGraphicFramePr/>
          <p:nvPr>
            <p:extLst>
              <p:ext uri="{D42A27DB-BD31-4B8C-83A1-F6EECF244321}">
                <p14:modId xmlns:p14="http://schemas.microsoft.com/office/powerpoint/2010/main" val="718062712"/>
              </p:ext>
            </p:extLst>
          </p:nvPr>
        </p:nvGraphicFramePr>
        <p:xfrm>
          <a:off x="1717039" y="907219"/>
          <a:ext cx="7244075" cy="1524020"/>
        </p:xfrm>
        <a:graphic>
          <a:graphicData uri="http://schemas.openxmlformats.org/drawingml/2006/table">
            <a:tbl>
              <a:tblPr firstRow="1" bandRow="1">
                <a:noFill/>
                <a:tableStyleId>{E25D593A-48F4-43F7-BDB7-37AD6917C508}</a:tableStyleId>
              </a:tblPr>
              <a:tblGrid>
                <a:gridCol w="1318550">
                  <a:extLst>
                    <a:ext uri="{9D8B030D-6E8A-4147-A177-3AD203B41FA5}">
                      <a16:colId xmlns:a16="http://schemas.microsoft.com/office/drawing/2014/main" val="20000"/>
                    </a:ext>
                  </a:extLst>
                </a:gridCol>
                <a:gridCol w="1495150">
                  <a:extLst>
                    <a:ext uri="{9D8B030D-6E8A-4147-A177-3AD203B41FA5}">
                      <a16:colId xmlns:a16="http://schemas.microsoft.com/office/drawing/2014/main" val="20001"/>
                    </a:ext>
                  </a:extLst>
                </a:gridCol>
                <a:gridCol w="1938641">
                  <a:extLst>
                    <a:ext uri="{9D8B030D-6E8A-4147-A177-3AD203B41FA5}">
                      <a16:colId xmlns:a16="http://schemas.microsoft.com/office/drawing/2014/main" val="20002"/>
                    </a:ext>
                  </a:extLst>
                </a:gridCol>
                <a:gridCol w="2491734">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dirty="0"/>
                        <a:t>Plot</a:t>
                      </a:r>
                      <a:endParaRPr dirty="0"/>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dirty="0"/>
                        <a:t>Python</a:t>
                      </a:r>
                      <a:endParaRPr dirty="0"/>
                    </a:p>
                  </a:txBody>
                  <a:tcPr marL="91450" marR="91450" marT="45725" marB="45725"/>
                </a:tc>
                <a:extLst>
                  <a:ext uri="{0D108BD9-81ED-4DB2-BD59-A6C34878D82A}">
                    <a16:rowId xmlns:a16="http://schemas.microsoft.com/office/drawing/2014/main" val="10000"/>
                  </a:ext>
                </a:extLst>
              </a:tr>
              <a:tr h="693475">
                <a:tc>
                  <a:txBody>
                    <a:bodyPr/>
                    <a:lstStyle/>
                    <a:p>
                      <a:pPr marL="0" marR="0" lvl="0" indent="0" algn="l" rtl="0">
                        <a:spcBef>
                          <a:spcPts val="0"/>
                        </a:spcBef>
                        <a:spcAft>
                          <a:spcPts val="0"/>
                        </a:spcAft>
                        <a:buNone/>
                      </a:pPr>
                      <a:r>
                        <a:rPr lang="en-US" sz="1800"/>
                        <a:t>Scatter</a:t>
                      </a:r>
                      <a:endParaRPr/>
                    </a:p>
                  </a:txBody>
                  <a:tcPr marL="91450" marR="91450" marT="45725" marB="45725"/>
                </a:tc>
                <a:tc>
                  <a:txBody>
                    <a:bodyPr/>
                    <a:lstStyle/>
                    <a:p>
                      <a:pPr marL="0" marR="0" lvl="0" indent="0" algn="l" rtl="0">
                        <a:spcBef>
                          <a:spcPts val="0"/>
                        </a:spcBef>
                        <a:spcAft>
                          <a:spcPts val="0"/>
                        </a:spcAft>
                        <a:buNone/>
                      </a:pPr>
                      <a:r>
                        <a:rPr lang="en-US" sz="1000"/>
                        <a:t>Visualize relationships between variables, see outliers</a:t>
                      </a:r>
                      <a:endParaRPr/>
                    </a:p>
                  </a:txBody>
                  <a:tcPr marL="91450" marR="91450" marT="45725" marB="45725"/>
                </a:tc>
                <a:tc>
                  <a:txBody>
                    <a:bodyPr/>
                    <a:lstStyle/>
                    <a:p>
                      <a:pPr marL="0" marR="0" lvl="0" indent="0" algn="l" rtl="0">
                        <a:spcBef>
                          <a:spcPts val="0"/>
                        </a:spcBef>
                        <a:spcAft>
                          <a:spcPts val="0"/>
                        </a:spcAft>
                        <a:buNone/>
                      </a:pPr>
                      <a:r>
                        <a:rPr lang="en-US" sz="1000" dirty="0" smtClean="0"/>
                        <a:t>Useful </a:t>
                      </a:r>
                      <a:r>
                        <a:rPr lang="en-US" sz="1000" dirty="0"/>
                        <a:t>only for 2 or 3 variables at a time</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dirty="0" smtClean="0">
                          <a:solidFill>
                            <a:srgbClr val="FF0000"/>
                          </a:solidFill>
                        </a:rPr>
                        <a:t># </a:t>
                      </a:r>
                      <a:r>
                        <a:rPr lang="en-US" sz="1000" b="1" baseline="0" dirty="0" err="1" smtClean="0">
                          <a:solidFill>
                            <a:srgbClr val="FF0000"/>
                          </a:solidFill>
                        </a:rPr>
                        <a:t>Matplotlib</a:t>
                      </a:r>
                      <a:endParaRPr lang="en-US" sz="1000" b="1" dirty="0" smtClean="0">
                        <a:solidFill>
                          <a:srgbClr val="FF0000"/>
                        </a:solidFill>
                      </a:endParaRPr>
                    </a:p>
                    <a:p>
                      <a:pPr marL="0" marR="0" lvl="0" indent="0" algn="l" rtl="0">
                        <a:lnSpc>
                          <a:spcPct val="100000"/>
                        </a:lnSpc>
                        <a:spcBef>
                          <a:spcPts val="0"/>
                        </a:spcBef>
                        <a:spcAft>
                          <a:spcPts val="0"/>
                        </a:spcAft>
                        <a:buClr>
                          <a:schemeClr val="dk1"/>
                        </a:buClr>
                        <a:buSzPts val="1000"/>
                        <a:buFont typeface="Arial"/>
                        <a:buNone/>
                      </a:pPr>
                      <a:r>
                        <a:rPr lang="en-US" sz="1000" dirty="0" smtClean="0"/>
                        <a:t>Import</a:t>
                      </a:r>
                      <a:r>
                        <a:rPr lang="en-US" sz="1000" baseline="0" dirty="0" smtClean="0"/>
                        <a:t> </a:t>
                      </a:r>
                      <a:r>
                        <a:rPr lang="en-US" sz="1000" baseline="0" dirty="0" err="1" smtClean="0"/>
                        <a:t>matplotlib.pyplot</a:t>
                      </a:r>
                      <a:r>
                        <a:rPr lang="en-US" sz="1000" baseline="0" dirty="0" smtClean="0"/>
                        <a:t> as </a:t>
                      </a:r>
                      <a:r>
                        <a:rPr lang="en-US" sz="1000" baseline="0" dirty="0" err="1" smtClean="0"/>
                        <a:t>plt</a:t>
                      </a:r>
                      <a:endParaRPr lang="en-US" sz="1000" baseline="0" dirty="0" smtClean="0"/>
                    </a:p>
                    <a:p>
                      <a:pPr marL="0" marR="0" lvl="0" indent="0" algn="l" rtl="0">
                        <a:lnSpc>
                          <a:spcPct val="100000"/>
                        </a:lnSpc>
                        <a:spcBef>
                          <a:spcPts val="0"/>
                        </a:spcBef>
                        <a:spcAft>
                          <a:spcPts val="0"/>
                        </a:spcAft>
                        <a:buClr>
                          <a:schemeClr val="dk1"/>
                        </a:buClr>
                        <a:buSzPts val="1000"/>
                        <a:buFont typeface="Arial"/>
                        <a:buNone/>
                      </a:pPr>
                      <a:r>
                        <a:rPr lang="en-US" sz="1000" dirty="0" err="1" smtClean="0"/>
                        <a:t>plt.scatter</a:t>
                      </a:r>
                      <a:r>
                        <a:rPr lang="en-US" sz="1000" dirty="0" smtClean="0"/>
                        <a:t>(x, y)</a:t>
                      </a:r>
                    </a:p>
                    <a:p>
                      <a:pPr marL="0" marR="0" lvl="0" indent="0" algn="l" rtl="0">
                        <a:lnSpc>
                          <a:spcPct val="100000"/>
                        </a:lnSpc>
                        <a:spcBef>
                          <a:spcPts val="0"/>
                        </a:spcBef>
                        <a:spcAft>
                          <a:spcPts val="0"/>
                        </a:spcAft>
                        <a:buClr>
                          <a:schemeClr val="dk1"/>
                        </a:buClr>
                        <a:buSzPts val="1000"/>
                        <a:buFont typeface="Arial"/>
                        <a:buNone/>
                      </a:pPr>
                      <a:endParaRPr lang="en-US" sz="1000" dirty="0" smtClean="0"/>
                    </a:p>
                    <a:p>
                      <a:pPr marL="0" marR="0" lvl="0" indent="0" algn="l" defTabSz="914400" rtl="0" eaLnBrk="1" fontAlgn="auto" latinLnBrk="0" hangingPunct="1">
                        <a:lnSpc>
                          <a:spcPct val="100000"/>
                        </a:lnSpc>
                        <a:spcBef>
                          <a:spcPts val="0"/>
                        </a:spcBef>
                        <a:spcAft>
                          <a:spcPts val="0"/>
                        </a:spcAft>
                        <a:buClr>
                          <a:schemeClr val="dk1"/>
                        </a:buClr>
                        <a:buSzPts val="1000"/>
                        <a:buFont typeface="Arial"/>
                        <a:buNone/>
                        <a:tabLst/>
                        <a:defRPr/>
                      </a:pPr>
                      <a:r>
                        <a:rPr lang="en-US" sz="1000" b="1" dirty="0" smtClean="0">
                          <a:solidFill>
                            <a:srgbClr val="FF0000"/>
                          </a:solidFill>
                        </a:rPr>
                        <a:t># </a:t>
                      </a:r>
                      <a:r>
                        <a:rPr lang="en-US" sz="1000" b="1" baseline="0" dirty="0" err="1" smtClean="0">
                          <a:solidFill>
                            <a:srgbClr val="FF0000"/>
                          </a:solidFill>
                        </a:rPr>
                        <a:t>Seaborn</a:t>
                      </a:r>
                      <a:endParaRPr lang="en-US" sz="1000" b="1" dirty="0" smtClean="0">
                        <a:solidFill>
                          <a:srgbClr val="FF0000"/>
                        </a:solidFil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baseline="0" dirty="0" smtClean="0">
                          <a:solidFill>
                            <a:schemeClr val="dk1"/>
                          </a:solidFill>
                          <a:latin typeface="Arial"/>
                          <a:ea typeface="Arial"/>
                          <a:cs typeface="Arial"/>
                          <a:sym typeface="Arial"/>
                        </a:rPr>
                        <a:t>Import </a:t>
                      </a:r>
                      <a:r>
                        <a:rPr lang="en-US" sz="1000" b="0" i="0" u="none" strike="noStrike" cap="none" baseline="0" dirty="0" err="1" smtClean="0">
                          <a:solidFill>
                            <a:schemeClr val="dk1"/>
                          </a:solidFill>
                          <a:latin typeface="Arial"/>
                          <a:ea typeface="Arial"/>
                          <a:cs typeface="Arial"/>
                          <a:sym typeface="Arial"/>
                        </a:rPr>
                        <a:t>seaborn</a:t>
                      </a:r>
                      <a:r>
                        <a:rPr lang="en-US" sz="1000" b="0" i="0" u="none" strike="noStrike" cap="none" baseline="0" dirty="0" smtClean="0">
                          <a:solidFill>
                            <a:schemeClr val="dk1"/>
                          </a:solidFill>
                          <a:latin typeface="Arial"/>
                          <a:ea typeface="Arial"/>
                          <a:cs typeface="Arial"/>
                          <a:sym typeface="Arial"/>
                        </a:rPr>
                        <a:t> as </a:t>
                      </a:r>
                      <a:r>
                        <a:rPr lang="en-US" sz="1000" b="0" i="0" u="none" strike="noStrike" cap="none" baseline="0" dirty="0" err="1" smtClean="0">
                          <a:solidFill>
                            <a:schemeClr val="dk1"/>
                          </a:solidFill>
                          <a:latin typeface="Arial"/>
                          <a:ea typeface="Arial"/>
                          <a:cs typeface="Arial"/>
                          <a:sym typeface="Arial"/>
                        </a:rPr>
                        <a:t>sns</a:t>
                      </a:r>
                      <a:endParaRPr lang="en-US" sz="1000" b="0" i="0" u="none" strike="noStrike" cap="none" baseline="0"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baseline="0" dirty="0" err="1" smtClean="0">
                          <a:solidFill>
                            <a:schemeClr val="dk1"/>
                          </a:solidFill>
                          <a:latin typeface="Arial"/>
                          <a:ea typeface="Arial"/>
                          <a:cs typeface="Arial"/>
                          <a:sym typeface="Arial"/>
                        </a:rPr>
                        <a:t>Sns.scatterplot</a:t>
                      </a:r>
                      <a:r>
                        <a:rPr lang="en-US" sz="1000" b="0" i="0" u="none" strike="noStrike" cap="none" baseline="0" dirty="0" smtClean="0">
                          <a:solidFill>
                            <a:schemeClr val="dk1"/>
                          </a:solidFill>
                          <a:latin typeface="Arial"/>
                          <a:ea typeface="Arial"/>
                          <a:cs typeface="Arial"/>
                          <a:sym typeface="Arial"/>
                        </a:rPr>
                        <a:t>(x=…,y=…,hue=…)</a:t>
                      </a:r>
                      <a:endParaRPr sz="1000" b="0" i="0" u="none" strike="noStrike" cap="none" baseline="0"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143" name="Shape 143"/>
          <p:cNvPicPr preferRelativeResize="0"/>
          <p:nvPr/>
        </p:nvPicPr>
        <p:blipFill rotWithShape="1">
          <a:blip r:embed="rId3">
            <a:alphaModFix/>
          </a:blip>
          <a:srcRect/>
          <a:stretch/>
        </p:blipFill>
        <p:spPr>
          <a:xfrm>
            <a:off x="1717038" y="2636520"/>
            <a:ext cx="3075941" cy="2362003"/>
          </a:xfrm>
          <a:prstGeom prst="rect">
            <a:avLst/>
          </a:prstGeom>
          <a:noFill/>
          <a:ln>
            <a:noFill/>
          </a:ln>
        </p:spPr>
      </p:pic>
      <p:pic>
        <p:nvPicPr>
          <p:cNvPr id="2" name="Picture 1"/>
          <p:cNvPicPr>
            <a:picLocks noChangeAspect="1"/>
          </p:cNvPicPr>
          <p:nvPr/>
        </p:nvPicPr>
        <p:blipFill>
          <a:blip r:embed="rId4"/>
          <a:stretch>
            <a:fillRect/>
          </a:stretch>
        </p:blipFill>
        <p:spPr>
          <a:xfrm>
            <a:off x="5595665" y="2541007"/>
            <a:ext cx="3091135" cy="24260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graphicFrame>
        <p:nvGraphicFramePr>
          <p:cNvPr id="150" name="Shape 150"/>
          <p:cNvGraphicFramePr/>
          <p:nvPr>
            <p:extLst>
              <p:ext uri="{D42A27DB-BD31-4B8C-83A1-F6EECF244321}">
                <p14:modId xmlns:p14="http://schemas.microsoft.com/office/powerpoint/2010/main" val="1498351509"/>
              </p:ext>
            </p:extLst>
          </p:nvPr>
        </p:nvGraphicFramePr>
        <p:xfrm>
          <a:off x="1693847" y="797451"/>
          <a:ext cx="7348575" cy="1584980"/>
        </p:xfrm>
        <a:graphic>
          <a:graphicData uri="http://schemas.openxmlformats.org/drawingml/2006/table">
            <a:tbl>
              <a:tblPr firstRow="1" bandRow="1">
                <a:noFill/>
                <a:tableStyleId>{E25D593A-48F4-43F7-BDB7-37AD6917C508}</a:tableStyleId>
              </a:tblPr>
              <a:tblGrid>
                <a:gridCol w="1435825">
                  <a:extLst>
                    <a:ext uri="{9D8B030D-6E8A-4147-A177-3AD203B41FA5}">
                      <a16:colId xmlns:a16="http://schemas.microsoft.com/office/drawing/2014/main" val="20000"/>
                    </a:ext>
                  </a:extLst>
                </a:gridCol>
                <a:gridCol w="1913207">
                  <a:extLst>
                    <a:ext uri="{9D8B030D-6E8A-4147-A177-3AD203B41FA5}">
                      <a16:colId xmlns:a16="http://schemas.microsoft.com/office/drawing/2014/main" val="20001"/>
                    </a:ext>
                  </a:extLst>
                </a:gridCol>
                <a:gridCol w="1615568">
                  <a:extLst>
                    <a:ext uri="{9D8B030D-6E8A-4147-A177-3AD203B41FA5}">
                      <a16:colId xmlns:a16="http://schemas.microsoft.com/office/drawing/2014/main" val="20002"/>
                    </a:ext>
                  </a:extLst>
                </a:gridCol>
                <a:gridCol w="2383975">
                  <a:extLst>
                    <a:ext uri="{9D8B030D-6E8A-4147-A177-3AD203B41FA5}">
                      <a16:colId xmlns:a16="http://schemas.microsoft.com/office/drawing/2014/main" val="20003"/>
                    </a:ext>
                  </a:extLst>
                </a:gridCol>
              </a:tblGrid>
              <a:tr h="277556">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743331">
                <a:tc>
                  <a:txBody>
                    <a:bodyPr/>
                    <a:lstStyle/>
                    <a:p>
                      <a:pPr marL="0" marR="0" lvl="0" indent="0" algn="l" rtl="0">
                        <a:spcBef>
                          <a:spcPts val="0"/>
                        </a:spcBef>
                        <a:spcAft>
                          <a:spcPts val="0"/>
                        </a:spcAft>
                        <a:buNone/>
                      </a:pPr>
                      <a:r>
                        <a:rPr lang="en-US" sz="1800"/>
                        <a:t>Histogram</a:t>
                      </a:r>
                      <a:endParaRPr/>
                    </a:p>
                  </a:txBody>
                  <a:tcPr marL="91450" marR="91450" marT="45725" marB="45725"/>
                </a:tc>
                <a:tc>
                  <a:txBody>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Find distribution of a single variable, see outliers</a:t>
                      </a:r>
                      <a:endParaRPr dirty="0"/>
                    </a:p>
                  </a:txBody>
                  <a:tcPr marL="91450" marR="91450" marT="45725" marB="45725"/>
                </a:tc>
                <a:tc>
                  <a:txBody>
                    <a:bodyPr/>
                    <a:lstStyle/>
                    <a:p>
                      <a:pPr marL="0" marR="0" lvl="0" indent="0" algn="l" rtl="0">
                        <a:spcBef>
                          <a:spcPts val="0"/>
                        </a:spcBef>
                        <a:spcAft>
                          <a:spcPts val="0"/>
                        </a:spcAft>
                        <a:buNone/>
                      </a:pPr>
                      <a:r>
                        <a:rPr lang="en-US" sz="1000" dirty="0" smtClean="0"/>
                        <a:t>Selecting Bin size</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Matplotlib</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matplotlib.pyplot</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plt</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plt.hist</a:t>
                      </a:r>
                      <a:r>
                        <a:rPr lang="en-US" sz="1000" b="0" i="0" u="none" strike="noStrike" cap="none" dirty="0" smtClean="0">
                          <a:solidFill>
                            <a:schemeClr val="dk1"/>
                          </a:solidFill>
                          <a:latin typeface="Arial"/>
                          <a:ea typeface="Arial"/>
                          <a:cs typeface="Arial"/>
                          <a:sym typeface="Arial"/>
                        </a:rPr>
                        <a:t>(x, bins=10)</a:t>
                      </a:r>
                    </a:p>
                    <a:p>
                      <a:pPr marL="0" marR="0" lvl="0" indent="0" algn="l" rtl="0">
                        <a:spcBef>
                          <a:spcPts val="0"/>
                        </a:spcBef>
                        <a:spcAft>
                          <a:spcPts val="0"/>
                        </a:spcAft>
                        <a:buNone/>
                      </a:pPr>
                      <a:endParaRPr lang="en-US" dirty="0" smtClean="0"/>
                    </a:p>
                    <a:p>
                      <a:pPr marL="0" marR="0" lvl="0" indent="0" algn="l" defTabSz="914400" rtl="0" eaLnBrk="1" fontAlgn="auto" latinLnBrk="0" hangingPunct="1">
                        <a:lnSpc>
                          <a:spcPct val="100000"/>
                        </a:lnSpc>
                        <a:spcBef>
                          <a:spcPts val="0"/>
                        </a:spcBef>
                        <a:spcAft>
                          <a:spcPts val="0"/>
                        </a:spcAft>
                        <a:buClr>
                          <a:schemeClr val="dk1"/>
                        </a:buClr>
                        <a:buSzPts val="1000"/>
                        <a:buFont typeface="Arial"/>
                        <a:buNone/>
                        <a:tabLst/>
                        <a:defRPr/>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Seaborn</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seaborn</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sns</a:t>
                      </a:r>
                      <a:endParaRPr lang="en-US" sz="10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None/>
                      </a:pPr>
                      <a:r>
                        <a:rPr lang="en-US" sz="1000" b="0" i="0" u="none" strike="noStrike" cap="none" dirty="0" err="1" smtClean="0">
                          <a:solidFill>
                            <a:schemeClr val="dk1"/>
                          </a:solidFill>
                          <a:latin typeface="Arial"/>
                          <a:ea typeface="Arial"/>
                          <a:cs typeface="Arial"/>
                          <a:sym typeface="Arial"/>
                        </a:rPr>
                        <a:t>sns.distplot</a:t>
                      </a:r>
                      <a:r>
                        <a:rPr lang="en-US" sz="1000" b="0" i="0" u="none" strike="noStrike" cap="none" dirty="0" smtClean="0">
                          <a:solidFill>
                            <a:schemeClr val="dk1"/>
                          </a:solidFill>
                          <a:latin typeface="Arial"/>
                          <a:ea typeface="Arial"/>
                          <a:cs typeface="Arial"/>
                          <a:sym typeface="Arial"/>
                        </a:rPr>
                        <a:t>(x, bins=10, </a:t>
                      </a:r>
                      <a:r>
                        <a:rPr lang="en-US" sz="1000" b="0" i="0" u="none" strike="noStrike" cap="none" dirty="0" err="1" smtClean="0">
                          <a:solidFill>
                            <a:schemeClr val="dk1"/>
                          </a:solidFill>
                          <a:latin typeface="Arial"/>
                          <a:ea typeface="Arial"/>
                          <a:cs typeface="Arial"/>
                          <a:sym typeface="Arial"/>
                        </a:rPr>
                        <a:t>kde</a:t>
                      </a:r>
                      <a:r>
                        <a:rPr lang="en-US" sz="1000" b="0" i="0" u="none" strike="noStrike" cap="none" dirty="0" smtClean="0">
                          <a:solidFill>
                            <a:schemeClr val="dk1"/>
                          </a:solidFill>
                          <a:latin typeface="Arial"/>
                          <a:ea typeface="Arial"/>
                          <a:cs typeface="Arial"/>
                          <a:sym typeface="Arial"/>
                        </a:rPr>
                        <a:t>=False)</a:t>
                      </a:r>
                      <a:endParaRPr sz="1000" b="0" i="0" u="none" strike="noStrike" cap="none"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151" name="Shape 151"/>
          <p:cNvPicPr preferRelativeResize="0"/>
          <p:nvPr/>
        </p:nvPicPr>
        <p:blipFill rotWithShape="1">
          <a:blip r:embed="rId3">
            <a:alphaModFix/>
          </a:blip>
          <a:srcRect/>
          <a:stretch/>
        </p:blipFill>
        <p:spPr>
          <a:xfrm>
            <a:off x="1597981" y="2491991"/>
            <a:ext cx="3406097" cy="2568228"/>
          </a:xfrm>
          <a:prstGeom prst="rect">
            <a:avLst/>
          </a:prstGeom>
          <a:noFill/>
          <a:ln>
            <a:noFill/>
          </a:ln>
        </p:spPr>
      </p:pic>
      <p:pic>
        <p:nvPicPr>
          <p:cNvPr id="3" name="Picture 2"/>
          <p:cNvPicPr>
            <a:picLocks noChangeAspect="1"/>
          </p:cNvPicPr>
          <p:nvPr/>
        </p:nvPicPr>
        <p:blipFill>
          <a:blip r:embed="rId4"/>
          <a:stretch>
            <a:fillRect/>
          </a:stretch>
        </p:blipFill>
        <p:spPr>
          <a:xfrm>
            <a:off x="5201920" y="2628050"/>
            <a:ext cx="3484880" cy="226517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717040" y="-5979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Visualizing Data with Graphs</a:t>
            </a:r>
            <a:endParaRPr/>
          </a:p>
        </p:txBody>
      </p:sp>
      <p:graphicFrame>
        <p:nvGraphicFramePr>
          <p:cNvPr id="158" name="Shape 158"/>
          <p:cNvGraphicFramePr/>
          <p:nvPr>
            <p:extLst>
              <p:ext uri="{D42A27DB-BD31-4B8C-83A1-F6EECF244321}">
                <p14:modId xmlns:p14="http://schemas.microsoft.com/office/powerpoint/2010/main" val="3699767592"/>
              </p:ext>
            </p:extLst>
          </p:nvPr>
        </p:nvGraphicFramePr>
        <p:xfrm>
          <a:off x="1701742" y="797451"/>
          <a:ext cx="7341774" cy="1676420"/>
        </p:xfrm>
        <a:graphic>
          <a:graphicData uri="http://schemas.openxmlformats.org/drawingml/2006/table">
            <a:tbl>
              <a:tblPr firstRow="1" bandRow="1">
                <a:noFill/>
                <a:tableStyleId>{E25D593A-48F4-43F7-BDB7-37AD6917C508}</a:tableStyleId>
              </a:tblPr>
              <a:tblGrid>
                <a:gridCol w="1041458">
                  <a:extLst>
                    <a:ext uri="{9D8B030D-6E8A-4147-A177-3AD203B41FA5}">
                      <a16:colId xmlns:a16="http://schemas.microsoft.com/office/drawing/2014/main" val="20000"/>
                    </a:ext>
                  </a:extLst>
                </a:gridCol>
                <a:gridCol w="1597688">
                  <a:extLst>
                    <a:ext uri="{9D8B030D-6E8A-4147-A177-3AD203B41FA5}">
                      <a16:colId xmlns:a16="http://schemas.microsoft.com/office/drawing/2014/main" val="20001"/>
                    </a:ext>
                  </a:extLst>
                </a:gridCol>
                <a:gridCol w="1868993">
                  <a:extLst>
                    <a:ext uri="{9D8B030D-6E8A-4147-A177-3AD203B41FA5}">
                      <a16:colId xmlns:a16="http://schemas.microsoft.com/office/drawing/2014/main" val="20002"/>
                    </a:ext>
                  </a:extLst>
                </a:gridCol>
                <a:gridCol w="2833635">
                  <a:extLst>
                    <a:ext uri="{9D8B030D-6E8A-4147-A177-3AD203B41FA5}">
                      <a16:colId xmlns:a16="http://schemas.microsoft.com/office/drawing/2014/main" val="20003"/>
                    </a:ext>
                  </a:extLst>
                </a:gridCol>
              </a:tblGrid>
              <a:tr h="297200">
                <a:tc>
                  <a:txBody>
                    <a:bodyPr/>
                    <a:lstStyle/>
                    <a:p>
                      <a:pPr marL="0" marR="0" lvl="0" indent="0" algn="l" rtl="0">
                        <a:spcBef>
                          <a:spcPts val="0"/>
                        </a:spcBef>
                        <a:spcAft>
                          <a:spcPts val="0"/>
                        </a:spcAft>
                        <a:buNone/>
                      </a:pPr>
                      <a:r>
                        <a:rPr lang="en-US" sz="1800"/>
                        <a:t>Plot</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693475">
                <a:tc>
                  <a:txBody>
                    <a:bodyPr/>
                    <a:lstStyle/>
                    <a:p>
                      <a:pPr marL="0" marR="0" lvl="0" indent="0" algn="l" rtl="0">
                        <a:spcBef>
                          <a:spcPts val="0"/>
                        </a:spcBef>
                        <a:spcAft>
                          <a:spcPts val="0"/>
                        </a:spcAft>
                        <a:buNone/>
                      </a:pPr>
                      <a:r>
                        <a:rPr lang="en-US" sz="1800"/>
                        <a:t>Box Plot</a:t>
                      </a:r>
                      <a:endParaRPr/>
                    </a:p>
                  </a:txBody>
                  <a:tcPr marL="91450" marR="91450" marT="45725" marB="45725"/>
                </a:tc>
                <a:tc>
                  <a:txBody>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Visualize coarse grained distribution of numerical data by category, see outliers</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US" sz="1000">
                          <a:solidFill>
                            <a:schemeClr val="dk1"/>
                          </a:solidFill>
                          <a:latin typeface="Arial"/>
                          <a:ea typeface="Arial"/>
                          <a:cs typeface="Arial"/>
                          <a:sym typeface="Arial"/>
                        </a:rPr>
                        <a:t>Can handle several categorical variables</a:t>
                      </a:r>
                      <a:endParaRPr/>
                    </a:p>
                  </a:txBody>
                  <a:tcPr marL="91450" marR="91450" marT="45725" marB="45725"/>
                </a:tc>
                <a:tc>
                  <a:txBody>
                    <a:bodyPr/>
                    <a:lstStyle/>
                    <a:p>
                      <a:pPr marL="0" marR="0" lvl="0" indent="0" algn="l" rtl="0">
                        <a:spcBef>
                          <a:spcPts val="0"/>
                        </a:spcBef>
                        <a:spcAft>
                          <a:spcPts val="0"/>
                        </a:spcAft>
                        <a:buNone/>
                      </a:pPr>
                      <a:r>
                        <a:rPr lang="en-US" sz="1000" dirty="0"/>
                        <a:t>Distribution is only min, max, quartiles and outliers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Matplotlib</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matplotlib.pyplot</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plt</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plt.boxplot</a:t>
                      </a:r>
                      <a:r>
                        <a:rPr lang="en-US" sz="1000" b="0" i="0" u="none" strike="noStrike" cap="none" dirty="0" smtClean="0">
                          <a:solidFill>
                            <a:schemeClr val="dk1"/>
                          </a:solidFill>
                          <a:latin typeface="Arial"/>
                          <a:ea typeface="Arial"/>
                          <a:cs typeface="Arial"/>
                          <a:sym typeface="Arial"/>
                        </a:rPr>
                        <a:t>([x ,y],labels=['</a:t>
                      </a:r>
                      <a:r>
                        <a:rPr lang="en-US" sz="1000" b="0" i="0" u="none" strike="noStrike" cap="none" dirty="0" err="1" smtClean="0">
                          <a:solidFill>
                            <a:schemeClr val="dk1"/>
                          </a:solidFill>
                          <a:latin typeface="Arial"/>
                          <a:ea typeface="Arial"/>
                          <a:cs typeface="Arial"/>
                          <a:sym typeface="Arial"/>
                        </a:rPr>
                        <a:t>a','b</a:t>
                      </a:r>
                      <a:r>
                        <a:rPr lang="en-US" sz="1000" b="0" i="0" u="none" strike="noStrike" cap="none" dirty="0" smtClean="0">
                          <a:solidFill>
                            <a:schemeClr val="dk1"/>
                          </a:solidFill>
                          <a:latin typeface="Arial"/>
                          <a:ea typeface="Arial"/>
                          <a:cs typeface="Arial"/>
                          <a:sym typeface="Arial"/>
                        </a:rPr>
                        <a:t>'])</a:t>
                      </a: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plt.legend</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i="1" dirty="0">
                        <a:solidFill>
                          <a:schemeClr val="dk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dk1"/>
                        </a:buClr>
                        <a:buSzPts val="1000"/>
                        <a:buFont typeface="Arial"/>
                        <a:buNone/>
                        <a:tabLst/>
                        <a:defRPr/>
                      </a:pPr>
                      <a:r>
                        <a:rPr lang="en-US" sz="1000" b="1" i="0" u="none" strike="noStrike" cap="none" dirty="0" smtClean="0">
                          <a:solidFill>
                            <a:srgbClr val="FF0000"/>
                          </a:solidFill>
                          <a:latin typeface="Arial"/>
                          <a:ea typeface="Arial"/>
                          <a:cs typeface="Arial"/>
                          <a:sym typeface="Arial"/>
                        </a:rPr>
                        <a:t># </a:t>
                      </a:r>
                      <a:r>
                        <a:rPr lang="en-US" sz="1000" b="1" i="0" u="none" strike="noStrike" cap="none" dirty="0" err="1" smtClean="0">
                          <a:solidFill>
                            <a:srgbClr val="FF0000"/>
                          </a:solidFill>
                          <a:latin typeface="Arial"/>
                          <a:ea typeface="Arial"/>
                          <a:cs typeface="Arial"/>
                          <a:sym typeface="Arial"/>
                        </a:rPr>
                        <a:t>Seaborn</a:t>
                      </a:r>
                      <a:endParaRPr lang="en-US" sz="1000" b="1" i="0" u="none" strike="noStrike" cap="none" dirty="0" smtClean="0">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smtClean="0">
                          <a:solidFill>
                            <a:schemeClr val="dk1"/>
                          </a:solidFill>
                          <a:latin typeface="Arial"/>
                          <a:ea typeface="Arial"/>
                          <a:cs typeface="Arial"/>
                          <a:sym typeface="Arial"/>
                        </a:rPr>
                        <a:t>Import </a:t>
                      </a:r>
                      <a:r>
                        <a:rPr lang="en-US" sz="1000" b="0" i="0" u="none" strike="noStrike" cap="none" dirty="0" err="1" smtClean="0">
                          <a:solidFill>
                            <a:schemeClr val="dk1"/>
                          </a:solidFill>
                          <a:latin typeface="Arial"/>
                          <a:ea typeface="Arial"/>
                          <a:cs typeface="Arial"/>
                          <a:sym typeface="Arial"/>
                        </a:rPr>
                        <a:t>seaborn</a:t>
                      </a:r>
                      <a:r>
                        <a:rPr lang="en-US" sz="1000" b="0" i="0" u="none" strike="noStrike" cap="none" dirty="0" smtClean="0">
                          <a:solidFill>
                            <a:schemeClr val="dk1"/>
                          </a:solidFill>
                          <a:latin typeface="Arial"/>
                          <a:ea typeface="Arial"/>
                          <a:cs typeface="Arial"/>
                          <a:sym typeface="Arial"/>
                        </a:rPr>
                        <a:t> as </a:t>
                      </a:r>
                      <a:r>
                        <a:rPr lang="en-US" sz="1000" b="0" i="0" u="none" strike="noStrike" cap="none" dirty="0" err="1" smtClean="0">
                          <a:solidFill>
                            <a:schemeClr val="dk1"/>
                          </a:solidFill>
                          <a:latin typeface="Arial"/>
                          <a:ea typeface="Arial"/>
                          <a:cs typeface="Arial"/>
                          <a:sym typeface="Arial"/>
                        </a:rPr>
                        <a:t>sns</a:t>
                      </a:r>
                      <a:endParaRPr lang="en-US" sz="10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err="1" smtClean="0">
                          <a:solidFill>
                            <a:schemeClr val="dk1"/>
                          </a:solidFill>
                          <a:latin typeface="Arial"/>
                          <a:ea typeface="Arial"/>
                          <a:cs typeface="Arial"/>
                          <a:sym typeface="Arial"/>
                        </a:rPr>
                        <a:t>sns.boxplot</a:t>
                      </a:r>
                      <a:r>
                        <a:rPr lang="en-US" sz="1000" b="0" i="0" u="none" strike="noStrike" cap="none" dirty="0" smtClean="0">
                          <a:solidFill>
                            <a:schemeClr val="dk1"/>
                          </a:solidFill>
                          <a:latin typeface="Arial"/>
                          <a:ea typeface="Arial"/>
                          <a:cs typeface="Arial"/>
                          <a:sym typeface="Arial"/>
                        </a:rPr>
                        <a:t>(x="day", y="</a:t>
                      </a:r>
                      <a:r>
                        <a:rPr lang="en-US" sz="1000" b="0" i="0" u="none" strike="noStrike" cap="none" dirty="0" err="1" smtClean="0">
                          <a:solidFill>
                            <a:schemeClr val="dk1"/>
                          </a:solidFill>
                          <a:latin typeface="Arial"/>
                          <a:ea typeface="Arial"/>
                          <a:cs typeface="Arial"/>
                          <a:sym typeface="Arial"/>
                        </a:rPr>
                        <a:t>total_bill</a:t>
                      </a:r>
                      <a:r>
                        <a:rPr lang="en-US" sz="1000" b="0" i="0" u="none" strike="noStrike" cap="none" dirty="0" smtClean="0">
                          <a:solidFill>
                            <a:schemeClr val="dk1"/>
                          </a:solidFill>
                          <a:latin typeface="Arial"/>
                          <a:ea typeface="Arial"/>
                          <a:cs typeface="Arial"/>
                          <a:sym typeface="Arial"/>
                        </a:rPr>
                        <a:t>", hue="time“)</a:t>
                      </a:r>
                      <a:endParaRPr sz="1000" b="0" i="0" u="none" strike="noStrike" cap="none"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3"/>
          <a:stretch>
            <a:fillRect/>
          </a:stretch>
        </p:blipFill>
        <p:spPr>
          <a:xfrm>
            <a:off x="5446207" y="2592205"/>
            <a:ext cx="3403187" cy="2557197"/>
          </a:xfrm>
          <a:prstGeom prst="rect">
            <a:avLst/>
          </a:prstGeom>
        </p:spPr>
      </p:pic>
      <p:pic>
        <p:nvPicPr>
          <p:cNvPr id="4" name="Picture 3"/>
          <p:cNvPicPr>
            <a:picLocks noChangeAspect="1"/>
          </p:cNvPicPr>
          <p:nvPr/>
        </p:nvPicPr>
        <p:blipFill>
          <a:blip r:embed="rId4"/>
          <a:stretch>
            <a:fillRect/>
          </a:stretch>
        </p:blipFill>
        <p:spPr>
          <a:xfrm>
            <a:off x="1717040" y="2592205"/>
            <a:ext cx="3608586" cy="24070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lvl="0"/>
            <a:r>
              <a:rPr lang="en-US" sz="2800" b="1" i="0" u="none" strike="noStrike" cap="none" dirty="0">
                <a:solidFill>
                  <a:srgbClr val="136855"/>
                </a:solidFill>
                <a:latin typeface="Arial"/>
                <a:ea typeface="Arial"/>
                <a:cs typeface="Arial"/>
                <a:sym typeface="Arial"/>
              </a:rPr>
              <a:t>Data </a:t>
            </a:r>
            <a:r>
              <a:rPr lang="en-US" dirty="0"/>
              <a:t>cleaning/Outliers</a:t>
            </a:r>
            <a:endParaRPr dirty="0"/>
          </a:p>
        </p:txBody>
      </p:sp>
      <p:sp>
        <p:nvSpPr>
          <p:cNvPr id="177" name="Shape 177"/>
          <p:cNvSpPr txBox="1">
            <a:spLocks noGrp="1"/>
          </p:cNvSpPr>
          <p:nvPr>
            <p:ph type="body" idx="1"/>
          </p:nvPr>
        </p:nvSpPr>
        <p:spPr>
          <a:xfrm>
            <a:off x="2323277" y="4288186"/>
            <a:ext cx="2483171" cy="655607"/>
          </a:xfrm>
          <a:prstGeom prst="rect">
            <a:avLst/>
          </a:prstGeom>
          <a:ln/>
        </p:spPr>
        <p:style>
          <a:lnRef idx="1">
            <a:schemeClr val="accent3"/>
          </a:lnRef>
          <a:fillRef idx="2">
            <a:schemeClr val="accent3"/>
          </a:fillRef>
          <a:effectRef idx="1">
            <a:schemeClr val="accent3"/>
          </a:effectRef>
          <a:fontRef idx="minor">
            <a:schemeClr val="dk1"/>
          </a:fontRef>
        </p:style>
        <p:txBody>
          <a:bodyPr spcFirstLastPara="1" wrap="square" lIns="91425" tIns="45700" rIns="91425" bIns="45700" anchor="t" anchorCtr="0">
            <a:noAutofit/>
          </a:bodyPr>
          <a:lstStyle/>
          <a:p>
            <a:pPr marL="0" indent="0" algn="ctr">
              <a:buNone/>
            </a:pPr>
            <a:r>
              <a:rPr lang="en-US" dirty="0"/>
              <a:t>M</a:t>
            </a:r>
            <a:r>
              <a:rPr lang="en-US" sz="1600" b="0" i="0" u="none" strike="noStrike" cap="none" dirty="0" smtClean="0">
                <a:solidFill>
                  <a:schemeClr val="dk1"/>
                </a:solidFill>
                <a:latin typeface="Arial"/>
                <a:ea typeface="Arial"/>
                <a:cs typeface="Arial"/>
                <a:sym typeface="Arial"/>
              </a:rPr>
              <a:t>ay </a:t>
            </a:r>
            <a:r>
              <a:rPr lang="en-US" sz="1600" b="0" i="0" u="none" strike="noStrike" cap="none" dirty="0">
                <a:solidFill>
                  <a:schemeClr val="dk1"/>
                </a:solidFill>
                <a:latin typeface="Arial"/>
                <a:ea typeface="Arial"/>
                <a:cs typeface="Arial"/>
                <a:sym typeface="Arial"/>
              </a:rPr>
              <a:t>be found using visual </a:t>
            </a:r>
            <a:r>
              <a:rPr lang="en-US" sz="1600" b="0" i="0" u="none" strike="noStrike" cap="none" dirty="0" smtClean="0">
                <a:solidFill>
                  <a:schemeClr val="dk1"/>
                </a:solidFill>
                <a:latin typeface="Arial"/>
                <a:ea typeface="Arial"/>
                <a:cs typeface="Arial"/>
                <a:sym typeface="Arial"/>
              </a:rPr>
              <a:t>inspection</a:t>
            </a:r>
            <a:endParaRPr dirty="0"/>
          </a:p>
        </p:txBody>
      </p:sp>
      <p:grpSp>
        <p:nvGrpSpPr>
          <p:cNvPr id="3" name="Group 2"/>
          <p:cNvGrpSpPr/>
          <p:nvPr/>
        </p:nvGrpSpPr>
        <p:grpSpPr>
          <a:xfrm>
            <a:off x="1758461" y="1215852"/>
            <a:ext cx="3336053" cy="3084844"/>
            <a:chOff x="1728314" y="950482"/>
            <a:chExt cx="3336053" cy="3084844"/>
          </a:xfrm>
        </p:grpSpPr>
        <p:pic>
          <p:nvPicPr>
            <p:cNvPr id="178" name="Shape 178"/>
            <p:cNvPicPr preferRelativeResize="0"/>
            <p:nvPr/>
          </p:nvPicPr>
          <p:blipFill rotWithShape="1">
            <a:blip r:embed="rId3">
              <a:alphaModFix/>
            </a:blip>
            <a:srcRect l="3470" t="709" r="5809" b="5503"/>
            <a:stretch/>
          </p:blipFill>
          <p:spPr>
            <a:xfrm>
              <a:off x="1728314" y="950482"/>
              <a:ext cx="3336053" cy="3084844"/>
            </a:xfrm>
            <a:prstGeom prst="rect">
              <a:avLst/>
            </a:prstGeom>
            <a:noFill/>
            <a:ln>
              <a:noFill/>
            </a:ln>
          </p:spPr>
        </p:pic>
        <p:sp>
          <p:nvSpPr>
            <p:cNvPr id="179" name="Shape 179"/>
            <p:cNvSpPr/>
            <p:nvPr/>
          </p:nvSpPr>
          <p:spPr>
            <a:xfrm>
              <a:off x="2212417" y="1258609"/>
              <a:ext cx="556311" cy="505082"/>
            </a:xfrm>
            <a:prstGeom prst="ellipse">
              <a:avLst/>
            </a:prstGeom>
            <a:noFill/>
            <a:ln w="9525"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80" name="Shape 180"/>
            <p:cNvCxnSpPr>
              <a:endCxn id="179" idx="6"/>
            </p:cNvCxnSpPr>
            <p:nvPr/>
          </p:nvCxnSpPr>
          <p:spPr>
            <a:xfrm flipH="1" flipV="1">
              <a:off x="2768728" y="1511150"/>
              <a:ext cx="577373" cy="252541"/>
            </a:xfrm>
            <a:prstGeom prst="straightConnector1">
              <a:avLst/>
            </a:prstGeom>
            <a:noFill/>
            <a:ln w="254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
          <p:nvSpPr>
            <p:cNvPr id="181" name="Shape 181"/>
            <p:cNvSpPr txBox="1"/>
            <p:nvPr/>
          </p:nvSpPr>
          <p:spPr>
            <a:xfrm>
              <a:off x="3198090" y="1831566"/>
              <a:ext cx="8643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FF0000"/>
                  </a:solidFill>
                  <a:latin typeface="Arial"/>
                  <a:ea typeface="Arial"/>
                  <a:cs typeface="Arial"/>
                  <a:sym typeface="Arial"/>
                </a:rPr>
                <a:t>Outlier</a:t>
              </a:r>
              <a:endParaRPr dirty="0"/>
            </a:p>
          </p:txBody>
        </p:sp>
      </p:grpSp>
      <p:pic>
        <p:nvPicPr>
          <p:cNvPr id="10" name="Shape 188"/>
          <p:cNvPicPr preferRelativeResize="0"/>
          <p:nvPr/>
        </p:nvPicPr>
        <p:blipFill rotWithShape="1">
          <a:blip r:embed="rId4">
            <a:alphaModFix/>
          </a:blip>
          <a:srcRect/>
          <a:stretch/>
        </p:blipFill>
        <p:spPr>
          <a:xfrm>
            <a:off x="5094513" y="1154925"/>
            <a:ext cx="3969099" cy="3025187"/>
          </a:xfrm>
          <a:prstGeom prst="rect">
            <a:avLst/>
          </a:prstGeom>
          <a:noFill/>
          <a:ln>
            <a:noFill/>
          </a:ln>
        </p:spPr>
      </p:pic>
      <p:cxnSp>
        <p:nvCxnSpPr>
          <p:cNvPr id="12" name="Shape 190"/>
          <p:cNvCxnSpPr/>
          <p:nvPr/>
        </p:nvCxnSpPr>
        <p:spPr>
          <a:xfrm flipH="1">
            <a:off x="7489985" y="2591959"/>
            <a:ext cx="1" cy="713994"/>
          </a:xfrm>
          <a:prstGeom prst="straightConnector1">
            <a:avLst/>
          </a:prstGeom>
          <a:noFill/>
          <a:ln w="25400" cap="flat" cmpd="sng">
            <a:solidFill>
              <a:srgbClr val="FF0000"/>
            </a:solidFill>
            <a:prstDash val="solid"/>
            <a:round/>
            <a:headEnd type="none" w="sm" len="sm"/>
            <a:tailEnd type="triangle" w="med" len="med"/>
          </a:ln>
          <a:effectLst>
            <a:outerShdw blurRad="40000" dist="20000" dir="5400000" rotWithShape="0">
              <a:srgbClr val="000000">
                <a:alpha val="37647"/>
              </a:srgbClr>
            </a:outerShdw>
          </a:effectLst>
        </p:spPr>
      </p:cxnSp>
      <p:sp>
        <p:nvSpPr>
          <p:cNvPr id="13" name="Shape 191"/>
          <p:cNvSpPr txBox="1"/>
          <p:nvPr/>
        </p:nvSpPr>
        <p:spPr>
          <a:xfrm>
            <a:off x="7001553" y="2063824"/>
            <a:ext cx="1549750" cy="3933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FF0000"/>
                </a:solidFill>
                <a:sym typeface="Arial"/>
              </a:rPr>
              <a:t>Outliers</a:t>
            </a:r>
            <a:endParaRPr dirty="0">
              <a:solidFill>
                <a:srgbClr val="FF0000"/>
              </a:solidFill>
            </a:endParaRPr>
          </a:p>
        </p:txBody>
      </p:sp>
      <p:sp>
        <p:nvSpPr>
          <p:cNvPr id="14" name="Shape 177"/>
          <p:cNvSpPr txBox="1">
            <a:spLocks/>
          </p:cNvSpPr>
          <p:nvPr/>
        </p:nvSpPr>
        <p:spPr>
          <a:xfrm>
            <a:off x="5843112" y="4314914"/>
            <a:ext cx="2617600" cy="631784"/>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lgn="ctr">
              <a:spcBef>
                <a:spcPts val="0"/>
              </a:spcBef>
              <a:buNone/>
            </a:pPr>
            <a:r>
              <a:rPr lang="en-US" dirty="0" smtClean="0"/>
              <a:t>Having </a:t>
            </a:r>
            <a:r>
              <a:rPr lang="en-US" dirty="0"/>
              <a:t>less than a certain probability of occurring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Categorical Data</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33" name="Shape 292"/>
              <p:cNvSpPr txBox="1">
                <a:spLocks/>
              </p:cNvSpPr>
              <p:nvPr/>
            </p:nvSpPr>
            <p:spPr>
              <a:xfrm>
                <a:off x="1869696" y="1620114"/>
                <a:ext cx="1146740" cy="13969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indent="0">
                  <a:spcBef>
                    <a:spcPts val="0"/>
                  </a:spcBef>
                  <a:buFont typeface="Arial"/>
                  <a:buNone/>
                </a:pPr>
                <a:r>
                  <a:rPr lang="en-US" dirty="0" smtClean="0"/>
                  <a:t> Toyota</a:t>
                </a:r>
              </a:p>
              <a:p>
                <a:pPr marL="0" indent="0">
                  <a:spcBef>
                    <a:spcPts val="0"/>
                  </a:spcBef>
                  <a:buFont typeface="Arial"/>
                  <a:buNone/>
                </a:pPr>
                <a:r>
                  <a:rPr lang="en-US" dirty="0"/>
                  <a:t> </a:t>
                </a:r>
                <a:r>
                  <a:rPr lang="en-US" dirty="0" smtClean="0"/>
                  <a:t>Civic</a:t>
                </a:r>
              </a:p>
              <a:p>
                <a:pPr marL="0" indent="0">
                  <a:spcBef>
                    <a:spcPts val="0"/>
                  </a:spcBef>
                  <a:buFont typeface="Arial"/>
                  <a:buNone/>
                </a:pPr>
                <a:r>
                  <a:rPr lang="en-US" dirty="0" smtClean="0"/>
                  <a:t> Civic</a:t>
                </a:r>
              </a:p>
              <a:p>
                <a:pPr marL="0" indent="0">
                  <a:spcBef>
                    <a:spcPts val="0"/>
                  </a:spcBef>
                  <a:buFont typeface="Arial"/>
                  <a:buNone/>
                </a:pPr>
                <a:r>
                  <a:rPr lang="en-US" dirty="0"/>
                  <a:t> </a:t>
                </a:r>
                <a:r>
                  <a:rPr lang="en-US" dirty="0" smtClean="0"/>
                  <a:t>      </a:t>
                </a:r>
                <a14:m>
                  <m:oMath xmlns:m="http://schemas.openxmlformats.org/officeDocument/2006/math">
                    <m:r>
                      <a:rPr lang="en-US" i="1" smtClean="0">
                        <a:latin typeface="Cambria Math" panose="02040503050406030204" pitchFamily="18" charset="0"/>
                      </a:rPr>
                      <m:t>⋮</m:t>
                    </m:r>
                  </m:oMath>
                </a14:m>
                <a:endParaRPr lang="en-US" dirty="0" smtClean="0"/>
              </a:p>
              <a:p>
                <a:pPr marL="0" indent="0">
                  <a:spcBef>
                    <a:spcPts val="0"/>
                  </a:spcBef>
                  <a:buFont typeface="Arial"/>
                  <a:buNone/>
                </a:pPr>
                <a:r>
                  <a:rPr lang="en-US" dirty="0"/>
                  <a:t> </a:t>
                </a:r>
                <a:r>
                  <a:rPr lang="en-US" dirty="0" smtClean="0"/>
                  <a:t>F-150</a:t>
                </a:r>
                <a:endParaRPr lang="en-US" dirty="0"/>
              </a:p>
            </p:txBody>
          </p:sp>
        </mc:Choice>
        <mc:Fallback xmlns="">
          <p:sp>
            <p:nvSpPr>
              <p:cNvPr id="33" name="Shape 292"/>
              <p:cNvSpPr txBox="1">
                <a:spLocks noRot="1" noChangeAspect="1" noMove="1" noResize="1" noEditPoints="1" noAdjustHandles="1" noChangeArrowheads="1" noChangeShapeType="1" noTextEdit="1"/>
              </p:cNvSpPr>
              <p:nvPr/>
            </p:nvSpPr>
            <p:spPr>
              <a:xfrm>
                <a:off x="1869696" y="1620114"/>
                <a:ext cx="1146740" cy="1396942"/>
              </a:xfrm>
              <a:prstGeom prst="rect">
                <a:avLst/>
              </a:prstGeom>
              <a:blipFill>
                <a:blip r:embed="rId3"/>
                <a:stretch>
                  <a:fillRect t="-131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038600" y="1610780"/>
                <a:ext cx="128242" cy="13080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700" b="0" i="1" smtClean="0">
                          <a:latin typeface="Cambria Math" panose="02040503050406030204" pitchFamily="18" charset="0"/>
                        </a:rPr>
                        <m:t>1</m:t>
                      </m:r>
                    </m:oMath>
                  </m:oMathPara>
                </a14:m>
                <a:endParaRPr lang="en-US" sz="1700" b="0" dirty="0" smtClean="0"/>
              </a:p>
              <a:p>
                <a:r>
                  <a:rPr lang="en-US" sz="1700" dirty="0" smtClean="0"/>
                  <a:t>2</a:t>
                </a:r>
              </a:p>
              <a:p>
                <a:r>
                  <a:rPr lang="en-US" sz="1700" dirty="0" smtClean="0"/>
                  <a:t>2</a:t>
                </a:r>
                <a:endParaRPr lang="en-US" sz="1700" dirty="0"/>
              </a:p>
              <a:p>
                <a:pP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rPr>
                        <m:t>⋮</m:t>
                      </m:r>
                    </m:oMath>
                  </m:oMathPara>
                </a14:m>
                <a:endParaRPr lang="en-US" sz="1700" dirty="0" smtClean="0"/>
              </a:p>
              <a:p>
                <a:r>
                  <a:rPr lang="en-US" sz="1700" dirty="0" smtClean="0"/>
                  <a:t>5</a:t>
                </a:r>
                <a:endParaRPr lang="en-US" sz="17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038600" y="1610780"/>
                <a:ext cx="128242" cy="1308050"/>
              </a:xfrm>
              <a:prstGeom prst="rect">
                <a:avLst/>
              </a:prstGeom>
              <a:blipFill>
                <a:blip r:embed="rId4"/>
                <a:stretch>
                  <a:fillRect l="-104762" r="-90476" b="-8837"/>
                </a:stretch>
              </a:blipFill>
            </p:spPr>
            <p:txBody>
              <a:bodyPr/>
              <a:lstStyle/>
              <a:p>
                <a:r>
                  <a:rPr lang="en-US">
                    <a:noFill/>
                  </a:rPr>
                  <a:t> </a:t>
                </a:r>
              </a:p>
            </p:txBody>
          </p:sp>
        </mc:Fallback>
      </mc:AlternateContent>
      <p:cxnSp>
        <p:nvCxnSpPr>
          <p:cNvPr id="35" name="Straight Arrow Connector 34"/>
          <p:cNvCxnSpPr/>
          <p:nvPr/>
        </p:nvCxnSpPr>
        <p:spPr>
          <a:xfrm flipV="1">
            <a:off x="2834295" y="2011824"/>
            <a:ext cx="924831" cy="1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Left Bracket 36"/>
          <p:cNvSpPr/>
          <p:nvPr/>
        </p:nvSpPr>
        <p:spPr>
          <a:xfrm>
            <a:off x="1869696" y="1651272"/>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rot="10800000">
            <a:off x="2657631" y="1643073"/>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p:cNvCxnSpPr/>
          <p:nvPr/>
        </p:nvCxnSpPr>
        <p:spPr>
          <a:xfrm flipV="1">
            <a:off x="2834295" y="1783595"/>
            <a:ext cx="924831" cy="1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Left Bracket 39"/>
          <p:cNvSpPr/>
          <p:nvPr/>
        </p:nvSpPr>
        <p:spPr>
          <a:xfrm>
            <a:off x="3812466" y="1632800"/>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ket 40"/>
          <p:cNvSpPr/>
          <p:nvPr/>
        </p:nvSpPr>
        <p:spPr>
          <a:xfrm rot="10800000">
            <a:off x="4266083" y="1620114"/>
            <a:ext cx="153324" cy="1244991"/>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5261953" y="4405425"/>
            <a:ext cx="3692036" cy="30777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err="1">
                <a:solidFill>
                  <a:schemeClr val="dk1"/>
                </a:solidFill>
              </a:rPr>
              <a:t>pd.get_dummies</a:t>
            </a:r>
            <a:r>
              <a:rPr lang="en-US" dirty="0">
                <a:solidFill>
                  <a:schemeClr val="dk1"/>
                </a:solidFill>
              </a:rPr>
              <a:t>(d</a:t>
            </a:r>
            <a:r>
              <a:rPr lang="en-US" dirty="0" smtClean="0">
                <a:solidFill>
                  <a:schemeClr val="dk1"/>
                </a:solidFill>
              </a:rPr>
              <a:t>f, columns</a:t>
            </a:r>
            <a:r>
              <a:rPr lang="en-US" dirty="0">
                <a:solidFill>
                  <a:schemeClr val="dk1"/>
                </a:solidFill>
              </a:rPr>
              <a:t>=[</a:t>
            </a:r>
            <a:r>
              <a:rPr lang="en-US" i="1" dirty="0">
                <a:solidFill>
                  <a:schemeClr val="dk1"/>
                </a:solidFill>
              </a:rPr>
              <a:t>‘</a:t>
            </a:r>
            <a:r>
              <a:rPr lang="en-US" i="1" dirty="0" err="1" smtClean="0">
                <a:solidFill>
                  <a:schemeClr val="dk1"/>
                </a:solidFill>
              </a:rPr>
              <a:t>Sex’,’Color</a:t>
            </a:r>
            <a:r>
              <a:rPr lang="en-US" i="1" dirty="0" smtClean="0">
                <a:solidFill>
                  <a:schemeClr val="dk1"/>
                </a:solidFill>
              </a:rPr>
              <a:t>’</a:t>
            </a:r>
            <a:r>
              <a:rPr lang="en-US" dirty="0" smtClean="0">
                <a:solidFill>
                  <a:schemeClr val="dk1"/>
                </a:solidFill>
              </a:rPr>
              <a:t>]</a:t>
            </a:r>
            <a:r>
              <a:rPr lang="en-US" i="1" dirty="0" smtClean="0">
                <a:solidFill>
                  <a:schemeClr val="dk1"/>
                </a:solidFill>
              </a:rPr>
              <a:t>)</a:t>
            </a:r>
            <a:endParaRPr lang="en-US" dirty="0"/>
          </a:p>
        </p:txBody>
      </p:sp>
      <p:sp>
        <p:nvSpPr>
          <p:cNvPr id="17" name="Rectangle 16"/>
          <p:cNvSpPr/>
          <p:nvPr/>
        </p:nvSpPr>
        <p:spPr>
          <a:xfrm>
            <a:off x="1722819" y="3130268"/>
            <a:ext cx="1398140" cy="307777"/>
          </a:xfrm>
          <a:prstGeom prst="rect">
            <a:avLst/>
          </a:prstGeom>
        </p:spPr>
        <p:txBody>
          <a:bodyPr wrap="none">
            <a:spAutoFit/>
          </a:bodyPr>
          <a:lstStyle/>
          <a:p>
            <a:r>
              <a:rPr lang="en-US" dirty="0" smtClean="0">
                <a:solidFill>
                  <a:schemeClr val="bg2">
                    <a:lumMod val="75000"/>
                  </a:schemeClr>
                </a:solidFill>
              </a:rPr>
              <a:t>Five categories</a:t>
            </a:r>
            <a:endParaRPr lang="en-US" dirty="0">
              <a:solidFill>
                <a:schemeClr val="bg2">
                  <a:lumMod val="75000"/>
                </a:schemeClr>
              </a:solidFill>
            </a:endParaRPr>
          </a:p>
        </p:txBody>
      </p:sp>
      <p:cxnSp>
        <p:nvCxnSpPr>
          <p:cNvPr id="44" name="Straight Arrow Connector 43"/>
          <p:cNvCxnSpPr/>
          <p:nvPr/>
        </p:nvCxnSpPr>
        <p:spPr>
          <a:xfrm flipV="1">
            <a:off x="3120959" y="3307487"/>
            <a:ext cx="36900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540835" y="3153598"/>
            <a:ext cx="1348446" cy="307777"/>
          </a:xfrm>
          <a:prstGeom prst="rect">
            <a:avLst/>
          </a:prstGeom>
        </p:spPr>
        <p:txBody>
          <a:bodyPr wrap="none">
            <a:spAutoFit/>
          </a:bodyPr>
          <a:lstStyle/>
          <a:p>
            <a:r>
              <a:rPr lang="en-US" smtClean="0">
                <a:solidFill>
                  <a:schemeClr val="bg2">
                    <a:lumMod val="75000"/>
                  </a:schemeClr>
                </a:solidFill>
              </a:rPr>
              <a:t>Five </a:t>
            </a:r>
            <a:r>
              <a:rPr lang="en-US" smtClean="0">
                <a:solidFill>
                  <a:schemeClr val="bg2">
                    <a:lumMod val="75000"/>
                  </a:schemeClr>
                </a:solidFill>
              </a:rPr>
              <a:t>Numbers.</a:t>
            </a:r>
            <a:endParaRPr lang="en-US" dirty="0">
              <a:solidFill>
                <a:schemeClr val="bg2">
                  <a:lumMod val="75000"/>
                </a:schemeClr>
              </a:solidFill>
            </a:endParaRPr>
          </a:p>
        </p:txBody>
      </p:sp>
      <p:sp>
        <p:nvSpPr>
          <p:cNvPr id="47" name="Rectangle 46"/>
          <p:cNvSpPr/>
          <p:nvPr/>
        </p:nvSpPr>
        <p:spPr>
          <a:xfrm>
            <a:off x="5394382" y="3134220"/>
            <a:ext cx="1526380" cy="307777"/>
          </a:xfrm>
          <a:prstGeom prst="rect">
            <a:avLst/>
          </a:prstGeom>
        </p:spPr>
        <p:txBody>
          <a:bodyPr wrap="none">
            <a:spAutoFit/>
          </a:bodyPr>
          <a:lstStyle/>
          <a:p>
            <a:r>
              <a:rPr lang="en-US" dirty="0" smtClean="0">
                <a:solidFill>
                  <a:schemeClr val="bg2">
                    <a:lumMod val="75000"/>
                  </a:schemeClr>
                </a:solidFill>
              </a:rPr>
              <a:t>Three categories</a:t>
            </a:r>
            <a:endParaRPr lang="en-US" dirty="0">
              <a:solidFill>
                <a:schemeClr val="bg2">
                  <a:lumMod val="75000"/>
                </a:schemeClr>
              </a:solidFill>
            </a:endParaRPr>
          </a:p>
        </p:txBody>
      </p:sp>
      <p:cxnSp>
        <p:nvCxnSpPr>
          <p:cNvPr id="48" name="Straight Arrow Connector 47"/>
          <p:cNvCxnSpPr/>
          <p:nvPr/>
        </p:nvCxnSpPr>
        <p:spPr>
          <a:xfrm flipV="1">
            <a:off x="6947120" y="3288390"/>
            <a:ext cx="36900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342480" y="3105544"/>
            <a:ext cx="1367682" cy="307777"/>
          </a:xfrm>
          <a:prstGeom prst="rect">
            <a:avLst/>
          </a:prstGeom>
        </p:spPr>
        <p:txBody>
          <a:bodyPr wrap="none">
            <a:spAutoFit/>
          </a:bodyPr>
          <a:lstStyle/>
          <a:p>
            <a:r>
              <a:rPr lang="en-US" dirty="0" smtClean="0">
                <a:solidFill>
                  <a:schemeClr val="bg2">
                    <a:lumMod val="75000"/>
                  </a:schemeClr>
                </a:solidFill>
              </a:rPr>
              <a:t>Three columns</a:t>
            </a:r>
            <a:endParaRPr lang="en-US" dirty="0">
              <a:solidFill>
                <a:schemeClr val="bg2">
                  <a:lumMod val="75000"/>
                </a:schemeClr>
              </a:solidFill>
            </a:endParaRPr>
          </a:p>
        </p:txBody>
      </p:sp>
      <p:cxnSp>
        <p:nvCxnSpPr>
          <p:cNvPr id="52" name="Straight Arrow Connector 51"/>
          <p:cNvCxnSpPr/>
          <p:nvPr/>
        </p:nvCxnSpPr>
        <p:spPr>
          <a:xfrm flipV="1">
            <a:off x="2841215" y="2802787"/>
            <a:ext cx="901491" cy="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Shape 292"/>
          <p:cNvSpPr txBox="1">
            <a:spLocks/>
          </p:cNvSpPr>
          <p:nvPr/>
        </p:nvSpPr>
        <p:spPr>
          <a:xfrm>
            <a:off x="1868670" y="951516"/>
            <a:ext cx="2755772" cy="423927"/>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indent="0">
              <a:spcBef>
                <a:spcPts val="0"/>
              </a:spcBef>
              <a:buFont typeface="Arial"/>
              <a:buNone/>
            </a:pPr>
            <a:r>
              <a:rPr lang="en-US" sz="2000" dirty="0" smtClean="0"/>
              <a:t>Label Encoding:</a:t>
            </a:r>
            <a:endParaRPr lang="en-US" sz="2000" dirty="0"/>
          </a:p>
        </p:txBody>
      </p:sp>
      <p:sp>
        <p:nvSpPr>
          <p:cNvPr id="54" name="Rectangle 53"/>
          <p:cNvSpPr/>
          <p:nvPr/>
        </p:nvSpPr>
        <p:spPr>
          <a:xfrm>
            <a:off x="1654398" y="3529587"/>
            <a:ext cx="3098925" cy="523220"/>
          </a:xfrm>
          <a:prstGeom prst="rect">
            <a:avLst/>
          </a:prstGeom>
        </p:spPr>
        <p:txBody>
          <a:bodyPr wrap="none">
            <a:spAutoFit/>
          </a:bodyPr>
          <a:lstStyle/>
          <a:p>
            <a:r>
              <a:rPr lang="en-US" dirty="0" smtClean="0">
                <a:solidFill>
                  <a:srgbClr val="FF0000"/>
                </a:solidFill>
              </a:rPr>
              <a:t>Pros: </a:t>
            </a:r>
            <a:r>
              <a:rPr lang="en-US" dirty="0" smtClean="0">
                <a:solidFill>
                  <a:schemeClr val="tx1"/>
                </a:solidFill>
              </a:rPr>
              <a:t>One new column</a:t>
            </a:r>
          </a:p>
          <a:p>
            <a:r>
              <a:rPr lang="en-US" dirty="0" smtClean="0">
                <a:solidFill>
                  <a:srgbClr val="FF0000"/>
                </a:solidFill>
              </a:rPr>
              <a:t>Cons: </a:t>
            </a:r>
            <a:r>
              <a:rPr lang="en-US" dirty="0">
                <a:solidFill>
                  <a:schemeClr val="tx1"/>
                </a:solidFill>
              </a:rPr>
              <a:t>Order could confuse </a:t>
            </a:r>
            <a:r>
              <a:rPr lang="en-US" dirty="0" smtClean="0">
                <a:solidFill>
                  <a:schemeClr val="tx1"/>
                </a:solidFill>
              </a:rPr>
              <a:t>algorithm</a:t>
            </a:r>
            <a:endParaRPr lang="en-US" dirty="0">
              <a:solidFill>
                <a:schemeClr val="tx1"/>
              </a:solidFill>
            </a:endParaRPr>
          </a:p>
        </p:txBody>
      </p:sp>
      <p:sp>
        <p:nvSpPr>
          <p:cNvPr id="55" name="Rectangle 54"/>
          <p:cNvSpPr/>
          <p:nvPr/>
        </p:nvSpPr>
        <p:spPr>
          <a:xfrm>
            <a:off x="5541858" y="3596262"/>
            <a:ext cx="2807179" cy="523220"/>
          </a:xfrm>
          <a:prstGeom prst="rect">
            <a:avLst/>
          </a:prstGeom>
        </p:spPr>
        <p:txBody>
          <a:bodyPr wrap="none">
            <a:spAutoFit/>
          </a:bodyPr>
          <a:lstStyle/>
          <a:p>
            <a:r>
              <a:rPr lang="en-US" dirty="0" smtClean="0">
                <a:solidFill>
                  <a:srgbClr val="FF0000"/>
                </a:solidFill>
              </a:rPr>
              <a:t>Pros: </a:t>
            </a:r>
            <a:r>
              <a:rPr lang="en-US" dirty="0" smtClean="0">
                <a:solidFill>
                  <a:schemeClr val="tx1"/>
                </a:solidFill>
              </a:rPr>
              <a:t>Doesn’t have any order</a:t>
            </a:r>
          </a:p>
          <a:p>
            <a:r>
              <a:rPr lang="en-US" dirty="0" smtClean="0">
                <a:solidFill>
                  <a:srgbClr val="FF0000"/>
                </a:solidFill>
              </a:rPr>
              <a:t>Cons: </a:t>
            </a:r>
            <a:r>
              <a:rPr lang="en-US" dirty="0" smtClean="0">
                <a:solidFill>
                  <a:schemeClr val="tx1"/>
                </a:solidFill>
              </a:rPr>
              <a:t>Can create lots </a:t>
            </a:r>
            <a:r>
              <a:rPr lang="en-US" dirty="0" err="1" smtClean="0">
                <a:solidFill>
                  <a:schemeClr val="tx1"/>
                </a:solidFill>
              </a:rPr>
              <a:t>cols.+rows</a:t>
            </a:r>
            <a:endParaRPr lang="en-US" dirty="0">
              <a:solidFill>
                <a:schemeClr val="tx1"/>
              </a:solidFill>
            </a:endParaRPr>
          </a:p>
        </p:txBody>
      </p:sp>
      <p:sp>
        <p:nvSpPr>
          <p:cNvPr id="56" name="Shape 292"/>
          <p:cNvSpPr txBox="1">
            <a:spLocks/>
          </p:cNvSpPr>
          <p:nvPr/>
        </p:nvSpPr>
        <p:spPr>
          <a:xfrm>
            <a:off x="1743072" y="4130433"/>
            <a:ext cx="3096515" cy="594022"/>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buNone/>
            </a:pPr>
            <a:r>
              <a:rPr lang="en-US" sz="1400" dirty="0" smtClean="0">
                <a:latin typeface="+mn-lt"/>
                <a:ea typeface="+mn-ea"/>
                <a:cs typeface="+mn-cs"/>
              </a:rPr>
              <a:t>df[“C3"] </a:t>
            </a:r>
            <a:r>
              <a:rPr lang="en-US" sz="1400" dirty="0">
                <a:latin typeface="+mn-lt"/>
                <a:ea typeface="+mn-ea"/>
                <a:cs typeface="+mn-cs"/>
              </a:rPr>
              <a:t>= </a:t>
            </a:r>
            <a:r>
              <a:rPr lang="en-US" sz="1400" dirty="0" smtClean="0">
                <a:latin typeface="+mn-lt"/>
                <a:ea typeface="+mn-ea"/>
                <a:cs typeface="+mn-cs"/>
              </a:rPr>
              <a:t>df[“C3"].</a:t>
            </a:r>
            <a:r>
              <a:rPr lang="en-US" sz="1400" dirty="0" err="1">
                <a:latin typeface="+mn-lt"/>
                <a:ea typeface="+mn-ea"/>
                <a:cs typeface="+mn-cs"/>
              </a:rPr>
              <a:t>astype</a:t>
            </a:r>
            <a:r>
              <a:rPr lang="en-US" sz="1400" dirty="0">
                <a:latin typeface="+mn-lt"/>
                <a:ea typeface="+mn-ea"/>
                <a:cs typeface="+mn-cs"/>
              </a:rPr>
              <a:t>('category')</a:t>
            </a:r>
          </a:p>
          <a:p>
            <a:pPr marL="0" lvl="0" indent="0">
              <a:buNone/>
            </a:pPr>
            <a:r>
              <a:rPr lang="en-US" sz="1400" dirty="0" smtClean="0">
                <a:latin typeface="+mn-lt"/>
                <a:ea typeface="+mn-ea"/>
                <a:cs typeface="+mn-cs"/>
              </a:rPr>
              <a:t>df[“Cn"] </a:t>
            </a:r>
            <a:r>
              <a:rPr lang="en-US" sz="1400" dirty="0">
                <a:latin typeface="+mn-lt"/>
                <a:ea typeface="+mn-ea"/>
                <a:cs typeface="+mn-cs"/>
              </a:rPr>
              <a:t>= </a:t>
            </a:r>
            <a:r>
              <a:rPr lang="en-US" sz="1400" dirty="0" smtClean="0">
                <a:latin typeface="+mn-lt"/>
                <a:ea typeface="+mn-ea"/>
                <a:cs typeface="+mn-cs"/>
              </a:rPr>
              <a:t>df[“C3"].</a:t>
            </a:r>
            <a:r>
              <a:rPr lang="en-US" sz="1400" dirty="0" err="1">
                <a:latin typeface="+mn-lt"/>
                <a:ea typeface="+mn-ea"/>
                <a:cs typeface="+mn-cs"/>
              </a:rPr>
              <a:t>cat.codes</a:t>
            </a:r>
            <a:endParaRPr lang="en-US" sz="1400" dirty="0">
              <a:latin typeface="+mn-lt"/>
              <a:ea typeface="+mn-ea"/>
              <a:cs typeface="+mn-cs"/>
            </a:endParaRPr>
          </a:p>
          <a:p>
            <a:pPr marL="0" indent="0">
              <a:spcBef>
                <a:spcPts val="0"/>
              </a:spcBef>
              <a:buFont typeface="Arial"/>
              <a:buNone/>
            </a:pPr>
            <a:endParaRPr lang="en-US" sz="1400" dirty="0">
              <a:latin typeface="+mn-lt"/>
              <a:ea typeface="+mn-ea"/>
              <a:cs typeface="+mn-cs"/>
            </a:endParaRPr>
          </a:p>
        </p:txBody>
      </p:sp>
      <p:pic>
        <p:nvPicPr>
          <p:cNvPr id="51" name="Picture 50"/>
          <p:cNvPicPr>
            <a:picLocks noChangeAspect="1"/>
          </p:cNvPicPr>
          <p:nvPr/>
        </p:nvPicPr>
        <p:blipFill>
          <a:blip r:embed="rId5"/>
          <a:stretch>
            <a:fillRect/>
          </a:stretch>
        </p:blipFill>
        <p:spPr>
          <a:xfrm>
            <a:off x="5598343" y="951515"/>
            <a:ext cx="2993838" cy="20534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46" grpId="0"/>
      <p:bldP spid="47" grpId="0"/>
      <p:bldP spid="49" grpId="0"/>
      <p:bldP spid="54" grpId="0"/>
      <p:bldP spid="55" grpId="0"/>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Why Feature Engineering or Data Cleaning?</a:t>
            </a:r>
            <a:r>
              <a:rPr lang="en-US" sz="2520" b="1" i="0" u="none" strike="noStrike" cap="none" dirty="0">
                <a:solidFill>
                  <a:srgbClr val="136855"/>
                </a:solidFill>
                <a:latin typeface="Arial"/>
                <a:ea typeface="Arial"/>
                <a:cs typeface="Arial"/>
                <a:sym typeface="Arial"/>
              </a:rPr>
              <a:t/>
            </a:r>
            <a:br>
              <a:rPr lang="en-US" sz="2520" b="1" i="0" u="none" strike="noStrike" cap="none" dirty="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2" name="Rounded Rectangle 1"/>
          <p:cNvSpPr/>
          <p:nvPr/>
        </p:nvSpPr>
        <p:spPr>
          <a:xfrm>
            <a:off x="4372494" y="1354176"/>
            <a:ext cx="1105593" cy="8645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Garbage </a:t>
            </a:r>
          </a:p>
          <a:p>
            <a:pPr algn="ctr"/>
            <a:r>
              <a:rPr lang="en-US" dirty="0" smtClean="0"/>
              <a:t>Model</a:t>
            </a:r>
            <a:endParaRPr lang="en-US" dirty="0"/>
          </a:p>
        </p:txBody>
      </p:sp>
      <p:sp>
        <p:nvSpPr>
          <p:cNvPr id="3" name="Right Arrow 2"/>
          <p:cNvSpPr/>
          <p:nvPr/>
        </p:nvSpPr>
        <p:spPr>
          <a:xfrm>
            <a:off x="3624349" y="1579418"/>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494713" y="1579417"/>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93539" y="1622521"/>
            <a:ext cx="1189749" cy="307777"/>
          </a:xfrm>
          <a:prstGeom prst="rect">
            <a:avLst/>
          </a:prstGeom>
        </p:spPr>
        <p:txBody>
          <a:bodyPr wrap="none">
            <a:spAutoFit/>
          </a:bodyPr>
          <a:lstStyle/>
          <a:p>
            <a:r>
              <a:rPr lang="en-US" i="1" dirty="0" smtClean="0">
                <a:solidFill>
                  <a:schemeClr val="dk1"/>
                </a:solidFill>
              </a:rPr>
              <a:t>Perfect input</a:t>
            </a:r>
            <a:endParaRPr lang="en-US" dirty="0"/>
          </a:p>
        </p:txBody>
      </p:sp>
      <p:sp>
        <p:nvSpPr>
          <p:cNvPr id="8" name="Rectangle 7"/>
          <p:cNvSpPr/>
          <p:nvPr/>
        </p:nvSpPr>
        <p:spPr>
          <a:xfrm>
            <a:off x="6309108" y="1583571"/>
            <a:ext cx="1426994" cy="307777"/>
          </a:xfrm>
          <a:prstGeom prst="rect">
            <a:avLst/>
          </a:prstGeom>
        </p:spPr>
        <p:txBody>
          <a:bodyPr wrap="none">
            <a:spAutoFit/>
          </a:bodyPr>
          <a:lstStyle/>
          <a:p>
            <a:r>
              <a:rPr lang="en-US" i="1" dirty="0" smtClean="0">
                <a:solidFill>
                  <a:schemeClr val="dk1"/>
                </a:solidFill>
              </a:rPr>
              <a:t>Garbage output</a:t>
            </a:r>
            <a:endParaRPr lang="en-US" dirty="0"/>
          </a:p>
        </p:txBody>
      </p:sp>
      <p:sp>
        <p:nvSpPr>
          <p:cNvPr id="9" name="Rounded Rectangle 8"/>
          <p:cNvSpPr/>
          <p:nvPr/>
        </p:nvSpPr>
        <p:spPr>
          <a:xfrm>
            <a:off x="4545676" y="3179162"/>
            <a:ext cx="1105593" cy="8645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Perfect </a:t>
            </a:r>
          </a:p>
          <a:p>
            <a:pPr algn="ctr"/>
            <a:r>
              <a:rPr lang="en-US" dirty="0" smtClean="0"/>
              <a:t>Model</a:t>
            </a:r>
            <a:endParaRPr lang="en-US" dirty="0"/>
          </a:p>
        </p:txBody>
      </p:sp>
      <p:sp>
        <p:nvSpPr>
          <p:cNvPr id="10" name="Right Arrow 9"/>
          <p:cNvSpPr/>
          <p:nvPr/>
        </p:nvSpPr>
        <p:spPr>
          <a:xfrm>
            <a:off x="3797531" y="3404404"/>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667895" y="3404403"/>
            <a:ext cx="731519" cy="40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96665" y="3454175"/>
            <a:ext cx="1317990" cy="307777"/>
          </a:xfrm>
          <a:prstGeom prst="rect">
            <a:avLst/>
          </a:prstGeom>
        </p:spPr>
        <p:txBody>
          <a:bodyPr wrap="none">
            <a:spAutoFit/>
          </a:bodyPr>
          <a:lstStyle/>
          <a:p>
            <a:r>
              <a:rPr lang="en-US" i="1" dirty="0" smtClean="0">
                <a:solidFill>
                  <a:schemeClr val="dk1"/>
                </a:solidFill>
              </a:rPr>
              <a:t>Garbage input</a:t>
            </a:r>
            <a:endParaRPr lang="en-US" dirty="0"/>
          </a:p>
        </p:txBody>
      </p:sp>
      <p:sp>
        <p:nvSpPr>
          <p:cNvPr id="13" name="Rectangle 12"/>
          <p:cNvSpPr/>
          <p:nvPr/>
        </p:nvSpPr>
        <p:spPr>
          <a:xfrm>
            <a:off x="6482290" y="3408557"/>
            <a:ext cx="1178528" cy="307777"/>
          </a:xfrm>
          <a:prstGeom prst="rect">
            <a:avLst/>
          </a:prstGeom>
        </p:spPr>
        <p:txBody>
          <a:bodyPr wrap="none">
            <a:spAutoFit/>
          </a:bodyPr>
          <a:lstStyle/>
          <a:p>
            <a:r>
              <a:rPr lang="en-US" i="1" dirty="0" smtClean="0">
                <a:solidFill>
                  <a:schemeClr val="dk1"/>
                </a:solidFill>
              </a:rPr>
              <a:t>Garbage out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a:solidFill>
                  <a:srgbClr val="136855"/>
                </a:solidFill>
                <a:latin typeface="Arial"/>
                <a:ea typeface="Arial"/>
                <a:cs typeface="Arial"/>
                <a:sym typeface="Arial"/>
              </a:rPr>
              <a:t>Feature Engineering</a:t>
            </a:r>
            <a:br>
              <a:rPr lang="en-US" sz="2520" b="1" i="0" u="none" strike="noStrike" cap="none">
                <a:solidFill>
                  <a:srgbClr val="136855"/>
                </a:solidFill>
                <a:latin typeface="Arial"/>
                <a:ea typeface="Arial"/>
                <a:cs typeface="Arial"/>
                <a:sym typeface="Arial"/>
              </a:rPr>
            </a:br>
            <a:endParaRPr sz="2520" b="1" i="0" u="none" strike="noStrike" cap="none">
              <a:solidFill>
                <a:srgbClr val="136855"/>
              </a:solidFill>
              <a:latin typeface="Arial"/>
              <a:ea typeface="Arial"/>
              <a:cs typeface="Arial"/>
              <a:sym typeface="Arial"/>
            </a:endParaRPr>
          </a:p>
        </p:txBody>
      </p:sp>
      <p:sp>
        <p:nvSpPr>
          <p:cNvPr id="71" name="Shape 71"/>
          <p:cNvSpPr txBox="1">
            <a:spLocks noGrp="1"/>
          </p:cNvSpPr>
          <p:nvPr>
            <p:ph type="body" idx="1"/>
          </p:nvPr>
        </p:nvSpPr>
        <p:spPr>
          <a:xfrm>
            <a:off x="1717040" y="3590644"/>
            <a:ext cx="6969760" cy="1164236"/>
          </a:xfrm>
          <a:prstGeom prst="rect">
            <a:avLst/>
          </a:prstGeom>
          <a:noFill/>
          <a:ln>
            <a:noFill/>
          </a:ln>
        </p:spPr>
        <p:txBody>
          <a:bodyPr spcFirstLastPara="1" wrap="square" lIns="91425" tIns="45700" rIns="91425" bIns="45700" anchor="t" anchorCtr="0">
            <a:noAutofit/>
          </a:bodyPr>
          <a:lstStyle/>
          <a:p>
            <a:pPr marL="285750" indent="-285750">
              <a:lnSpc>
                <a:spcPct val="90000"/>
              </a:lnSpc>
              <a:spcBef>
                <a:spcPts val="0"/>
              </a:spcBef>
            </a:pPr>
            <a:endParaRPr lang="en-US" dirty="0"/>
          </a:p>
          <a:p>
            <a:pPr marL="285750" indent="-285750">
              <a:lnSpc>
                <a:spcPct val="90000"/>
              </a:lnSpc>
              <a:spcBef>
                <a:spcPts val="0"/>
              </a:spcBef>
            </a:pPr>
            <a:r>
              <a:rPr lang="en-US" b="1" dirty="0" smtClean="0"/>
              <a:t>Feature selection: </a:t>
            </a:r>
            <a:r>
              <a:rPr lang="en-US" dirty="0"/>
              <a:t>Deciding </a:t>
            </a:r>
            <a:r>
              <a:rPr lang="en-US" sz="1600" b="0" i="0" u="none" strike="noStrike" cap="none" dirty="0">
                <a:solidFill>
                  <a:schemeClr val="dk1"/>
                </a:solidFill>
                <a:latin typeface="Arial"/>
                <a:ea typeface="Arial"/>
                <a:cs typeface="Arial"/>
                <a:sym typeface="Arial"/>
              </a:rPr>
              <a:t>which </a:t>
            </a:r>
            <a:r>
              <a:rPr lang="en-US" sz="1600" b="0" i="0" u="none" strike="noStrike" cap="none" dirty="0" smtClean="0">
                <a:solidFill>
                  <a:schemeClr val="dk1"/>
                </a:solidFill>
                <a:latin typeface="Arial"/>
                <a:ea typeface="Arial"/>
                <a:cs typeface="Arial"/>
                <a:sym typeface="Arial"/>
              </a:rPr>
              <a:t>data to </a:t>
            </a:r>
            <a:r>
              <a:rPr lang="en-US" dirty="0" smtClean="0"/>
              <a:t>collect </a:t>
            </a:r>
            <a:r>
              <a:rPr lang="en-US" sz="1600" b="0" i="0" u="none" strike="noStrike" cap="none" dirty="0" smtClean="0">
                <a:solidFill>
                  <a:schemeClr val="dk1"/>
                </a:solidFill>
                <a:latin typeface="Arial"/>
                <a:ea typeface="Arial"/>
                <a:cs typeface="Arial"/>
                <a:sym typeface="Arial"/>
              </a:rPr>
              <a:t>(Domain Knowledge)</a:t>
            </a:r>
          </a:p>
          <a:p>
            <a:pPr marL="0" indent="0">
              <a:lnSpc>
                <a:spcPct val="90000"/>
              </a:lnSpc>
              <a:spcBef>
                <a:spcPts val="0"/>
              </a:spcBef>
              <a:buNone/>
            </a:pPr>
            <a:endParaRPr lang="en-US" sz="1600" b="0" i="0" u="none" strike="noStrike" cap="none" dirty="0" smtClean="0">
              <a:solidFill>
                <a:schemeClr val="dk1"/>
              </a:solidFill>
              <a:latin typeface="Arial"/>
              <a:ea typeface="Arial"/>
              <a:cs typeface="Arial"/>
              <a:sym typeface="Arial"/>
            </a:endParaRPr>
          </a:p>
          <a:p>
            <a:pPr marL="285750" indent="-285750">
              <a:lnSpc>
                <a:spcPct val="90000"/>
              </a:lnSpc>
              <a:spcBef>
                <a:spcPts val="0"/>
              </a:spcBef>
            </a:pPr>
            <a:r>
              <a:rPr lang="en-US" b="1" dirty="0"/>
              <a:t>Feature </a:t>
            </a:r>
            <a:r>
              <a:rPr lang="en-US" b="1" dirty="0" smtClean="0"/>
              <a:t>creation: </a:t>
            </a:r>
            <a:r>
              <a:rPr lang="en-US" dirty="0" smtClean="0"/>
              <a:t>Combinations </a:t>
            </a:r>
            <a:r>
              <a:rPr lang="en-US" dirty="0"/>
              <a:t>of </a:t>
            </a:r>
            <a:r>
              <a:rPr lang="en-US" dirty="0" smtClean="0"/>
              <a:t>features</a:t>
            </a:r>
            <a:endParaRPr sz="1600" b="0" i="0" u="none" strike="noStrike" cap="none" dirty="0">
              <a:solidFill>
                <a:schemeClr val="dk1"/>
              </a:solidFill>
              <a:latin typeface="Arial"/>
              <a:ea typeface="Arial"/>
              <a:cs typeface="Arial"/>
              <a:sym typeface="Arial"/>
            </a:endParaRPr>
          </a:p>
        </p:txBody>
      </p:sp>
      <p:pic>
        <p:nvPicPr>
          <p:cNvPr id="6" name="Picture 5"/>
          <p:cNvPicPr>
            <a:picLocks noChangeAspect="1"/>
          </p:cNvPicPr>
          <p:nvPr/>
        </p:nvPicPr>
        <p:blipFill rotWithShape="1">
          <a:blip r:embed="rId3"/>
          <a:srcRect b="30676"/>
          <a:stretch/>
        </p:blipFill>
        <p:spPr>
          <a:xfrm>
            <a:off x="3960125" y="1139984"/>
            <a:ext cx="4542783" cy="2154113"/>
          </a:xfrm>
          <a:prstGeom prst="rect">
            <a:avLst/>
          </a:prstGeom>
        </p:spPr>
      </p:pic>
      <p:sp>
        <p:nvSpPr>
          <p:cNvPr id="2" name="Rounded Rectangle 1"/>
          <p:cNvSpPr/>
          <p:nvPr/>
        </p:nvSpPr>
        <p:spPr>
          <a:xfrm>
            <a:off x="3815542" y="955964"/>
            <a:ext cx="3690851" cy="25520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75399" y="941036"/>
            <a:ext cx="827510" cy="2552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22103" y="1139984"/>
            <a:ext cx="1090363" cy="307777"/>
          </a:xfrm>
          <a:prstGeom prst="rect">
            <a:avLst/>
          </a:prstGeom>
          <a:solidFill>
            <a:srgbClr val="FFFF00"/>
          </a:solidFill>
        </p:spPr>
        <p:txBody>
          <a:bodyPr wrap="none">
            <a:spAutoFit/>
          </a:bodyPr>
          <a:lstStyle/>
          <a:p>
            <a:r>
              <a:rPr lang="en-US" b="1" dirty="0" smtClean="0"/>
              <a:t>Door color</a:t>
            </a:r>
          </a:p>
        </p:txBody>
      </p:sp>
      <p:sp>
        <p:nvSpPr>
          <p:cNvPr id="13" name="Rectangle 12"/>
          <p:cNvSpPr/>
          <p:nvPr/>
        </p:nvSpPr>
        <p:spPr>
          <a:xfrm>
            <a:off x="2296028" y="1430349"/>
            <a:ext cx="619080" cy="1015663"/>
          </a:xfrm>
          <a:prstGeom prst="rect">
            <a:avLst/>
          </a:prstGeom>
        </p:spPr>
        <p:txBody>
          <a:bodyPr wrap="none">
            <a:spAutoFit/>
          </a:bodyPr>
          <a:lstStyle/>
          <a:p>
            <a:pPr algn="ctr"/>
            <a:r>
              <a:rPr lang="en-US" sz="1200" dirty="0" smtClean="0"/>
              <a:t>White</a:t>
            </a:r>
          </a:p>
          <a:p>
            <a:pPr algn="ctr"/>
            <a:r>
              <a:rPr lang="en-US" sz="1200" dirty="0" smtClean="0"/>
              <a:t>Brown</a:t>
            </a:r>
          </a:p>
          <a:p>
            <a:pPr algn="ctr"/>
            <a:r>
              <a:rPr lang="en-US" sz="1200" dirty="0" smtClean="0"/>
              <a:t>.</a:t>
            </a:r>
          </a:p>
          <a:p>
            <a:pPr algn="ctr"/>
            <a:r>
              <a:rPr lang="en-US" sz="1200" dirty="0" smtClean="0"/>
              <a:t>.</a:t>
            </a:r>
          </a:p>
          <a:p>
            <a:pPr algn="ctr"/>
            <a:r>
              <a:rPr lang="en-US" sz="1200" dirty="0"/>
              <a:t>.</a:t>
            </a:r>
            <a:r>
              <a:rPr lang="en-US" sz="1200" dirty="0" smtClean="0"/>
              <a:t> </a:t>
            </a:r>
          </a:p>
        </p:txBody>
      </p:sp>
      <p:sp>
        <p:nvSpPr>
          <p:cNvPr id="14" name="Rounded Rectangle 13"/>
          <p:cNvSpPr/>
          <p:nvPr/>
        </p:nvSpPr>
        <p:spPr>
          <a:xfrm>
            <a:off x="2063147" y="931857"/>
            <a:ext cx="1275798" cy="2552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Data Cleaning</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cxnSp>
        <p:nvCxnSpPr>
          <p:cNvPr id="7" name="Straight Arrow Connector 6"/>
          <p:cNvCxnSpPr/>
          <p:nvPr/>
        </p:nvCxnSpPr>
        <p:spPr>
          <a:xfrm>
            <a:off x="2098964" y="3290456"/>
            <a:ext cx="19881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251364" y="1697183"/>
            <a:ext cx="0" cy="1745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639291" y="2819401"/>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33254" y="2424546"/>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978035" y="251667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37410" y="2750128"/>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90255" y="2314696"/>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96491" y="2542308"/>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95301" y="249519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57054" y="284711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741813" y="253953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02528" y="252845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54928" y="268085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241272" y="2225729"/>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100647" y="2459182"/>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353492" y="202375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359728" y="2251362"/>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558538" y="2204249"/>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020291" y="2556164"/>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05050" y="2248589"/>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299854" y="3193473"/>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452254" y="304107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38598" y="2890747"/>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97973" y="312420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50818" y="2688768"/>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98617" y="2369125"/>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05247" y="2079556"/>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17617" y="3221182"/>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402376" y="2913607"/>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51612" y="2044920"/>
            <a:ext cx="83564" cy="778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3710938" y="2945578"/>
            <a:ext cx="83564" cy="7787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endCxn id="34" idx="2"/>
          </p:cNvCxnSpPr>
          <p:nvPr/>
        </p:nvCxnSpPr>
        <p:spPr>
          <a:xfrm flipH="1">
            <a:off x="2299854" y="1848174"/>
            <a:ext cx="1621217" cy="138423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831415" y="2498112"/>
            <a:ext cx="359760" cy="43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087090" y="2225729"/>
            <a:ext cx="962455" cy="276999"/>
          </a:xfrm>
          <a:prstGeom prst="rect">
            <a:avLst/>
          </a:prstGeom>
          <a:noFill/>
        </p:spPr>
        <p:txBody>
          <a:bodyPr wrap="square" rtlCol="0">
            <a:spAutoFit/>
          </a:bodyPr>
          <a:lstStyle/>
          <a:p>
            <a:r>
              <a:rPr lang="en-US" sz="1200" dirty="0" smtClean="0"/>
              <a:t>Anomaly </a:t>
            </a:r>
            <a:endParaRPr lang="en-US" sz="1200" dirty="0"/>
          </a:p>
        </p:txBody>
      </p:sp>
      <p:cxnSp>
        <p:nvCxnSpPr>
          <p:cNvPr id="52" name="Straight Connector 51"/>
          <p:cNvCxnSpPr/>
          <p:nvPr/>
        </p:nvCxnSpPr>
        <p:spPr>
          <a:xfrm flipH="1">
            <a:off x="2210199" y="2286058"/>
            <a:ext cx="1801096" cy="6722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22988" y="3918066"/>
            <a:ext cx="1618098" cy="27699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dirty="0" smtClean="0"/>
              <a:t>Removing Anomalies </a:t>
            </a:r>
            <a:endParaRPr lang="en-US" sz="1200" dirty="0"/>
          </a:p>
        </p:txBody>
      </p:sp>
      <p:sp>
        <p:nvSpPr>
          <p:cNvPr id="55" name="TextBox 54"/>
          <p:cNvSpPr txBox="1"/>
          <p:nvPr/>
        </p:nvSpPr>
        <p:spPr>
          <a:xfrm>
            <a:off x="4087090" y="3160559"/>
            <a:ext cx="430666" cy="276999"/>
          </a:xfrm>
          <a:prstGeom prst="rect">
            <a:avLst/>
          </a:prstGeom>
          <a:noFill/>
        </p:spPr>
        <p:txBody>
          <a:bodyPr wrap="square" rtlCol="0">
            <a:spAutoFit/>
          </a:bodyPr>
          <a:lstStyle/>
          <a:p>
            <a:r>
              <a:rPr lang="en-US" sz="1200" dirty="0" smtClean="0"/>
              <a:t>X</a:t>
            </a:r>
            <a:endParaRPr lang="en-US" sz="1200" dirty="0"/>
          </a:p>
        </p:txBody>
      </p:sp>
      <p:sp>
        <p:nvSpPr>
          <p:cNvPr id="56" name="TextBox 55"/>
          <p:cNvSpPr txBox="1"/>
          <p:nvPr/>
        </p:nvSpPr>
        <p:spPr>
          <a:xfrm>
            <a:off x="1820698" y="1676929"/>
            <a:ext cx="430666" cy="276999"/>
          </a:xfrm>
          <a:prstGeom prst="rect">
            <a:avLst/>
          </a:prstGeom>
          <a:noFill/>
        </p:spPr>
        <p:txBody>
          <a:bodyPr wrap="square" rtlCol="0">
            <a:spAutoFit/>
          </a:bodyPr>
          <a:lstStyle/>
          <a:p>
            <a:r>
              <a:rPr lang="en-US" sz="1200" dirty="0" smtClean="0"/>
              <a:t>Y</a:t>
            </a:r>
            <a:endParaRPr lang="en-US" sz="1200" dirty="0"/>
          </a:p>
        </p:txBody>
      </p:sp>
      <p:pic>
        <p:nvPicPr>
          <p:cNvPr id="57" name="Picture 56"/>
          <p:cNvPicPr>
            <a:picLocks noChangeAspect="1"/>
          </p:cNvPicPr>
          <p:nvPr/>
        </p:nvPicPr>
        <p:blipFill rotWithShape="1">
          <a:blip r:embed="rId3"/>
          <a:srcRect l="26927" b="30676"/>
          <a:stretch/>
        </p:blipFill>
        <p:spPr>
          <a:xfrm>
            <a:off x="5597204" y="1727994"/>
            <a:ext cx="2961128" cy="1921548"/>
          </a:xfrm>
          <a:prstGeom prst="rect">
            <a:avLst/>
          </a:prstGeom>
        </p:spPr>
      </p:pic>
      <p:sp>
        <p:nvSpPr>
          <p:cNvPr id="58" name="TextBox 57"/>
          <p:cNvSpPr txBox="1"/>
          <p:nvPr/>
        </p:nvSpPr>
        <p:spPr>
          <a:xfrm>
            <a:off x="4684071" y="4056565"/>
            <a:ext cx="148252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smtClean="0"/>
              <a:t>Strings (Convert to int. or Float)</a:t>
            </a:r>
            <a:endParaRPr lang="en-US" sz="1200" dirty="0"/>
          </a:p>
        </p:txBody>
      </p:sp>
      <p:sp>
        <p:nvSpPr>
          <p:cNvPr id="59" name="TextBox 58"/>
          <p:cNvSpPr txBox="1"/>
          <p:nvPr/>
        </p:nvSpPr>
        <p:spPr>
          <a:xfrm>
            <a:off x="7494905" y="4148897"/>
            <a:ext cx="1191895"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smtClean="0"/>
              <a:t>Missing values</a:t>
            </a:r>
            <a:endParaRPr lang="en-US" sz="1200" dirty="0"/>
          </a:p>
        </p:txBody>
      </p:sp>
      <p:sp>
        <p:nvSpPr>
          <p:cNvPr id="51" name="Rectangle 50"/>
          <p:cNvSpPr/>
          <p:nvPr/>
        </p:nvSpPr>
        <p:spPr>
          <a:xfrm>
            <a:off x="5597204" y="2983121"/>
            <a:ext cx="569387" cy="276999"/>
          </a:xfrm>
          <a:prstGeom prst="rect">
            <a:avLst/>
          </a:prstGeom>
          <a:solidFill>
            <a:schemeClr val="lt1"/>
          </a:solidFill>
        </p:spPr>
        <p:txBody>
          <a:bodyPr wrap="none">
            <a:spAutoFit/>
          </a:bodyPr>
          <a:lstStyle/>
          <a:p>
            <a:r>
              <a:rPr lang="en-US" sz="1200" b="1" dirty="0" smtClean="0">
                <a:solidFill>
                  <a:srgbClr val="FF0000"/>
                </a:solidFill>
              </a:rPr>
              <a:t>‘6.43’</a:t>
            </a:r>
            <a:endParaRPr lang="en-US" sz="1200" b="1" dirty="0">
              <a:solidFill>
                <a:srgbClr val="FF0000"/>
              </a:solidFill>
            </a:endParaRPr>
          </a:p>
        </p:txBody>
      </p:sp>
      <p:cxnSp>
        <p:nvCxnSpPr>
          <p:cNvPr id="61" name="Straight Arrow Connector 60"/>
          <p:cNvCxnSpPr/>
          <p:nvPr/>
        </p:nvCxnSpPr>
        <p:spPr>
          <a:xfrm flipH="1">
            <a:off x="5493120" y="3160559"/>
            <a:ext cx="218451" cy="75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186835" y="2761949"/>
            <a:ext cx="474810" cy="276999"/>
          </a:xfrm>
          <a:prstGeom prst="rect">
            <a:avLst/>
          </a:prstGeom>
          <a:solidFill>
            <a:schemeClr val="lt1"/>
          </a:solidFill>
        </p:spPr>
        <p:txBody>
          <a:bodyPr wrap="none">
            <a:spAutoFit/>
          </a:bodyPr>
          <a:lstStyle/>
          <a:p>
            <a:r>
              <a:rPr lang="en-US" sz="1200" b="1" dirty="0" smtClean="0">
                <a:solidFill>
                  <a:srgbClr val="FF0000"/>
                </a:solidFill>
              </a:rPr>
              <a:t>Nan</a:t>
            </a:r>
            <a:endParaRPr lang="en-US" sz="1200" b="1" dirty="0">
              <a:solidFill>
                <a:srgbClr val="FF0000"/>
              </a:solidFill>
            </a:endParaRPr>
          </a:p>
        </p:txBody>
      </p:sp>
      <p:cxnSp>
        <p:nvCxnSpPr>
          <p:cNvPr id="65" name="Straight Arrow Connector 64"/>
          <p:cNvCxnSpPr/>
          <p:nvPr/>
        </p:nvCxnSpPr>
        <p:spPr>
          <a:xfrm>
            <a:off x="7529938" y="2983121"/>
            <a:ext cx="483043" cy="107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06126" y="862755"/>
            <a:ext cx="1711037" cy="2769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dirty="0" smtClean="0"/>
              <a:t>Feature Normalization</a:t>
            </a:r>
            <a:endParaRPr lang="en-US" sz="1200" dirty="0"/>
          </a:p>
        </p:txBody>
      </p:sp>
      <p:cxnSp>
        <p:nvCxnSpPr>
          <p:cNvPr id="72" name="Straight Arrow Connector 71"/>
          <p:cNvCxnSpPr/>
          <p:nvPr/>
        </p:nvCxnSpPr>
        <p:spPr>
          <a:xfrm flipH="1" flipV="1">
            <a:off x="7578672" y="1247127"/>
            <a:ext cx="154982" cy="692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636534" y="1939683"/>
            <a:ext cx="2966026" cy="218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16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Types of Data-Level of Measurement </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2" name="Rectangle 1"/>
          <p:cNvSpPr/>
          <p:nvPr/>
        </p:nvSpPr>
        <p:spPr>
          <a:xfrm>
            <a:off x="1717040" y="1008394"/>
            <a:ext cx="3156633" cy="307777"/>
          </a:xfrm>
          <a:prstGeom prst="rect">
            <a:avLst/>
          </a:prstGeom>
        </p:spPr>
        <p:txBody>
          <a:bodyPr wrap="none">
            <a:spAutoFit/>
          </a:bodyPr>
          <a:lstStyle/>
          <a:p>
            <a:r>
              <a:rPr lang="en-US" b="1" dirty="0"/>
              <a:t>Categorical </a:t>
            </a:r>
            <a:r>
              <a:rPr lang="en-US" b="1" dirty="0" smtClean="0"/>
              <a:t>(Nominal, </a:t>
            </a:r>
            <a:r>
              <a:rPr lang="en-US" b="1" dirty="0"/>
              <a:t>Qualitative)</a:t>
            </a:r>
            <a:r>
              <a:rPr lang="en-US" b="1" dirty="0">
                <a:solidFill>
                  <a:schemeClr val="dk1"/>
                </a:solidFill>
              </a:rPr>
              <a:t>: </a:t>
            </a:r>
          </a:p>
        </p:txBody>
      </p:sp>
      <p:sp>
        <p:nvSpPr>
          <p:cNvPr id="3" name="Rectangle 2"/>
          <p:cNvSpPr/>
          <p:nvPr/>
        </p:nvSpPr>
        <p:spPr>
          <a:xfrm>
            <a:off x="1958356" y="1494983"/>
            <a:ext cx="5830634" cy="738664"/>
          </a:xfrm>
          <a:prstGeom prst="rect">
            <a:avLst/>
          </a:prstGeom>
        </p:spPr>
        <p:txBody>
          <a:bodyPr wrap="square">
            <a:spAutoFit/>
          </a:bodyPr>
          <a:lstStyle/>
          <a:p>
            <a:pPr marL="285750" indent="-285750">
              <a:buFont typeface="Arial" panose="020B0604020202020204" pitchFamily="34" charset="0"/>
              <a:buChar char="•"/>
            </a:pPr>
            <a:r>
              <a:rPr lang="en-US" dirty="0">
                <a:solidFill>
                  <a:schemeClr val="dk1"/>
                </a:solidFill>
              </a:rPr>
              <a:t>Don’t have </a:t>
            </a:r>
            <a:r>
              <a:rPr lang="en-US" dirty="0" smtClean="0">
                <a:solidFill>
                  <a:schemeClr val="dk1"/>
                </a:solidFill>
              </a:rPr>
              <a:t>order (e.g. </a:t>
            </a:r>
            <a:r>
              <a:rPr lang="en-US" dirty="0"/>
              <a:t>Sex, Preferred type of </a:t>
            </a:r>
            <a:r>
              <a:rPr lang="en-US" dirty="0" smtClean="0"/>
              <a:t>car, Color)</a:t>
            </a:r>
            <a:endParaRPr lang="en-US" dirty="0">
              <a:solidFill>
                <a:schemeClr val="dk1"/>
              </a:solidFill>
            </a:endParaRPr>
          </a:p>
          <a:p>
            <a:pPr marL="285750" indent="-285750">
              <a:buFont typeface="Arial" panose="020B0604020202020204" pitchFamily="34" charset="0"/>
              <a:buChar char="•"/>
            </a:pPr>
            <a:r>
              <a:rPr lang="en-US" dirty="0" smtClean="0"/>
              <a:t>Can be summarized by frequency of observation for each category</a:t>
            </a:r>
          </a:p>
          <a:p>
            <a:pPr marL="285750" indent="-285750">
              <a:buFont typeface="Arial" panose="020B0604020202020204" pitchFamily="34" charset="0"/>
              <a:buChar char="•"/>
            </a:pPr>
            <a:r>
              <a:rPr lang="en-US" dirty="0" smtClean="0"/>
              <a:t>Not possible to calculate mean</a:t>
            </a:r>
            <a:endParaRPr lang="en-US" dirty="0"/>
          </a:p>
        </p:txBody>
      </p:sp>
      <p:graphicFrame>
        <p:nvGraphicFramePr>
          <p:cNvPr id="9" name="Chart 8"/>
          <p:cNvGraphicFramePr/>
          <p:nvPr>
            <p:extLst>
              <p:ext uri="{D42A27DB-BD31-4B8C-83A1-F6EECF244321}">
                <p14:modId xmlns:p14="http://schemas.microsoft.com/office/powerpoint/2010/main" val="3452936615"/>
              </p:ext>
            </p:extLst>
          </p:nvPr>
        </p:nvGraphicFramePr>
        <p:xfrm>
          <a:off x="1476817" y="2541107"/>
          <a:ext cx="2900767" cy="2147061"/>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12" name="Chart 11"/>
              <p:cNvGraphicFramePr/>
              <p:nvPr>
                <p:extLst>
                  <p:ext uri="{D42A27DB-BD31-4B8C-83A1-F6EECF244321}">
                    <p14:modId xmlns:p14="http://schemas.microsoft.com/office/powerpoint/2010/main" val="1291573683"/>
                  </p:ext>
                </p:extLst>
              </p:nvPr>
            </p:nvGraphicFramePr>
            <p:xfrm>
              <a:off x="4256180" y="2541107"/>
              <a:ext cx="2082627" cy="201938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p:cNvPicPr>
                <a:picLocks noGrp="1" noRot="1" noChangeAspect="1" noMove="1" noResize="1" noEditPoints="1" noAdjustHandles="1" noChangeArrowheads="1" noChangeShapeType="1"/>
              </p:cNvPicPr>
              <p:nvPr/>
            </p:nvPicPr>
            <p:blipFill>
              <a:blip r:embed="rId5"/>
              <a:stretch>
                <a:fillRect/>
              </a:stretch>
            </p:blipFill>
            <p:spPr>
              <a:xfrm>
                <a:off x="4256180" y="2541107"/>
                <a:ext cx="2082627" cy="2019387"/>
              </a:xfrm>
              <a:prstGeom prst="rect">
                <a:avLst/>
              </a:prstGeom>
            </p:spPr>
          </p:pic>
        </mc:Fallback>
      </mc:AlternateContent>
      <p:graphicFrame>
        <p:nvGraphicFramePr>
          <p:cNvPr id="13" name="Chart 12"/>
          <p:cNvGraphicFramePr/>
          <p:nvPr>
            <p:extLst>
              <p:ext uri="{D42A27DB-BD31-4B8C-83A1-F6EECF244321}">
                <p14:modId xmlns:p14="http://schemas.microsoft.com/office/powerpoint/2010/main" val="4168178584"/>
              </p:ext>
            </p:extLst>
          </p:nvPr>
        </p:nvGraphicFramePr>
        <p:xfrm>
          <a:off x="6604173" y="2533050"/>
          <a:ext cx="2082627" cy="201938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Types of Data-Level of Measurement </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4" name="Rectangle 3"/>
          <p:cNvSpPr/>
          <p:nvPr/>
        </p:nvSpPr>
        <p:spPr>
          <a:xfrm>
            <a:off x="1767102" y="1063229"/>
            <a:ext cx="870751" cy="307777"/>
          </a:xfrm>
          <a:prstGeom prst="rect">
            <a:avLst/>
          </a:prstGeom>
        </p:spPr>
        <p:txBody>
          <a:bodyPr wrap="none">
            <a:spAutoFit/>
          </a:bodyPr>
          <a:lstStyle/>
          <a:p>
            <a:pPr lvl="0">
              <a:spcBef>
                <a:spcPts val="320"/>
              </a:spcBef>
              <a:buClr>
                <a:schemeClr val="dk1"/>
              </a:buClr>
              <a:buSzPts val="1600"/>
            </a:pPr>
            <a:r>
              <a:rPr lang="en-US" b="1" dirty="0">
                <a:solidFill>
                  <a:schemeClr val="dk1"/>
                </a:solidFill>
              </a:rPr>
              <a:t>Ordinal</a:t>
            </a:r>
            <a:r>
              <a:rPr lang="en-US" b="1" dirty="0" smtClean="0">
                <a:solidFill>
                  <a:schemeClr val="dk1"/>
                </a:solidFill>
              </a:rPr>
              <a:t>:</a:t>
            </a:r>
            <a:endParaRPr lang="en-US" b="1" dirty="0">
              <a:solidFill>
                <a:schemeClr val="dk1"/>
              </a:solidFill>
            </a:endParaRPr>
          </a:p>
        </p:txBody>
      </p:sp>
      <p:sp>
        <p:nvSpPr>
          <p:cNvPr id="5" name="Rectangle 4"/>
          <p:cNvSpPr/>
          <p:nvPr/>
        </p:nvSpPr>
        <p:spPr>
          <a:xfrm>
            <a:off x="1865366" y="1640105"/>
            <a:ext cx="5216493" cy="815608"/>
          </a:xfrm>
          <a:prstGeom prst="rect">
            <a:avLst/>
          </a:prstGeom>
        </p:spPr>
        <p:txBody>
          <a:bodyPr wrap="none">
            <a:spAutoFit/>
          </a:bodyPr>
          <a:lstStyle/>
          <a:p>
            <a:pPr marL="342900" lvl="0" indent="-342900">
              <a:spcBef>
                <a:spcPts val="320"/>
              </a:spcBef>
              <a:buClr>
                <a:schemeClr val="dk1"/>
              </a:buClr>
              <a:buSzPts val="1600"/>
              <a:buFont typeface="Arial"/>
              <a:buChar char="•"/>
            </a:pPr>
            <a:r>
              <a:rPr lang="en-US" dirty="0" smtClean="0">
                <a:solidFill>
                  <a:schemeClr val="dk1"/>
                </a:solidFill>
              </a:rPr>
              <a:t>Have meaningful order (e.g. Rank, Satisfaction, Fanciness)</a:t>
            </a:r>
          </a:p>
          <a:p>
            <a:pPr marL="342900" indent="-342900">
              <a:spcBef>
                <a:spcPts val="320"/>
              </a:spcBef>
              <a:buClr>
                <a:schemeClr val="dk1"/>
              </a:buClr>
              <a:buSzPts val="1600"/>
              <a:buFont typeface="Arial"/>
              <a:buChar char="•"/>
            </a:pPr>
            <a:r>
              <a:rPr lang="en-US" dirty="0"/>
              <a:t>Can be summarized by frequency of </a:t>
            </a:r>
            <a:r>
              <a:rPr lang="en-US" dirty="0" smtClean="0"/>
              <a:t>observation</a:t>
            </a:r>
            <a:endParaRPr lang="en-US" dirty="0"/>
          </a:p>
          <a:p>
            <a:pPr marL="342900" lvl="0" indent="-342900">
              <a:spcBef>
                <a:spcPts val="320"/>
              </a:spcBef>
              <a:buClr>
                <a:schemeClr val="dk1"/>
              </a:buClr>
              <a:buSzPts val="1600"/>
              <a:buFont typeface="Arial"/>
              <a:buChar char="•"/>
            </a:pPr>
            <a:r>
              <a:rPr lang="en-US" dirty="0" smtClean="0">
                <a:solidFill>
                  <a:schemeClr val="dk1"/>
                </a:solidFill>
              </a:rPr>
              <a:t>Usually not good idea to get mean </a:t>
            </a:r>
            <a:endParaRPr lang="en-US" dirty="0">
              <a:solidFill>
                <a:schemeClr val="dk1"/>
              </a:solidFill>
            </a:endParaRPr>
          </a:p>
        </p:txBody>
      </p:sp>
      <p:graphicFrame>
        <p:nvGraphicFramePr>
          <p:cNvPr id="10" name="Chart 9"/>
          <p:cNvGraphicFramePr/>
          <p:nvPr>
            <p:extLst>
              <p:ext uri="{D42A27DB-BD31-4B8C-83A1-F6EECF244321}">
                <p14:modId xmlns:p14="http://schemas.microsoft.com/office/powerpoint/2010/main" val="1470191444"/>
              </p:ext>
            </p:extLst>
          </p:nvPr>
        </p:nvGraphicFramePr>
        <p:xfrm>
          <a:off x="2048962" y="2788772"/>
          <a:ext cx="6305916" cy="20854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4161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520"/>
              <a:buFont typeface="Arial"/>
              <a:buNone/>
            </a:pPr>
            <a:r>
              <a:rPr lang="en-US" sz="2520" b="1" i="0" u="none" strike="noStrike" cap="none" dirty="0" smtClean="0">
                <a:solidFill>
                  <a:srgbClr val="136855"/>
                </a:solidFill>
                <a:latin typeface="Arial"/>
                <a:ea typeface="Arial"/>
                <a:cs typeface="Arial"/>
                <a:sym typeface="Arial"/>
              </a:rPr>
              <a:t>Types of Data-Level of Measurement </a:t>
            </a:r>
            <a:br>
              <a:rPr lang="en-US" sz="2520" b="1" i="0" u="none" strike="noStrike" cap="none" dirty="0" smtClean="0">
                <a:solidFill>
                  <a:srgbClr val="136855"/>
                </a:solidFill>
                <a:latin typeface="Arial"/>
                <a:ea typeface="Arial"/>
                <a:cs typeface="Arial"/>
                <a:sym typeface="Arial"/>
              </a:rPr>
            </a:br>
            <a:endParaRPr sz="2520" b="1" i="0" u="none" strike="noStrike" cap="none" dirty="0">
              <a:solidFill>
                <a:srgbClr val="136855"/>
              </a:solidFill>
              <a:latin typeface="Arial"/>
              <a:ea typeface="Arial"/>
              <a:cs typeface="Arial"/>
              <a:sym typeface="Arial"/>
            </a:endParaRPr>
          </a:p>
        </p:txBody>
      </p:sp>
      <p:sp>
        <p:nvSpPr>
          <p:cNvPr id="286" name="Shape 286"/>
          <p:cNvSpPr txBox="1">
            <a:spLocks noGrp="1"/>
          </p:cNvSpPr>
          <p:nvPr>
            <p:ph type="body" idx="1"/>
          </p:nvPr>
        </p:nvSpPr>
        <p:spPr>
          <a:xfrm>
            <a:off x="2267231" y="1332880"/>
            <a:ext cx="6969760" cy="1185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320"/>
              </a:spcBef>
              <a:spcAft>
                <a:spcPts val="0"/>
              </a:spcAft>
              <a:buClr>
                <a:schemeClr val="dk1"/>
              </a:buClr>
              <a:buSzPts val="1600"/>
              <a:buFont typeface="Arial"/>
              <a:buChar char="•"/>
            </a:pPr>
            <a:r>
              <a:rPr lang="en-US" sz="1600" b="0" i="0" u="none" strike="noStrike" cap="none" dirty="0" smtClean="0">
                <a:solidFill>
                  <a:schemeClr val="dk1"/>
                </a:solidFill>
                <a:latin typeface="Arial"/>
                <a:ea typeface="Arial"/>
                <a:cs typeface="Arial"/>
                <a:sym typeface="Arial"/>
              </a:rPr>
              <a:t>Can be measured (rather than classified or ordered).</a:t>
            </a:r>
          </a:p>
          <a:p>
            <a:pPr marL="342900" marR="0" lvl="0" indent="-342900" algn="l" rtl="0">
              <a:spcBef>
                <a:spcPts val="320"/>
              </a:spcBef>
              <a:spcAft>
                <a:spcPts val="0"/>
              </a:spcAft>
              <a:buClr>
                <a:schemeClr val="dk1"/>
              </a:buClr>
              <a:buSzPts val="1600"/>
              <a:buFont typeface="Arial"/>
              <a:buChar char="•"/>
            </a:pPr>
            <a:r>
              <a:rPr lang="en-US" dirty="0" smtClean="0"/>
              <a:t>Can be discrete (#of costumers, age) or continuous (distance, weight)</a:t>
            </a:r>
            <a:r>
              <a:rPr lang="en-US" sz="1600" b="0" i="0" u="none" strike="noStrike" cap="none" dirty="0" smtClean="0">
                <a:solidFill>
                  <a:schemeClr val="dk1"/>
                </a:solidFill>
                <a:latin typeface="Arial"/>
                <a:ea typeface="Arial"/>
                <a:cs typeface="Arial"/>
                <a:sym typeface="Arial"/>
              </a:rPr>
              <a:t> </a:t>
            </a:r>
          </a:p>
          <a:p>
            <a:pPr marL="342900" marR="0" lvl="0" indent="-342900" algn="l" rtl="0">
              <a:spcBef>
                <a:spcPts val="320"/>
              </a:spcBef>
              <a:spcAft>
                <a:spcPts val="0"/>
              </a:spcAft>
              <a:buClr>
                <a:schemeClr val="dk1"/>
              </a:buClr>
              <a:buSzPts val="1600"/>
              <a:buFont typeface="Arial"/>
              <a:buChar char="•"/>
            </a:pPr>
            <a:r>
              <a:rPr lang="en-US" dirty="0" smtClean="0"/>
              <a:t>Common summary measures are, mean, median, standard deviation</a:t>
            </a:r>
            <a:endParaRPr lang="en-US" sz="1600" b="0" i="0" u="none" strike="noStrike" cap="none" dirty="0" smtClean="0">
              <a:solidFill>
                <a:schemeClr val="dk1"/>
              </a:solidFill>
              <a:latin typeface="Arial"/>
              <a:ea typeface="Arial"/>
              <a:cs typeface="Arial"/>
              <a:sym typeface="Arial"/>
            </a:endParaRPr>
          </a:p>
        </p:txBody>
      </p:sp>
      <p:sp>
        <p:nvSpPr>
          <p:cNvPr id="6" name="Rectangle 5"/>
          <p:cNvSpPr/>
          <p:nvPr/>
        </p:nvSpPr>
        <p:spPr>
          <a:xfrm>
            <a:off x="2089284" y="882529"/>
            <a:ext cx="4272323" cy="307777"/>
          </a:xfrm>
          <a:prstGeom prst="rect">
            <a:avLst/>
          </a:prstGeom>
        </p:spPr>
        <p:txBody>
          <a:bodyPr wrap="none">
            <a:spAutoFit/>
          </a:bodyPr>
          <a:lstStyle/>
          <a:p>
            <a:r>
              <a:rPr lang="en-US" b="1" dirty="0" smtClean="0">
                <a:solidFill>
                  <a:schemeClr val="dk1"/>
                </a:solidFill>
              </a:rPr>
              <a:t>Interval/Ratio (Scale, Quantitative, Parametric): </a:t>
            </a:r>
            <a:endParaRPr lang="en-US" b="1" dirty="0"/>
          </a:p>
        </p:txBody>
      </p:sp>
      <p:graphicFrame>
        <p:nvGraphicFramePr>
          <p:cNvPr id="9" name="Chart 8"/>
          <p:cNvGraphicFramePr/>
          <p:nvPr>
            <p:extLst>
              <p:ext uri="{D42A27DB-BD31-4B8C-83A1-F6EECF244321}">
                <p14:modId xmlns:p14="http://schemas.microsoft.com/office/powerpoint/2010/main" val="3329254661"/>
              </p:ext>
            </p:extLst>
          </p:nvPr>
        </p:nvGraphicFramePr>
        <p:xfrm>
          <a:off x="1717040" y="2448731"/>
          <a:ext cx="3567882" cy="21155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952707422"/>
              </p:ext>
            </p:extLst>
          </p:nvPr>
        </p:nvGraphicFramePr>
        <p:xfrm>
          <a:off x="5464099" y="2661053"/>
          <a:ext cx="3540415" cy="19574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9881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07" name="Shape 107"/>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08" name="Shape 108"/>
          <p:cNvGraphicFramePr/>
          <p:nvPr>
            <p:extLst>
              <p:ext uri="{D42A27DB-BD31-4B8C-83A1-F6EECF244321}">
                <p14:modId xmlns:p14="http://schemas.microsoft.com/office/powerpoint/2010/main" val="3877699000"/>
              </p:ext>
            </p:extLst>
          </p:nvPr>
        </p:nvGraphicFramePr>
        <p:xfrm>
          <a:off x="1669613" y="1526715"/>
          <a:ext cx="7400225" cy="13716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u="none" strike="noStrike" cap="none" dirty="0" smtClean="0"/>
                        <a:t>Method</a:t>
                      </a:r>
                      <a:endParaRPr dirty="0"/>
                    </a:p>
                  </a:txBody>
                  <a:tcPr marL="91450" marR="91450" marT="45725" marB="45725"/>
                </a:tc>
                <a:tc>
                  <a:txBody>
                    <a:bodyPr/>
                    <a:lstStyle/>
                    <a:p>
                      <a:pPr marL="0" marR="0" lvl="0" indent="0" algn="l" rtl="0">
                        <a:spcBef>
                          <a:spcPts val="0"/>
                        </a:spcBef>
                        <a:spcAft>
                          <a:spcPts val="0"/>
                        </a:spcAft>
                        <a:buNone/>
                      </a:pPr>
                      <a:r>
                        <a:rPr lang="en-US" sz="1800" dirty="0"/>
                        <a:t>Strengths</a:t>
                      </a:r>
                      <a:endParaRPr dirty="0"/>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953550">
                <a:tc>
                  <a:txBody>
                    <a:bodyPr/>
                    <a:lstStyle/>
                    <a:p>
                      <a:pPr marL="0" marR="0" lvl="0" indent="0" algn="l" rtl="0">
                        <a:spcBef>
                          <a:spcPts val="0"/>
                        </a:spcBef>
                        <a:spcAft>
                          <a:spcPts val="0"/>
                        </a:spcAft>
                        <a:buNone/>
                      </a:pPr>
                      <a:r>
                        <a:rPr lang="en-US" sz="1800" dirty="0"/>
                        <a:t>Mean</a:t>
                      </a:r>
                      <a:endParaRPr dirty="0"/>
                    </a:p>
                  </a:txBody>
                  <a:tcPr marL="91450" marR="91450" marT="45725" marB="45725"/>
                </a:tc>
                <a:tc>
                  <a:txBody>
                    <a:bodyPr/>
                    <a:lstStyle/>
                    <a:p>
                      <a:pPr marL="0" marR="0" lvl="0" indent="0" algn="l" rtl="0">
                        <a:spcBef>
                          <a:spcPts val="0"/>
                        </a:spcBef>
                        <a:spcAft>
                          <a:spcPts val="0"/>
                        </a:spcAft>
                        <a:buNone/>
                      </a:pPr>
                      <a:r>
                        <a:rPr lang="en-US" sz="1000" dirty="0"/>
                        <a:t>Averages of numerical data are used in many computations that will need to be done with numerical data, replacing with average value will not distort</a:t>
                      </a:r>
                      <a:endParaRPr dirty="0"/>
                    </a:p>
                  </a:txBody>
                  <a:tcPr marL="91450" marR="91450" marT="45725" marB="45725"/>
                </a:tc>
                <a:tc>
                  <a:txBody>
                    <a:bodyPr/>
                    <a:lstStyle/>
                    <a:p>
                      <a:pPr marL="0" marR="0" lvl="0" indent="0" algn="l" rtl="0">
                        <a:spcBef>
                          <a:spcPts val="0"/>
                        </a:spcBef>
                        <a:spcAft>
                          <a:spcPts val="0"/>
                        </a:spcAft>
                        <a:buNone/>
                      </a:pPr>
                      <a:r>
                        <a:rPr lang="en-US" sz="1000" dirty="0"/>
                        <a:t>Skewed by outliers</a:t>
                      </a:r>
                      <a:endParaRPr dirty="0"/>
                    </a:p>
                    <a:p>
                      <a:pPr marL="0" marR="0" lvl="0" indent="0" algn="l" rtl="0">
                        <a:spcBef>
                          <a:spcPts val="0"/>
                        </a:spcBef>
                        <a:spcAft>
                          <a:spcPts val="0"/>
                        </a:spcAft>
                        <a:buNone/>
                      </a:pPr>
                      <a:r>
                        <a:rPr lang="en-US" sz="1000" dirty="0"/>
                        <a:t>Only meaningful for rational data types (i.e. float, </a:t>
                      </a:r>
                      <a:r>
                        <a:rPr lang="en-US" sz="1000" dirty="0" err="1"/>
                        <a:t>int</a:t>
                      </a:r>
                      <a:r>
                        <a:rPr lang="en-US" sz="1000" dirty="0"/>
                        <a:t>) and possibly interval, but not nominal (categorical) or ordinal </a:t>
                      </a:r>
                      <a:endParaRPr dirty="0"/>
                    </a:p>
                  </a:txBody>
                  <a:tcPr marL="91450" marR="91450" marT="45725" marB="45725"/>
                </a:tc>
                <a:tc>
                  <a:txBody>
                    <a:bodyPr/>
                    <a:lstStyle/>
                    <a:p>
                      <a:pPr marL="0" marR="0" lvl="0" indent="0" algn="l" rtl="0">
                        <a:spcBef>
                          <a:spcPts val="0"/>
                        </a:spcBef>
                        <a:spcAft>
                          <a:spcPts val="0"/>
                        </a:spcAft>
                        <a:buNone/>
                      </a:pPr>
                      <a:r>
                        <a:rPr lang="en-US" sz="1000" dirty="0" err="1">
                          <a:solidFill>
                            <a:schemeClr val="dk1"/>
                          </a:solidFill>
                          <a:latin typeface="Arial"/>
                          <a:ea typeface="Arial"/>
                          <a:cs typeface="Arial"/>
                          <a:sym typeface="Arial"/>
                        </a:rPr>
                        <a:t>mean_age</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df.Age.mean</a:t>
                      </a:r>
                      <a:r>
                        <a:rPr lang="en-US" sz="1000" dirty="0">
                          <a:solidFill>
                            <a:schemeClr val="dk1"/>
                          </a:solidFill>
                          <a:latin typeface="Arial"/>
                          <a:ea typeface="Arial"/>
                          <a:cs typeface="Arial"/>
                          <a:sym typeface="Arial"/>
                        </a:rPr>
                        <a:t>()</a:t>
                      </a:r>
                      <a:endParaRPr dirty="0"/>
                    </a:p>
                    <a:p>
                      <a:pPr marL="0" marR="0" lvl="0" indent="0" algn="l" rtl="0">
                        <a:spcBef>
                          <a:spcPts val="0"/>
                        </a:spcBef>
                        <a:spcAft>
                          <a:spcPts val="0"/>
                        </a:spcAft>
                        <a:buNone/>
                      </a:pPr>
                      <a:endParaRPr sz="1000" dirty="0">
                        <a:solidFill>
                          <a:schemeClr val="dk1"/>
                        </a:solidFill>
                        <a:latin typeface="Arial"/>
                        <a:ea typeface="Arial"/>
                        <a:cs typeface="Arial"/>
                        <a:sym typeface="Arial"/>
                      </a:endParaRPr>
                    </a:p>
                    <a:p>
                      <a:pPr marL="0" marR="0" lvl="0" indent="0" algn="l" rtl="0">
                        <a:spcBef>
                          <a:spcPts val="0"/>
                        </a:spcBef>
                        <a:spcAft>
                          <a:spcPts val="0"/>
                        </a:spcAft>
                        <a:buNone/>
                      </a:pPr>
                      <a:r>
                        <a:rPr lang="en-US" sz="1000" dirty="0" err="1">
                          <a:solidFill>
                            <a:schemeClr val="dk1"/>
                          </a:solidFill>
                          <a:latin typeface="Arial"/>
                          <a:ea typeface="Arial"/>
                          <a:cs typeface="Arial"/>
                          <a:sym typeface="Arial"/>
                        </a:rPr>
                        <a:t>df.Age</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df.Age.fillna</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mean_age</a:t>
                      </a:r>
                      <a:r>
                        <a:rPr lang="en-US" sz="1000" dirty="0">
                          <a:solidFill>
                            <a:schemeClr val="dk1"/>
                          </a:solidFill>
                          <a:latin typeface="Arial"/>
                          <a:ea typeface="Arial"/>
                          <a:cs typeface="Arial"/>
                          <a:sym typeface="Arial"/>
                        </a:rPr>
                        <a:t>)</a:t>
                      </a:r>
                      <a:endParaRPr sz="10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669613" y="-121774"/>
            <a:ext cx="6969760" cy="857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136855"/>
              </a:buClr>
              <a:buSzPts val="2800"/>
              <a:buFont typeface="Arial"/>
              <a:buNone/>
            </a:pPr>
            <a:r>
              <a:rPr lang="en-US" sz="2800" b="1" i="0" u="none" strike="noStrike" cap="none">
                <a:solidFill>
                  <a:srgbClr val="136855"/>
                </a:solidFill>
                <a:latin typeface="Arial"/>
                <a:ea typeface="Arial"/>
                <a:cs typeface="Arial"/>
                <a:sym typeface="Arial"/>
              </a:rPr>
              <a:t>Dealing with Missing Values - Methods</a:t>
            </a:r>
            <a:endParaRPr/>
          </a:p>
        </p:txBody>
      </p:sp>
      <p:sp>
        <p:nvSpPr>
          <p:cNvPr id="114" name="Shape 114"/>
          <p:cNvSpPr txBox="1">
            <a:spLocks noGrp="1"/>
          </p:cNvSpPr>
          <p:nvPr>
            <p:ph type="body" idx="1"/>
          </p:nvPr>
        </p:nvSpPr>
        <p:spPr>
          <a:xfrm>
            <a:off x="1669613" y="735476"/>
            <a:ext cx="6969760" cy="33944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Replace with mean, median, interpolation, remove from dataset : each of these choices is associated with various trade-offs. </a:t>
            </a:r>
            <a:endParaRPr/>
          </a:p>
          <a:p>
            <a:pPr marL="0" marR="0" lvl="0" indent="0" algn="l" rtl="0">
              <a:spcBef>
                <a:spcPts val="32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15" name="Shape 115"/>
          <p:cNvGraphicFramePr/>
          <p:nvPr/>
        </p:nvGraphicFramePr>
        <p:xfrm>
          <a:off x="1669613" y="1526715"/>
          <a:ext cx="7400225" cy="914420"/>
        </p:xfrm>
        <a:graphic>
          <a:graphicData uri="http://schemas.openxmlformats.org/drawingml/2006/table">
            <a:tbl>
              <a:tblPr firstRow="1" bandRow="1">
                <a:noFill/>
                <a:tableStyleId>{E25D593A-48F4-43F7-BDB7-37AD6917C508}</a:tableStyleId>
              </a:tblPr>
              <a:tblGrid>
                <a:gridCol w="1338050">
                  <a:extLst>
                    <a:ext uri="{9D8B030D-6E8A-4147-A177-3AD203B41FA5}">
                      <a16:colId xmlns:a16="http://schemas.microsoft.com/office/drawing/2014/main" val="20000"/>
                    </a:ext>
                  </a:extLst>
                </a:gridCol>
                <a:gridCol w="1935025">
                  <a:extLst>
                    <a:ext uri="{9D8B030D-6E8A-4147-A177-3AD203B41FA5}">
                      <a16:colId xmlns:a16="http://schemas.microsoft.com/office/drawing/2014/main" val="20001"/>
                    </a:ext>
                  </a:extLst>
                </a:gridCol>
                <a:gridCol w="260315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68475">
                <a:tc>
                  <a:txBody>
                    <a:bodyPr/>
                    <a:lstStyle/>
                    <a:p>
                      <a:pPr marL="0" marR="0" lvl="0" indent="0" algn="l" rtl="0">
                        <a:spcBef>
                          <a:spcPts val="0"/>
                        </a:spcBef>
                        <a:spcAft>
                          <a:spcPts val="0"/>
                        </a:spcAft>
                        <a:buNone/>
                      </a:pPr>
                      <a:r>
                        <a:rPr lang="en-US" sz="1800"/>
                        <a:t>Method</a:t>
                      </a:r>
                      <a:endParaRPr/>
                    </a:p>
                  </a:txBody>
                  <a:tcPr marL="91450" marR="91450" marT="45725" marB="45725"/>
                </a:tc>
                <a:tc>
                  <a:txBody>
                    <a:bodyPr/>
                    <a:lstStyle/>
                    <a:p>
                      <a:pPr marL="0" marR="0" lvl="0" indent="0" algn="l" rtl="0">
                        <a:spcBef>
                          <a:spcPts val="0"/>
                        </a:spcBef>
                        <a:spcAft>
                          <a:spcPts val="0"/>
                        </a:spcAft>
                        <a:buNone/>
                      </a:pPr>
                      <a:r>
                        <a:rPr lang="en-US" sz="1800"/>
                        <a:t>Strengths</a:t>
                      </a:r>
                      <a:endParaRPr/>
                    </a:p>
                  </a:txBody>
                  <a:tcPr marL="91450" marR="91450" marT="45725" marB="45725"/>
                </a:tc>
                <a:tc>
                  <a:txBody>
                    <a:bodyPr/>
                    <a:lstStyle/>
                    <a:p>
                      <a:pPr marL="0" marR="0" lvl="0" indent="0" algn="l" rtl="0">
                        <a:spcBef>
                          <a:spcPts val="0"/>
                        </a:spcBef>
                        <a:spcAft>
                          <a:spcPts val="0"/>
                        </a:spcAft>
                        <a:buNone/>
                      </a:pPr>
                      <a:r>
                        <a:rPr lang="en-US" sz="1800"/>
                        <a:t>Weaknesses</a:t>
                      </a:r>
                      <a:endParaRPr/>
                    </a:p>
                  </a:txBody>
                  <a:tcPr marL="91450" marR="91450" marT="45725" marB="45725"/>
                </a:tc>
                <a:tc>
                  <a:txBody>
                    <a:bodyPr/>
                    <a:lstStyle/>
                    <a:p>
                      <a:pPr marL="0" marR="0" lvl="0" indent="0" algn="l" rtl="0">
                        <a:spcBef>
                          <a:spcPts val="0"/>
                        </a:spcBef>
                        <a:spcAft>
                          <a:spcPts val="0"/>
                        </a:spcAft>
                        <a:buNone/>
                      </a:pPr>
                      <a:r>
                        <a:rPr lang="en-US" sz="1800"/>
                        <a:t>Python</a:t>
                      </a:r>
                      <a:endParaRPr/>
                    </a:p>
                  </a:txBody>
                  <a:tcPr marL="91450" marR="91450" marT="45725" marB="45725"/>
                </a:tc>
                <a:extLst>
                  <a:ext uri="{0D108BD9-81ED-4DB2-BD59-A6C34878D82A}">
                    <a16:rowId xmlns:a16="http://schemas.microsoft.com/office/drawing/2014/main" val="10000"/>
                  </a:ext>
                </a:extLst>
              </a:tr>
              <a:tr h="536950">
                <a:tc>
                  <a:txBody>
                    <a:bodyPr/>
                    <a:lstStyle/>
                    <a:p>
                      <a:pPr marL="0" marR="0" lvl="0" indent="0" algn="l" rtl="0">
                        <a:spcBef>
                          <a:spcPts val="0"/>
                        </a:spcBef>
                        <a:spcAft>
                          <a:spcPts val="0"/>
                        </a:spcAft>
                        <a:buNone/>
                      </a:pPr>
                      <a:r>
                        <a:rPr lang="en-US" sz="1800"/>
                        <a:t>Median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Robust to outliers</a:t>
                      </a:r>
                      <a:endParaRPr/>
                    </a:p>
                    <a:p>
                      <a:pPr marL="0" marR="0" lvl="0" indent="0" algn="l" rtl="0">
                        <a:spcBef>
                          <a:spcPts val="0"/>
                        </a:spcBef>
                        <a:spcAft>
                          <a:spcPts val="0"/>
                        </a:spcAft>
                        <a:buNone/>
                      </a:pPr>
                      <a:endParaRPr sz="1000">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000"/>
                        <a:t>May not be appropriate for datasets with “skewed’ distributions (i.e. poisson) in certain applications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latin typeface="Arial"/>
                          <a:ea typeface="Arial"/>
                          <a:cs typeface="Arial"/>
                          <a:sym typeface="Arial"/>
                        </a:rPr>
                        <a:t>med_age = df.Age.median()</a:t>
                      </a:r>
                      <a:endParaRPr/>
                    </a:p>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2196</TotalTime>
  <Words>852</Words>
  <Application>Microsoft Office PowerPoint</Application>
  <PresentationFormat>On-screen Show (16:9)</PresentationFormat>
  <Paragraphs>180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Office Theme</vt:lpstr>
      <vt:lpstr>Preparing Data and Feature Engineering</vt:lpstr>
      <vt:lpstr>Why Feature Engineering or Data Cleaning? </vt:lpstr>
      <vt:lpstr>Feature Engineering </vt:lpstr>
      <vt:lpstr>Data Cleaning </vt:lpstr>
      <vt:lpstr>Types of Data-Level of Measurement  </vt:lpstr>
      <vt:lpstr>Types of Data-Level of Measurement  </vt:lpstr>
      <vt:lpstr>Types of Data-Level of Measurement  </vt:lpstr>
      <vt:lpstr>Dealing with Missing Values - Methods</vt:lpstr>
      <vt:lpstr>Dealing with Missing Values - Methods</vt:lpstr>
      <vt:lpstr>Dealing with Missing Values - Methods</vt:lpstr>
      <vt:lpstr>Dealing with Missing Values - Methods</vt:lpstr>
      <vt:lpstr>Pandas Data Frames and Useful Commands</vt:lpstr>
      <vt:lpstr>Visualizing Data with Graphs</vt:lpstr>
      <vt:lpstr>Visualizing Data with Graphs</vt:lpstr>
      <vt:lpstr>Visualizing Data with Graphs</vt:lpstr>
      <vt:lpstr>Data cleaning/Outliers</vt:lpstr>
      <vt:lpstr>Categorical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Data and Feature Engineering</dc:title>
  <dc:creator>Mohammad Esmalifalak</dc:creator>
  <cp:lastModifiedBy>Mohammad Esmalifalak</cp:lastModifiedBy>
  <cp:revision>47</cp:revision>
  <dcterms:modified xsi:type="dcterms:W3CDTF">2019-02-03T16:48:15Z</dcterms:modified>
</cp:coreProperties>
</file>