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2"/>
  </p:notesMasterIdLst>
  <p:sldIdLst>
    <p:sldId id="256" r:id="rId5"/>
    <p:sldId id="257" r:id="rId6"/>
    <p:sldId id="267" r:id="rId7"/>
    <p:sldId id="268" r:id="rId8"/>
    <p:sldId id="266" r:id="rId9"/>
    <p:sldId id="269" r:id="rId10"/>
    <p:sldId id="272" r:id="rId11"/>
    <p:sldId id="273" r:id="rId12"/>
    <p:sldId id="275" r:id="rId13"/>
    <p:sldId id="274" r:id="rId14"/>
    <p:sldId id="276" r:id="rId15"/>
    <p:sldId id="277" r:id="rId16"/>
    <p:sldId id="278" r:id="rId17"/>
    <p:sldId id="279" r:id="rId18"/>
    <p:sldId id="264"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2727" autoAdjust="0"/>
  </p:normalViewPr>
  <p:slideViewPr>
    <p:cSldViewPr snapToGrid="0" snapToObjects="1">
      <p:cViewPr varScale="1">
        <p:scale>
          <a:sx n="124" d="100"/>
          <a:sy n="124" d="100"/>
        </p:scale>
        <p:origin x="63" y="273"/>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4:47.41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6F9E3CF4-AB5F-4E38-A99A-4A874C105A87}" emma:medium="tactile" emma:mode="ink">
          <msink:context xmlns:msink="http://schemas.microsoft.com/ink/2010/main" type="writingRegion" rotatedBoundingBox="14054,11561 16646,8475 17296,9021 14704,12107"/>
        </emma:interpretation>
      </emma:emma>
    </inkml:annotationXML>
    <inkml:traceGroup>
      <inkml:annotationXML>
        <emma:emma xmlns:emma="http://www.w3.org/2003/04/emma" version="1.0">
          <emma:interpretation id="{98BE2C3B-C0D4-4930-9EB7-0FF980AF497C}" emma:medium="tactile" emma:mode="ink">
            <msink:context xmlns:msink="http://schemas.microsoft.com/ink/2010/main" type="paragraph" rotatedBoundingBox="14054,11561 16646,8475 17296,9021 14704,12107" alignmentLevel="1"/>
          </emma:interpretation>
        </emma:emma>
      </inkml:annotationXML>
      <inkml:traceGroup>
        <inkml:annotationXML>
          <emma:emma xmlns:emma="http://www.w3.org/2003/04/emma" version="1.0">
            <emma:interpretation id="{37E39BBE-02F5-4B03-B918-E382BC4E1A1A}" emma:medium="tactile" emma:mode="ink">
              <msink:context xmlns:msink="http://schemas.microsoft.com/ink/2010/main" type="line" rotatedBoundingBox="14054,11561 16646,8475 17296,9021 14704,12107"/>
            </emma:interpretation>
          </emma:emma>
        </inkml:annotationXML>
        <inkml:traceGroup>
          <inkml:annotationXML>
            <emma:emma xmlns:emma="http://www.w3.org/2003/04/emma" version="1.0">
              <emma:interpretation id="{F9C90626-DB6A-42E1-8A63-8AE4EC01DDA5}" emma:medium="tactile" emma:mode="ink">
                <msink:context xmlns:msink="http://schemas.microsoft.com/ink/2010/main" type="inkWord" rotatedBoundingBox="14472,11912 14489,11891 14511,11910 14493,11930"/>
              </emma:interpretation>
              <emma:one-of disjunction-type="recognition" id="oneOf0">
                <emma:interpretation id="interp0" emma:lang="" emma:confidence="1">
                  <emma:literal/>
                </emma:interpretation>
              </emma:one-of>
            </emma:emma>
          </inkml:annotationXML>
          <inkml:trace contextRef="#ctx0" brushRef="#br0">30-419 236 0,'-3'0'90'0,"2"0"-70"0,0 2 26 16,1-2 7-16,0 0-9 15,-1 0-2-15,-1 1-3 16,0 0-1-16,-1-1-20 16,1 0 5-16,0 1 4 0,2-1-6 15,-2 1-2-15,0 0-11 16,0-1-3-16,2 0-12 16,-1 0-3-16,0 0-77 15,0 0-34-15,-4-7 59 16</inkml:trace>
        </inkml:traceGroup>
        <inkml:traceGroup>
          <inkml:annotationXML>
            <emma:emma xmlns:emma="http://www.w3.org/2003/04/emma" version="1.0">
              <emma:interpretation id="{B3A0F010-E9CC-489E-978B-53AC4B5C367E}" emma:medium="tactile" emma:mode="ink">
                <msink:context xmlns:msink="http://schemas.microsoft.com/ink/2010/main" type="inkWord" rotatedBoundingBox="14666,10916 14867,10677 15424,11145 15223,11384"/>
              </emma:interpretation>
              <emma:one-of disjunction-type="recognition" id="oneOf1">
                <emma:interpretation id="interp1" emma:lang="" emma:confidence="1">
                  <emma:literal/>
                </emma:interpretation>
              </emma:one-of>
            </emma:emma>
          </inkml:annotationXML>
          <inkml:trace contextRef="#ctx0" brushRef="#br0" timeOffset="56060.9505">338-1457 420 0,'-1'4'156'0,"-2"-5"-121"0,1 0 1 0,2 1-6 16,0 0-15-16,0 0 2 15,0-1-12-15,0 1-3 16,-1-1-172-16,-1-3-74 16,-2-2 122-16,-2-9 63 15</inkml:trace>
          <inkml:trace contextRef="#ctx0" brushRef="#br0" timeOffset="59452.1209">592-888 436 0,'7'7'165'0,"-7"-7"-129"0,1 1 2 15,0-1-8-15,1 1-19 0,1-1-3 16,-1 0-16-16,0 1-8 16,-1 0 9-16,0-1-85 0,-1-1-37 15,-3-2 65-15,-3-4 32 16</inkml:trace>
        </inkml:traceGroup>
        <inkml:traceGroup>
          <inkml:annotationXML>
            <emma:emma xmlns:emma="http://www.w3.org/2003/04/emma" version="1.0">
              <emma:interpretation id="{0EFD215F-42F1-4A4A-8024-AD35D75EE033}" emma:medium="tactile" emma:mode="ink">
                <msink:context xmlns:msink="http://schemas.microsoft.com/ink/2010/main" type="inkWord" rotatedBoundingBox="15192,10206 15398,9960 16049,10507 15843,10752"/>
              </emma:interpretation>
            </emma:emma>
          </inkml:annotationXML>
          <inkml:trace contextRef="#ctx0" brushRef="#br0" timeOffset="50699.6356">595-1877 408 0,'3'-2'151'0,"-3"1"-118"0,2 0 0 0,-1 0-7 15,1-1-16-15,-1 1-3 16,1 0-15-16,-1 0-5 16,-1 0 6-16,0-1-109 0,-1-1-48 15,-2-3 83-15,1-4 42 16</inkml:trace>
          <inkml:trace contextRef="#ctx0" brushRef="#br0" timeOffset="51676.7535">1245-1606 356 0,'2'4'134'16,"0"-3"-104"-16,-2 0 5 0,0 0-6 0,0 1-15 15,0-1-3-15,0 0-4 16,0-1 0-16,0 0-4 16,0 0-4-16,-2 0-2 0,1-1-12 15,0 0-2-15,1-1-30 16,1 0-11-16,2-1-3 15,1 0 1-15,2-1 16 16,0-2 9-16,1 1 21 16,1-1 8-16</inkml:trace>
        </inkml:traceGroup>
        <inkml:traceGroup>
          <inkml:annotationXML>
            <emma:emma xmlns:emma="http://www.w3.org/2003/04/emma" version="1.0">
              <emma:interpretation id="{289040B0-D686-4796-BC56-4713A3C6FA2E}" emma:medium="tactile" emma:mode="ink">
                <msink:context xmlns:msink="http://schemas.microsoft.com/ink/2010/main" type="inkWord" rotatedBoundingBox="15973,9759 16005,9721 16028,9740 15997,9778"/>
              </emma:interpretation>
            </emma:emma>
          </inkml:annotationXML>
          <inkml:trace contextRef="#ctx0" brushRef="#br0" timeOffset="53237.1645">1225-2266 324 0,'-3'-5'121'0,"3"3"-95"0,2-1-2 0,-1 2-9 15,1-1-9-15,-1 0-1 16,2 0-3-16,0-1 1 16,0-1-2-16,1 2-1 0,-2 0 3 15,0 0-2-15,0 1-1 0,0 0-2 16,0 1 1-16,-1 0-4 16,-1 1 1-16,0 1-7 15,-1 1-1-15,-1 0 0 16,-1 1 2-16,0-1 6 15,1-1 4-15,-1-1 12 16,1 0 7-16,0-1 1 16,0-1 0-16,1-1 7 15,1 0 5-15,1-1-15 16,0-1-7-16,1 1-33 16,1 0-14-16,2 1 15 15,-2-1 12-15</inkml:trace>
          <inkml:trace contextRef="#ctx0" brushRef="#br0" timeOffset="52291.5205">1253-2275 140 0,'-7'5'55'0,"4"-1"-43"0,-2 1-3 0,2-2-5 16</inkml:trace>
        </inkml:traceGroup>
        <inkml:traceGroup>
          <inkml:annotationXML>
            <emma:emma xmlns:emma="http://www.w3.org/2003/04/emma" version="1.0">
              <emma:interpretation id="{E8A56002-4156-4867-9E59-F923B98BCAF5}" emma:medium="tactile" emma:mode="ink">
                <msink:context xmlns:msink="http://schemas.microsoft.com/ink/2010/main" type="inkWord" rotatedBoundingBox="16288,9304 16599,8934 16950,9228 16640,9598"/>
              </emma:interpretation>
            </emma:emma>
          </inkml:annotationXML>
          <inkml:trace contextRef="#ctx0" brushRef="#br0" timeOffset="9340.1692">1484-2659 332 0,'1'-2'123'0,"0"1"-95"0,1-4 7 0,-1 4-1 15,1 0-27-15,-2 0-7 16,0 1 3-16,0 0 2 16,-2 0-2-16,0 1-24 0,-1 1-8 15,-1-1-81 1,1 1-35-16,1-2 75 16</inkml:trace>
          <inkml:trace contextRef="#ctx0" brushRef="#br0" timeOffset="14067.8972">1871-2550 372 0,'-4'-2'140'15,"3"1"-109"-15,1 0 5 0,0 1-5 0,0 0-20 16,1-1-4-16,-1-1-4 15,1 1-3-15,0 0 1 16,0 0-6-16,0-1-1 0,2 0-44 16,-1 1-16-16,1-1 33 15,2-2 17-15</inkml:trace>
          <inkml:trace contextRef="#ctx0" brushRef="#br0" timeOffset="12716.3529">1871-2567 212 0,'0'-3'82'0,"2"2"-64"0,0-1 4 16,-1 2-1-16,-1 0-2 0,0 0 3 15,0-1-1-15,0 1-1 16,0 0-10-16,0 0-2 0,-1 0-1 16,1 0-3-16,-1 0-1 15,1 0-50-15,0-2-20 16,2-1 33-16,1-2 17 16</inkml:trace>
          <inkml:trace contextRef="#ctx0" brushRef="#br0" timeOffset="11607.0617">1766-2921 124 0,'-2'-3'49'0,"2"3"-38"0,-1-2 32 0,0 1 12 16,0 0-1-16,1 0 1 15,0 0-7-15,0-1 0 16,0 0-27-16,-2 0 4 0,2 0 2 16,0 0-13-16,0-1-2 15,2 2-21-15,-1 0-7 16,1 1-104 0,0 0-48-16,2 0 86 15</inkml:trace>
        </inkml:traceGroup>
        <inkml:traceGroup>
          <inkml:annotationXML>
            <emma:emma xmlns:emma="http://www.w3.org/2003/04/emma" version="1.0">
              <emma:interpretation id="{9F27CCCF-9293-427D-836F-ADB377A93C1D}" emma:medium="tactile" emma:mode="ink">
                <msink:context xmlns:msink="http://schemas.microsoft.com/ink/2010/main" type="inkWord" rotatedBoundingBox="17105,8917 17133,8883 17147,8895 17119,8929"/>
              </emma:interpretation>
            </emma:emma>
          </inkml:annotationXML>
          <inkml:trace contextRef="#ctx0" brushRef="#br0" timeOffset="13303.7845">2149-2987 376 0,'-3'-7'140'0,"2"2"-109"0,1 2 9 0,0 2-4 0,0 0-21 16,1 0-6-16,0-1-5 15,0 0-4-15,0 1 1 16,0 0-4-16,1 0 2 0,-1 0-8 15,0 0-2-15,0-1-32 16,1 1-11-16,-1-1 27 16,5-2 14-16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4259-1670 416 0,'2'6'154'0,"-2"-4"-120"0,0-1 17 16,0 0-2-16,0-1-29 15,3 1-11-15,-2-1-20 0,0 0-8 16,0 0 10-16,0 0-71 0,0 0-30 16,2-4 56-1</inkml:trace>
  <inkml:trace contextRef="#ctx0" brushRef="#br0" timeOffset="1">3782-2460 432 0,'-1'-4'162'0,"1"4"-126"0,-1 1 1 15,1-1-7-15,0 0-23 16,0 0-4-16,-1 0-18 15,-2 0-5-15,2 0 10 16,0 0-74-16,0 0-33 0,0-1 60 16,0-2 28-16</inkml:trace>
  <inkml:trace contextRef="#ctx0" brushRef="#br0" timeOffset="2">3121-2512 508 0,'-2'-1'189'0,"0"0"-147"0,-1-3-11 0,3 4-15 16,0-1-22-16,0 1-3 16,0-1-22-16,0 0-7 15,0 0-151-15,0 0-64 16,-1-3 129-16,0-7 63 16</inkml:trace>
  <inkml:trace contextRef="#ctx0" brushRef="#br0" timeOffset="3">3461-2966 312 0,'-3'-3'118'0,"3"2"-92"0,0 0 22 0,0 0 2 15,0 0-34-15,0 0-12 16,0 1-4-16,0 0 0 16,0-1 1-16,-1 0-25 0,1 1-9 0,-1-1-111 15,0-2-50 1,-1-3 102-16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35"/>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49"/>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50.250"/>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4260-1670 416 0,'2'6'154'0,"-2"-4"-120"0,0-1 17 16,0 0-2-16,0-1-29 15,3 1-11-15,-2-1-20 0,0 0-8 16,0 0 10-16,0 0-71 0,0 0-30 16,2-4 56-1</inkml:trace>
  <inkml:trace contextRef="#ctx0" brushRef="#br0" timeOffset="1">3783-2460 432 0,'-2'-4'162'0,"2"4"-126"0,-1 1 1 15,1-1-7-15,0 0-23 16,0 0-4-16,-1 0-18 15,-1 0-5-15,1 0 10 16,0 0-74-16,0 0-33 0,-1-1 60 16,1-2 28-16</inkml:trace>
  <inkml:trace contextRef="#ctx0" brushRef="#br0" timeOffset="2">3121-2512 508 0,'-2'-1'189'0,"0"0"-147"0,-1-3-11 0,3 4-15 16,0-1-22-16,0 1-3 16,0-1-22-16,0 0-7 15,0 0-151-15,0 0-64 16,-1-3 129-16,0-7 63 16</inkml:trace>
  <inkml:trace contextRef="#ctx0" brushRef="#br0" timeOffset="3">3461-2966 312 0,'-2'-3'118'0,"2"2"-92"0,0 0 22 0,0 0 2 15,0 0-34-15,0 0-12 16,0 1-4-16,0 0 0 16,0-1 1-16,-2 0-25 0,2 1-9 0,-1-1-111 15,0-2-50 1,-1-3 102-16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44.357"/>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9F8F3DDF-196A-4A6D-95E7-2B88879E0833}" emma:medium="tactile" emma:mode="ink">
          <msink:context xmlns:msink="http://schemas.microsoft.com/ink/2010/main" type="writingRegion" rotatedBoundingBox="5799,9332 8367,9332 8367,12017 5799,12017"/>
        </emma:interpretation>
      </emma:emma>
    </inkml:annotationXML>
    <inkml:traceGroup>
      <inkml:annotationXML>
        <emma:emma xmlns:emma="http://www.w3.org/2003/04/emma" version="1.0">
          <emma:interpretation id="{C00F70AF-7635-408C-BFBE-907225E1B6CA}" emma:medium="tactile" emma:mode="ink">
            <msink:context xmlns:msink="http://schemas.microsoft.com/ink/2010/main" type="paragraph" rotatedBoundingBox="5799,9332 8367,9332 8367,12017 5799,12017" alignmentLevel="1"/>
          </emma:interpretation>
        </emma:emma>
      </inkml:annotationXML>
      <inkml:traceGroup>
        <inkml:annotationXML>
          <emma:emma xmlns:emma="http://www.w3.org/2003/04/emma" version="1.0">
            <emma:interpretation id="{5211C620-CC89-478E-AFF3-2F0632BBD7B8}" emma:medium="tactile" emma:mode="ink">
              <msink:context xmlns:msink="http://schemas.microsoft.com/ink/2010/main" type="line" rotatedBoundingBox="5799,9332 8367,9332 8367,12017 5799,12017"/>
            </emma:interpretation>
          </emma:emma>
        </inkml:annotationXML>
        <inkml:traceGroup>
          <inkml:annotationXML>
            <emma:emma xmlns:emma="http://www.w3.org/2003/04/emma" version="1.0">
              <emma:interpretation id="{0BC0E5F4-DB2A-4448-9BDD-75B1BA9320AF}" emma:medium="tactile" emma:mode="ink">
                <msink:context xmlns:msink="http://schemas.microsoft.com/ink/2010/main" type="inkWord" rotatedBoundingBox="5799,9332 8367,9332 8367,12017 5799,12017"/>
              </emma:interpretation>
            </emma:emma>
          </inkml:annotationXML>
          <inkml:trace contextRef="#ctx0" brushRef="#br0">12 2675 108 0,'2'3'41'0,"-4"-2"-32"0,2 1 15 16,0-2 7-16,0 0-13 15,0 0-2-15,0 0-6 0,0 0 1 16,0 0-6-16,-2 0 1 0,1 0 4 16,-1 0 3-16,0-2 2 15,2 1-2-15,0-1 2 16,0 1-4-16,0-2 1 15,0 0-5-15,0 0 1 16,0 0 1-16,0 0 2 16,0 0-3-16,-1 0-3 15,1 0 0-15,0-2 1 16,-2 1 1-16,2-1 1 16,0 1 0-16,0-2 2 15,0 0-3-15,0 0 1 16,-2 0-3-16,2 0 0 0,-1 0-1 15,1 0 0-15,-2-1 0 16,2-1 0-16,0 1-2 16,0-1-2-16,0 1 1 15,0-1-1-15,0 1 0 16,0-1 2-16,0 1 3 16,0 1 2-16,0-2-1 15,0 2-1-15,0-1-1 16,0-2 0-16,0 1 0 15,0 2 0-15,0-1-2 16,0-1-2-16,0 1 1 16,0 0-1-16,0-1 0 15,2-1 0-15,-1 0 0 0,1 0 0 16,0 0 0-16,-1 0 0 16,1 0 8-16,0 0 7 15,-1 0-7-15,-1 0-4 16,0 2-6-16,2-1-1 15,0 1-1-15,-1-1 3 16,-1 1 0-16,2-1 1 16,0 1 0-16,-1 0 0 15,-1-2 0-15,2 1 2 16,0 1-1-16,0-1-1 16,-1 1-2-16,1-1 1 15,0 2 1-15,-1 0 0 16,1 0 0-16,-2 2 0 0,2-1 0 15,-2 1 0-15,1-2 0 16,-1 0 0-16,0 0 0 16,2 0 0-16,0 0 0 15,-1 0 0-15,1 0 0 16,0 0 0-16,-1 0 0 16,1 0 0-16,0 2 0 15,-1-1 0-15,1 1-5 16,0-1-1-16,-1 1 7 15,1-2 6-15,0 1-10 16,1 1-2-16,1-1 6 16,-1 1 6-16,0-1-3 15,1 2 0-15,-1 0-2 16,0 0-2-16,1 0-8 16,1 0-5-16,0 0 2 0,0 0 2 15,0 0 2-15,0 0 5 16,0 2 1-16,0-1 1 15,0 1 0-15,0-1 0 16,0 1 0-16,0-1 0 16,0 1-3-16,0 1 0 15,0 0-1-15,0-2 0 16,2 2 0-16,0 0 0 16,-2 0 3-16,0 0 2 15,2 0 4-15,-1 0 2 16,1 0-3-16,0 2-1 15,0-2-1-15,-1 1-2 0,3 1-2 16,-1-1 1-16,1-1-1 16,1 2 0-16,0-1 0 15,0 1 0-15,0-1 2 16,0 1 0-16,0 1 2 16,0 0 1-16,0 0-1 15,0 0 1-15,0 1-2 16,-1-1-1-16,-1 0 1 15,1 0-1-15,-1 0 2 16,0-1 3-16,1-1 7 16,-1 1 4-16,1 1-8 15,-1 0-2-15,1 0-13 16,-1 0-3-16,-1 0 3 16,1 0 3-16,-1 1 12 0,0 1 6 15,-1-2-6-15,1 0-2 16,0 0-15-16,-1 0-7 15,-1 0 20-15,2 0 8 16,0-2-5-16,0 0-1 16,-1 1-4-16,3-1 1 15,-2 1-2-15,-1-1-1 16,1-1 3-16,0 2 0 16,-2-2-1-16,1 0 1 15,0 0-4-15,-1 0 0 16,0 0 1-16,0 0 0 15,0-2 0-15,0 1 0 0,-2-1 0 16,0 1 0-16,1-2-3 16,-1 0 2-16,1 0 1 15,-1 0 0-15,0-1-3 16,1-1 0-16,-1-1-1 16,0-1 3-16,1-1 0 15,-3 1 1-15,1 1 2 16,0 0 1-16,-1 0-1 15,1-2 1-15,-2 2-2 16,0 0 2-16,-2-1-2 16,1 1-1-16,-1-3 1 15,-1-2-1-15,-1 2 0 16,1 0 0-16,0 1 0 16,-1-1 0-16,1 0 0 0,-2 0 0 15,0 0 0-15,0 0 0 16,0 0 2-16,0 0 1 15,-2 0-4-15,0 1 1 16,1-1 0-16,-1 0 2 16,0 0-1-16,0 0-1 15,1 0 1-15,-1 2 1 16,0-1-3-16,0 0 0 16,1 0 1-16,-1 1 2 15,0-1-1-15,1 1 2 16,-1-1-2-16,0 1-1 15,0-1 1-15,1 1 1 16,1-1 1-16,-2-1 1 0,2 2-5 16,0-1 1-16,-2-1 2 15,2 2 3-15,0 1 2 16,0-2 3-16,0 1-3 16,0-1-2-16,0 0-2 15,0-3-3-15,0 1 1 16,0-1-1-16,0-1 0 15,1 0 0-15,1 0-3 16,-1 0 2-16,1 0 1 16,1 0 0-16,1 2 0 15,-1-2 2-15,-1 0-1 16,-1 0 2-16,1 0-2 16,0 0-1-16,-1 2 1 0,3-1-1 15,-3 1-3-15,3-1 2 16,1 2 1-16,0 0 0 15,0 0 0-15,0 2 0 16,0-2 0-16,1 1 0 16,3 1 0-16,-3 1 2 15,1-1-1-15,0 1-1 16,-1 0-2-16,1-2 1 16,0 2 1-16,-1 2 0 15,1-7 0 1,0 4-3-16,1-1 2 15,-1 1 1-15,1-1 0 16,0 1 0-16,1-2 0 16,-2 1-3-16,1 2 2 0,-1 0 1 15,-1-1 2-15,1 2-1 16,1-1-1-16,-1 0 1 16,1 0-1-16,-1 1-3 15,1-3 2-15,1 2-1 16,1-1 0-16,-2-1 2 15,1 1 0-15,-1 1 0 16,0 0 0-16,1 1 0 16,-1-1 0-16,0 0 0 15,4 0 0-15,-2 0-3 16,0-1 2-16,0-1-1 16,0 1 0-16,2 1 2 15,0 0 0-15,-1 0 0 16,1 0 0-16,0 1 0 0,0 1 0 15,-1-1 0-15,-1 1 2 16,0 1-3-16,2 0 0 16,-2 0 1-16,0 0 0 15,0 0 0-15,2 0 0 16,1 0 0-16,-1 2 0 16,0-2 0-16,0 1 0 15,-2-1-3-15,0 2 2 16,0-1-1-16,1 1-2 15,0-2 0-15,-1 1 3 16,0 1 0-16,0 1 1 16,-2 0 0-16,2-2 0 15,-2 1 0-15,2-1 0 0,1 1-3 16,-1-1 2-16,0 1 1 16,0-1 2-16,0 1-3 15,0 1 0-15,0 0-1 16,0 0 0-16,0 1 2 15,0-1 2-15,0 2-1 16,2-1-1-16,-1 1 1 16,1-2-1-16,0 3 0 15,0-2 0-15,-1 1 0 16,1-2 2-16,0 1-1 16,0-1-1-16,-1 3 1 15,1 0-1-15,1-1 0 16,1-1 0-16,-1 2-3 0,1 0 2 15,-3 2 1-15,3-1 0 16,-3-1 0-16,1 0 2 16,0 0-1-16,1 0-1 15,1 0-2-15,-1 0 1 16,1 0 1-16,-1 0 2 16,0 0-3-16,1 0 0 15,-1 0 1-15,1 1 0 16,-1 2 0-16,0 0 0 15,-1 0-3-15,2 0 2 16,-1-1-1-16,0 1 0 16,2-2 2-16,1-1 2 15,-3 2-3-15,2-1 0 0,-2-1 1 16,1 0 2-16,-1 0-1 16,1 2 2-16,-3-2-4 15,3 3 0-15,-2-2 1 16,-1-1 0-16,1 2-3 15,0-1 2-15,-1-1 1 16,3-1 0-16,-1-2 0 16,1 1 0-16,-1 1 0 15,2 1 2-15,-1-3-1 16,-1 1-1-16,0 2 1 16,-1 2 1-16,0-2-1 15,-2 0 2-15,0 0-2 0,0-2-1 16,0 3-2-1,0 1 1-15,2-2-1 0,-2-5 0 16,2 5 2-16,-2-1 0 16,1-1 0-16,-1 1 2 15,0 1-1-15,0-3-1 16,1 4 1-16,-3-1-1 16,2 0 0-16,-2-6 0 15,2 3-3-15,0-1 0 16,0-2-1-16,0 0 0 15,1-2 5-15,-1-2 1 16,-2 1 0-16,0 2-2 16,1-2 5-16,-3-2 1 0,-1 1-2 15,0-2-1 1,0 0-3-16,-1-2-1 0,-1-1 1 16,0 0 2-16,1-1-1 15,-3-2-1-15,3 1 1 16,-1 1-1-16,0-1 0 15,1 0 2-15,-3 0-3 16,2 1 0-16,1-1 3 16,-3 2 1-16,-1 0-1 15,2-1-2-15,-2 1 1 16,0 0 1-16,2 0-1 16,-1 0 2-16,1 0-2 15,1 0 2-15,0 2 0 16,2-1 3-16,-1 2-5 15,1 0-1-15,-2 0 0 16,2 2 0-16,0-1 0 0,0-1 0 16,0 0 0-16,0-1 2 15,0-1-3-15,0 2 0 16,0 2 1-16,0-2 2 16,0 2-1-16,0-1 2 15,0 2 0-15,0 0 1 16,0 0-2-16,0-1-2 15,0 1-2-15,-2 0 1 16,2-2 1-16,0 1 2 16,0 1-1-16,0-2-1 15,2 2-2-15,-2 0 1 0,0-1 1 16,2 1 2 0,-1-2-1-16,1 1-1 0,0 1 1 15,0 0-1-15,-1 0 0 16,1 2 0-16,0-1 0 15,-2 1 2-15,1-2-1 16,-1 0 2-16,2 0-2 16,0 1 2-16,-1 1-4 15,1-4 0-15,1 2 1 16,1-3 0-16,-1 2-3 16,0-2 2-16,1 1 1 15,-1 1 0-15,-1 1 0 16,1-2 2-16,1 2-3 15,-1-1 0-15,0-1 1 0,1 1 0 16,-1-2 0-16,0 0 0 16,1 0 0-16,-3 2 2 15,3-1-3-15,-1 1 0 16,0-1 1-16,1 1 0 16,-1-1-3-16,1 1 2 15,-1 1 1-15,0 0 0 16,-1 0 0-16,0 0 2 15,-1 0-1-15,1 0-1 16,0 0 1-16,-1 1 1 16,1-1-1-16,0 0-1 15,-1 0 1-15,1 0-1 16,0 0-3-16,-1 1 2 16,3-1 1-16,-1 1 0 0,1 1 0 15,-1-1 2-15,0 1-3 16,1 1 0-16,-1-2 1 15,2 2 0-15,0-1-3 16,0-1 2-16,0 1 1 16,0-1 0-16,0 1 0 15,0 1 0-15,2-2 0 16,-2 2 0-16,0 0-3 16,2 0 2-16,-2 0 1 15,2-1 0-15,-1 1 0 16,1 0 0-16,0 1 0 15,0 1 2-15,-2-1-3 16,0 2-2-16,0 0 2 0,1 0 0 16,1 0 1-1,-2 0 0-15,0 2 2 16,-1-2-3-16,1 1 0 16,0 1 1-16,0 1 2 15,-2 0-3-15,2 1 0 16,0-2 1-16,0 2 2 15,2-1-3-15,0 2-2 16,-1-2 2-16,1 1 2 16,0-1-2-16,0 0-2 15,-1 0 2-15,1 0 2 16,0 0 0-16,0 0-1 16,-1 0 1-16,1 0-1 0,0 0 0 15,-1 0 0-15,5 0 0 16,-3 0 2-16,0-1-3 15,1 1 0-15,1-2 1 16,0 2 0-16,-2-1 0 16,1 1 0-16,-3-2 0 15,1 4 0-15,0-4 0 16,0 2 0-16,-1-2 0 16,1 2 2-16,2-1-3 15,-1-1 0-15,-1-1 1 16,1 0 0-16,0 0 0 15,-1 0 0-15,0 0 0 16,0 2 2-16,-2-1-1 0,1 1-1 16,1-1-2-16,0 1 1 15,0-2-1-15,-1 1 0 16,1-1 2-16,0 2 0 16,-2-2 0-16,0 0 0 15,-2-2 0-15,1 1 2 16,-1-2-1-1,-1-5-1 1,-1-3 1 0,-1-3-1-16,0 2 0 15,0 0 0-15,0 2 2 16,-1-1 1-16,-3 1 3 16,1-2-3-16,-2 3 0 0,0 0-3 15,0 0-1-15,0 0 1 16,0 0 0-16,0 0-3 15,0 0 2-15,0 0 1 16,-1 2 2-16,1-1-3 16,0 1 0-16,0 1 1 15,0 0 0-15,0 0 0 16,0 0 0-16,-1 1 0 16,0-1 2-16,1 2-3 15,2-1 0-15,0-1 1 16,-1 0 0-16,3-1 0 15,-1-1 0-15,0 1 0 16,1 1 2-16,1 0-1 16,0 0-1-16,0 0 1 15,-2 0-1-15,0 0 0 0,1 0 0 16,-1 0-3-16,0 0 2 16,2 2 1-16,0-1 0 15,0 1 0-15,0-1 0 16,0-1 0-16,2 0 0 15,0 0-3-15,-1 0 2 16,1 0 1-16,0 2 2 16,1-1-1-16,0 1-1 15,1-1-2-15,-1 1-1 16,0 1 2-16,1 0 0 16,1 0-2-16,0 0 2 15,0 0 1-15,0 0 2 16,0 0-3-16,0 0 0 0,0 1 1 15,0-1 0-15,0 2 0 16,2-1 0-16,0 1 0 16,-1-1 0-16,3 1-5 15,-1 1 1-15,2 0 0 16,-1 0-1-16,1 0 1 16,0-2 3-16,-2 1 0 15,1 1 1-15,-3 0 0 16,1 0 0-16,2-2 0 15,-3 1 2-15,1-1-1 16,1 2-1-16,-1-1-2 16,2-1 1-16,-1 2 1 15,0-1 2-15,-1 0-3 0,1 1 0 16,-1-2 1-16,0 2 0 16,0 0 0-16,-1 0 2 15,1 0-3-15,-2 2 0 16,0-1 1-16,0 0 2 15,2 1-3-15,-2-1 0 16,2 1 1-16,-2-1 2 16,0 2-1-16,0-1-1 15,0 1 1-15,0 0-1 16,0 0 0-16,0 1 0 16,0 1 0-16,0-1 0 15,2 2 0-15,-2 0 0 0,2 0 0 16,-2 0 0-16,0-1 0 15,1 1 0-15,0 0 0 16,0-2 0-16,1 1 0 16,0 1 0-16,-1-2 0 15,1 2 0-15,0 0 0 16,0 0 0-16,-2 0 0 16,0 2 0-16,0-1 0 15,0 1 0-15,2-1 0 16,-1 0 0-16,1 1 0 15,0-1 0-15,1-1 0 16,1 0 0-16,-1 0-3 16,0-1 2-16,-1-1 1 15,0 1 0-15,0-2 2 0,-1 1 1 16,1 1-4-16,0-1 1 16,-1 1 0-16,1-1 0 15,0 1 0-15,0-1 0 16,-1-1 0-16,1 2 0 15,0-2 0-15,-1 0 2 16,1 0-1-16,0 0-1 16,-2 0-2-16,0 0 1 15,-2 0 1-15,2 0 2 16,-1 1-3-16,-1 1 0 16,1-1 1-16,-1-1 0 15,0 1-3-15,2-1 0 16,-1 2 2-16,-1-2 2 0,0 0 0 15,1 0-1-15,-1 0 1 16,0 0-1-16,1 0 0 16,-1 0 0-16,1 1 0 15,-1-1 0-15,0 0 0 16,-1 0 0-16,0 0 0 16,-1 0 0-16,3 0-5 15,-1-1 1-15,0 1 0 16,-1 0 2-16,1 1-1 15,1-1 1-15,-1 0 0 16,1 0 0-16,-1 2 0 16,0-2 0-16,-1 0-3 15,0 1 1-15,-1-1-3 0,1 0 2 16,0 0 1-16,-2 0 2 16,1 0 1-16,1 0 3 15,0 0 1-15,-2 0 1 16,0-3 0-16,1 3 2 15,1 0-3-15,-2 0-2 16,0 0-3-16,2 0-1 16,-2 0 2-16,0 0 0 15,0 0 1-15,1-1 0 16,-1 1-3-16,0-2 2 16,0-1 1-16,2 2 2 15,-2 0-1-15,0-2-1 16,0 3 1-16,0-1-1 15,0-2-3-15,0 0 0 16,2 1-7-16,-2-1-2 0,0 0-46 16,0 0-19-16,-7-16 39 15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4:54.491"/>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8F6BDFE-3B1E-4E5B-8F90-416F94313595}" emma:medium="tactile" emma:mode="ink">
          <msink:context xmlns:msink="http://schemas.microsoft.com/ink/2010/main" type="writingRegion" rotatedBoundingBox="8316,9345 10297,9345 10297,11664 8316,11664"/>
        </emma:interpretation>
      </emma:emma>
    </inkml:annotationXML>
    <inkml:traceGroup>
      <inkml:annotationXML>
        <emma:emma xmlns:emma="http://www.w3.org/2003/04/emma" version="1.0">
          <emma:interpretation id="{D21256F7-E313-4113-BF2E-7B7D139CBB68}" emma:medium="tactile" emma:mode="ink">
            <msink:context xmlns:msink="http://schemas.microsoft.com/ink/2010/main" type="paragraph" rotatedBoundingBox="8316,9345 10297,9345 10297,11664 8316,11664" alignmentLevel="1"/>
          </emma:interpretation>
        </emma:emma>
      </inkml:annotationXML>
      <inkml:traceGroup>
        <inkml:annotationXML>
          <emma:emma xmlns:emma="http://www.w3.org/2003/04/emma" version="1.0">
            <emma:interpretation id="{DD84FE72-D891-476E-85DE-827DCD2EC597}" emma:medium="tactile" emma:mode="ink">
              <msink:context xmlns:msink="http://schemas.microsoft.com/ink/2010/main" type="line" rotatedBoundingBox="8316,9345 10297,9345 10297,11664 8316,11664"/>
            </emma:interpretation>
          </emma:emma>
        </inkml:annotationXML>
        <inkml:traceGroup>
          <inkml:annotationXML>
            <emma:emma xmlns:emma="http://www.w3.org/2003/04/emma" version="1.0">
              <emma:interpretation id="{54098161-5767-4E37-8ABF-6492679660A6}" emma:medium="tactile" emma:mode="ink">
                <msink:context xmlns:msink="http://schemas.microsoft.com/ink/2010/main" type="inkWord" rotatedBoundingBox="8316,9345 10297,9345 10297,11664 8316,11664"/>
              </emma:interpretation>
              <emma:one-of disjunction-type="recognition" id="oneOf0">
                <emma:interpretation id="interp0" emma:lang="" emma:confidence="1">
                  <emma:literal/>
                </emma:interpretation>
              </emma:one-of>
            </emma:emma>
          </inkml:annotationXML>
          <inkml:trace contextRef="#ctx0" brushRef="#br0">18 353 88 0,'0'-2'35'0,"-2"1"-27"0,2 2 24 0,0-1 9 16,-1 2 1-16,-3-2-1 16,1 1-11-16,-1 1-6 15,3-1-14-15,-1 1-2 0,2-2 2 16,0 0-4-16,0 0 2 16,0 0 1-16,0 3 5 15,0 0 1-15,0 0 3 16,0 0-8-16,0 0-1 15,0 1-5-15,-2 1-1 0,2-1-3 16,0-1-1-16,0 0-1 16,0 0 0-16,0 0 2 15,2 0 2-15,0 0-1 16,-1-1-1-16,1 1 3 16,0 0 0-16,-1-2 1 15,1 1 0-15,0-1-2 16,0 1-2-16,1-1 1 15,0-1-1-15,1 0 0 16,-1-1 2-16,2 1-1 16,0-2-1-16,0-1 3 15,0 0 0-15,0-1 3 16,0-1 3-16,0 1-2 16,0-1-2-16,0 1-2 15,0-1 0-15,0-1-2 0,1 0-1 16,0 0 1-16,-1 0-1 15,0-1 2-15,0-1 1 16,0-1 1-16,0 2 2 16,1-1-1-16,-1 2 2 15,0-1-4-15,0 1-2 16,-2-2 0-16,0 2-1 16,1-1 2-16,-1 1 3 15,-1 0 0-15,1-1 2 16,-1-1 0-16,0 1 1 15,1-2-4-15,0 0-3 16,1 0-3-16,1-2 1 0,-2 1 1 16,0 1 0-16,1 0 0 15,-1 0 2-15,0-2-3 16,1 2 0-16,-2 0 5 16,1 2 2-16,-1-2 0 15,1 0-1-15,0 0-3 16,1 0-2-16,1-1 1 15,0 1-1-15,0 0 0 16,0 0 0-16,0 1 0 16,0 1 2-16,2-1-3 15,-1 2 0-15,-1 0 1 16,0 0 0-16,1 2-3 16,-1-1 2-16,0 1 1 15,0 1 0-15,-2 0-3 16,2 1 2-16,0 1-1 0,0-1 0 15,2 2 0-15,0 0 0 16,-1 3 2-16,1 0 0 16,-2 0-3-16,0 0 0 15,0 0 2-15,2 0 2 16,-2 2 0-16,0-2-1 16,0 1-2-16,0-1 1 15,0 0 1-15,0 2 0 16,0-1 0-16,0 1 0 15,0-1 0-15,0 1 0 16,0-1-3-16,0 1 2 16,-1 1 1-16,-1 0 2 0,2 0-1 15,0 0-1-15,0 0 1 16,0 0 1-16,0 0-3 16,0 0 0-16,0 0-1 15,-1 0 0-15,-1 1-11 16,2 0-5-16,0 1 21 15,0-1 11-15,2 1-6 16,0-2-4-16,0 0-2 16,-1 0 0-16,1 0-1 15,-2 0-1-15,2 0 1 16,-2 1-1-16,0 1 0 16,0-1 0-16,-2 2 0 15,1 2 0-15,-1 1-3 16,0 0 2-16,1-1 1 0,-1 1 2 15,2-1-3-15,0-2 0 16,-1 0 1-16,1-2 2 16,-2 1-1-16,0 1 2 15,-1-3-2-15,0 1 2 16,-1 2-2 0,1 0-1-16,-2 0 1 15,0 0-4-15,2-1 2 16,-1-1 1-16,1-1 0 15,1 0 0-15,1-2 2 16,-1 1-1-16,1-1-1 16,-1 1 1-16,-1-1-1 0,-1 1 0 15,1-1 2-15,0 1-3 16,-1-2 0-16,1 0-1 16,0 0 0-16,1 0 2 15,-1-2 2-15,1 1-1 16,0-1-1-16,1 1 1 15,-1-1-1-15,1-1 0 16,-1 2 2-16,0-1-1 16,1 1-1-16,-1-1 1 15,0 1-1-15,1 1-5 16,1 0 1-16,0 0 2 16,0-2 1-16,0 1-2 15,2-2 2-15,-1 1 5 16,1-1 2-16,0 0 0 15,0 2-1-15,-1-1-3 16,1 1-2-16,-2-1 1 0,0 1-1 16,0-1-3-16,0 1 2 15,2-1 1-15,0 1 0 16,-1-1-3-16,1-1 2 16,1 0 1-16,-1 0 2 15,0 2-1-15,0-2-1 16,-1 0 1-16,1 0 1 15,0 0-1-15,0-2-1 16,-1 1-2-16,1-1 1 16,0 1 1-16,-1-1 0 15,1 1 0-15,2-2 0 0,-1 1 0 16,0 1 0-16,1-1-3 16,-1 1 2-16,-1-1 1 15,0 2 0-15,-1 0 0 16,1 0 2-16,0 0-3 15,1 0 0-15,-3 0-4 16,0 0 1-16,0 0 2 16,0 0 1-16,0 2 3 15,1-2 3-15,-1 0-2 16,0 1-2-16,0 1 0 16,0-1-1-16,1 1 0 15,-1-1 0-15,-1 1 0 16,1-1 2-16,0 1-1 15,-2-1-1-15,1 1-2 16,-1-1 1-16,0 1 1 0,1-1 0 16,-1 1-3-16,-1 1 2 15,-1 0 1-15,1 0 0 16,2 0 0-16,-3 0 0 16,3 0 0-16,-3-2 0 15,1 2 0-15,0 0 0 16,-1 0 0-16,1 0 2 15,0 0-3-15,-1 2 0 16,-1-1-1-16,2-1 0 16,0 0 0-16,-1 0-2 15,1 0 3-15,0 0 0 0,-2 0 1 16,0 0 2-16,1 0-1 16,-1 0-1-16,0 1 1 15,0 1 1-15,0-1-6 16,2 1 1-16,-2-1-8 15,2-1-3-15,-1 2 8 16,-1-1 5-16,2-1-1 16,-2 2 1-16,0 2 1 15,0-1 0-15,0 0 0 16,0 0 0-16,0 0 8 16,0 2 5-16,-2-1-9 15,1 1-1-15,1-1-8 16,-2 1 1-16,0 1 2 15,-1-2 3-15,1 0-5 0,-1 1-1 16,0-1 8-16,-1 1 7 16,3-1-4-16,-3 1-1 15,1-1-5-15,0 1-1 16,-1-1-1-16,1 1 0 16,-1-1 4-16,1 1 1 15,-2 1-4-15,0-2 1 16,0 2 0-16,0 0 0 15,0 2-9-15,0-3-2 16,0 3 12-16,0-2 6 16,0 0-2-16,0-2-1 15,0 1-2-15,0-1 1 0,-1-1-2 16,1 0 2-16,0 2-2 16,0-1 2-16,0 1-4 15,0-1 0-15,-1 1-1 16,0-1 0-16,1 2 2 15,2-1 0-15,0 1-11 16,-1 0-5-16,1-2 16 16,0 0 11-16,-1 1-2 15,1-1 0-15,1-1-7 16,1 0-2-16,-1 0 0 16,0-1 2-16,1 2-1 15,-1-2 2-15,0 1-2 16,0 0-1-16,1 0-2 15,-1 0-1-15,2 0 4 16,0-2 1-16,0 1 0 0,0-1-2 16,2-1-2-16,-1 0 1 15,1 0 3-15,0 2 1 16,0-2-1-16,-1 0-2 16,1 1 1-16,0-1-1 15,-1 2 0-15,1-2 0 16,0 1 0-16,1 0 0 15,0-1 0-15,2 0 0 16,0 2 0-16,0-1 0 16,0 1 0-16,2-1 0 15,0 1 0-15,-2-2 0 16,2 0 0-16,-2 0 0 0,0 0 0 16,2 0 0-16,-1 0 0 15,1 1 0-15,0 1 0 16,-1-1 2-16,1 1-1 15,0-2-1-15,-2 0 1 16,0 0-1-16,0 0 2 16,0 1 1-16,0-1 1 15,0 0 0-15,0 0-2 16,-1 2-2-16,1-2 1 16,-2 0-1-16,0 1-3 15,2 1 2-15,-1-2 1 16,1-2 0-16,0 2 0 15,0 0 0-15,-2 0 0 16,2-1 0-16,-1 1 0 16,-1 0 2-16,0 0-3 15,1 0 0-15,-1-2-1 0,0 2 0 16,1 0 4-16,-2 0 1 16,1 0-4-1,0 1 1-15,1 1 0 16,-1-2 0-16,0-2 2 15,1 2-1-15,-1 3 2 16,-1-4-2-16,-1-1 2 16,1 1-2-16,0 1-1 15,-2-2 1-15,0-1-1 16,0 2-3-16,0-1 0 16,0-1-1-16,0 0 3 15,0 3 0-15,1-1 3 0,-1-2 1 16,2 3 1-16,0-3 0 15,-2 1 0-15,0 1-5 16,2 1-1-16,-2-3-2 16,0-2 3-16,0 2-2 15,0 2 1-15,1-2 2 16,1 0 0-16,-2 1 0 16,2 2 0-16,-1-1 2 15,1-1 1-15,0 1-4 16,-1-1 1-16,-1-1-2 15,0 2-2-15,0-2-2 16,0 0 1-16,0 0-8 0,0-2-2 16,0 2-36-16,0-4-17 15,0-5 36 1</inkml:trace>
          <inkml:trace contextRef="#ctx0" brushRef="#br0" timeOffset="3648.6867">1198 1329 148 0,'0'6'57'0,"-1"-8"-44"0,1-1 5 0,0 3-1 0,0 5-15 16,0-5-3-16,0 0 4 16,0 0 3-16,0 3-3 15,0-3 9-15,0 0 7 0,0 3 10 16,0 0 6-16,0 0 2 16,0 0 1-16,0 0-16 15,1 3-5-15,-1-3-13 16,2 1-3-16,0 1-6 15,-1-1 1-15,3 1 2 16,-1-2 3-16,1 1 4 16,1 1 4-16,0-1 5 15,0 1 3-15,1-1-7 16,1 2-3-16,0-1-4 16,0-1-3-16,-1 1-2 15,1 0 1-15,-2 0 1 16,0-1 0-16,0 1 2 0,0-2 1 15,0 1 7-15,0-1 6 16,0 0-13-16,0 0-5 16,0 0-3-16,1 2 1 15,0-2 2-15,1 0 1 16,0 0 7-16,-1 1 4 16,1-1-12-16,0-1-3 15,0 1 0-15,-1-2 2 16,1-1 13-16,0-1 6 15,0-1-8-15,-1-1-2 16,1 0-2-16,0-1 0 0,-2 1 0 16,0 0 0-1,0 0 0-15,0 0 0 0,0 0 0 16,0 1 0-16,0-1-2 16,-2 0 1-16,2 0-2 15,0 0-1-15,0-1 1 16,2-1-1-16,0 1 0 15,-2-1 0-15,2 1 0 16,-2 1 2-16,1 0-1 16,1-1 2-16,-2-1-2 15,0 2-1-15,0-1 3 16,0 1 2-16,0 0 0 16,2 0 0-16,-2-2-3 15,2-1-2-15,1 3 1 0,-1 0-1 16,0 0-3-16,0-1 2 15,-1 1 1-15,3 1 0 16,-3-1 0-16,1 0 0 16,0 0 0-16,0 2 2 15,-1-1 1-15,1-1 1 16,0 2-2-16,-1 1-2 16,1 0 1-16,0 1-1 15,0 1 0-15,-1 1 0 16,-1-3 0-16,0 3 0 15,1-2 0-15,-1 1 0 0,0 2 0 16,-2 1 0-16,0 1 0 16,2 0 0-16,-1 1 0 15,1 2 0-15,-2 0 0 16,1 3 0-16,-1-2 0 16,-1 2 0-16,-1-1 0 15,1-2 0-15,0 1 0 16,-1 2 0-16,-1 2 0 15,0-2 0-15,0 0 0 16,-1 1 0-16,-1-2 0 16,-1 2-3-1,-1-1 2-15,1 0 1 16,-1-2 2-16,-1-1-1 16,0 0 2-16,0 0-2 0,0-1-1 15,0-1 1 1,0 1-1-16,-2 1 0 0,1 0 0 15,-1 0-3-15,0 0 2 16,1 0 1-16,-1 0 2 16,0 0-3-16,0 0 0 15,2-2 1-15,0 0 2 16,2 2-3-16,0 0 0 16,-1-1 1-16,3-1 0 15,-1 2 0-15,2 0 0 16,0 0 0-16,0 0 0 15,2 0 0-15,-1 0 0 16,3 0 0-16,-1 0 0 0,2 0 0 16,2 0 0-16,1-1 0 15,2-3 2-15,0 1-1 16,2-1-1-16,0-1 3 16,1-1 2-16,1-1-2 15,-1-1-2-15,1-1 0 16,1 0-1-16,-2 2 0 15,1-1 0-15,-1 2 0 16,-1 0 0-16,-2 2-3 16,-2-1 2-16,-1 2-1 15,0 2-2-15,-4 1 3 16,-1 0 0-16,-2 1-2 16,-2 1 2-16,-1 2 1 15,0 2 0-15,-3 2-3 16,1-1 2-16,2 2-1 15,0 0 0-15,-1 0 2 0,1-2 0 16,1 1 0-16,2-2 0 16,0 1 2-16,2-2 1 15,1-3-4-15,2 1 1 16,2-3 0-16,2 0 2 16,-1-1 1-16,2-1 1 15,0-1-2-15,2 0 1 16,-2-1-2-16,2 1-1 15,0-2 1-15,-1 2 1 16,-1 0-3-16,-1 0 0 16,-1 0-1-16,-1 2 0 0,0-1 2 15,-2 2 0-15,-2 0 0 16,-1 0 2-16,-1 0-6 16,-1 0 1-16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6:00.038"/>
    </inkml:context>
    <inkml:brush xml:id="br0">
      <inkml:brushProperty name="width" value="0.03528" units="cm"/>
      <inkml:brushProperty name="height" value="0.03528" units="cm"/>
      <inkml:brushProperty name="color" value="#ED1C24"/>
      <inkml:brushProperty name="fitToCurve" value="1"/>
    </inkml:brush>
  </inkml:definitions>
  <inkml:traceGroup>
    <inkml:annotationXML>
      <emma:emma xmlns:emma="http://www.w3.org/2003/04/emma" version="1.0">
        <emma:interpretation id="{D52DCA4F-ED0B-493F-8D85-D914B1CD68D4}" emma:medium="tactile" emma:mode="ink">
          <msink:context xmlns:msink="http://schemas.microsoft.com/ink/2010/main" type="inkDrawing" rotatedBoundingBox="19676,10905 23343,9167 24070,10703 20403,12440" semanticType="callout" shapeName="Other"/>
        </emma:interpretation>
      </emma:emma>
    </inkml:annotationXML>
    <inkml:trace contextRef="#ctx0" brushRef="#br0">-3 2424 132 0,'2'-10'52'0,"-2"5"-41"0,0-4 11 0,0 6 3 15,0-1-10-15,0-2-1 0,2 1-6 16,-1-1-3-16,1 0-2 15,0 0-3-15,-1-1 1 0,1-1 5 16,0 1 6-16,-1-1 9 16,1 1 5-16,0-4-6 15,-1 1-1-15,1 0 0 16,0-1 2-16,-1-1-9 16,1 0-4-16,1-1-3 15,-1-2 1-15,0 0-1 16,1-2 0-16,0 1-3 15,3-1 1-15,-3 1-2 16,2-2 2-16,0-1-2 16,-2 1 2-16,1 0 0 15,-1-2 1-15,0 1 0 0,2-1 2 16,1 1-3 0,0-2 0-16,1 0-1 0,1 2 1 15,1-2 0-15,1 0 1 16,0 1-2-16,2-1 1 15,-2 0 0-15,2 0 1 16,-1-1 0-16,1 1 0 16,-2 0-2-16,0 0-2 15,2-8 1-15,0 4-1 16,0-2 0-16,-2 2 0 16,1 1 8-16,1 0 5 15,0 0-9-15,1 0-1 16,3 0-8-16,-1 2-1 0,1-2 3 15,1 1 1-15,0-2 6 16,0-1 5-16,-2 1-5 16,-2-1-2-16,-1 3-1 15,0 0-1-15,0 1 2 16,1-1 1-16,1 2-1 16,-1 2 1-16,2-5-13 15,2 0-6-15,0 0 20 16,1 0 8-16,-1 2-5 15,0-1-3-15,0 2-3 16,1 2 1-16,-3-2-1 16,2-1-1-16,-2-1 1 15,2-1-1-15,0 0 0 16,0 0 2-16,1 0-3 16,1 0-2-16,-1 4 2 0,1 0 0 15,-3 2 1-15,3 2 0 16,-2-1 0-16,0-1 0 15,-2-1 0-15,0-1 0 16,0 1 0-16,0-2 0 16,2-1-3-16,1 2 2 15,1-1 1-15,1 1 0 16,0 2-3-16,-1 2 2 16,1-1-8-16,-2 0-2 15,-1 0 6-15,-2-1 2 16,-1 2 9-16,-1-2 6 15,2-2-15-15,2 1-5 16,0-1 4-16,1 1 3 0,4 1 2 16,-2 2 2-16,1 2 0 15,-1 1 1-15,0-4-2 16,0 4 1-16,0-1-2 16,0 1-1-16,1-2 1 15,-1 1-1-15,2-1 0 16,-1 1 0-16,3 0 0 15,-2 1 0-15,0 1 0 16,-2 1 0-16,0 1 0 16,2-1 0-16,0 1 2 15,1-1 1-15,2 2-4 16,-1 2 1-16,0 1-2 16,-1 0-2-16,1 0 5 15,-3 1 1-15,1-1-3 16,0 2 1-16,3-2 2 0,1 1 1 15,-1 1-4-15,2 1 1 16,2 0-7-16,0 1 0 16,-3 1 7-16,1-2 7 15,2 0-3-15,-1 2 0 16,3 1-4-16,-3 0-3 16,1 0 2-16,-2 0 0 15,-2 1 1-15,0-1 0 16,0 0 0-16,2 3 2 15,2-1-1-15,-1 0-1 0,3 1-2 16,-1 2 1-16,0-2 1 16,-1 0 0-16,-1 1 2 15,3 1 1-15,-1 1-4 16,-2 1 1-16,1 2-2 16,-4 0 0-16,4 0 2 15,-4 2 0-15,2-1 0 16,1 1 2-16,3-1-3 15,1 1 0-15,-4-1 1 16,1 1 2-16,-2 1-3 16,0 0 0-16,-2 1 3 15,-2 0 1-15,-1 1-4 16,3-1 1-16,-4 2-2 16,-3 0 0-16,4 2 2 15,-2 1 0-15,-3-3-5 0,3 0 1 16,0 0 2-16,-3-1 1 15,3 0-2-15,-1 1 0 16,-3 0-1-16,3 0 3 16,-2 0 11-16,-2 0 6 15,-2 0-8-15,4 0-4 16,-2 0-1-16,-1 0 0 16,-1-4 5-16,4 1 5 15,-2-1-5-15,0 1-2 16,0 1-1-16,4 1-1 15,-4-1-2-15,-2 2-2 0,-1-2 5 16,3 0 1-16,-3 2 0 16,2 2 1-16,-3-3-2 15,6 0 0-15,-3-2-6 16,1 1 1-16,-2-1 0 16,-3-1 2-16,4-1 1 15,-1 1 1-15,-3 1-2 16,0 0 1-16,-1 1-2 15,-1 1 2-15,2-1-2 16,0 0-1-16,-1 1 1 16,-1-2-1-16,-1 1 0 15,3-1 0-15,0 0-3 16,-2 0 0-16,1-3-12 16,-1-1-5-16,1 1-84 15,-4-2-38-15,-2-1 72 0,-5-9 35 16</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7.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10.26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47.633"/>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35:09.274"/>
    </inkml:context>
    <inkml:brush xml:id="br0">
      <inkml:brushProperty name="width" value="0.10583" units="cm"/>
      <inkml:brushProperty name="height" value="0.10583" units="cm"/>
      <inkml:brushProperty name="color" value="#3165BB"/>
      <inkml:brushProperty name="fitToCurve" value="1"/>
    </inkml:brush>
  </inkml:definitions>
  <inkml:traceGroup>
    <inkml:annotationXML>
      <emma:emma xmlns:emma="http://www.w3.org/2003/04/emma" version="1.0">
        <emma:interpretation id="{3746DEF3-372F-46E4-9FC2-75AEC02A5FD7}" emma:medium="tactile" emma:mode="ink">
          <msink:context xmlns:msink="http://schemas.microsoft.com/ink/2010/main" type="writingRegion" rotatedBoundingBox="18732,10719 17508,9378 18006,8924 19230,10264"/>
        </emma:interpretation>
      </emma:emma>
    </inkml:annotationXML>
    <inkml:traceGroup>
      <inkml:annotationXML>
        <emma:emma xmlns:emma="http://www.w3.org/2003/04/emma" version="1.0">
          <emma:interpretation id="{7F4A3100-BD21-4B10-B3B6-6D0B9C9832D1}" emma:medium="tactile" emma:mode="ink">
            <msink:context xmlns:msink="http://schemas.microsoft.com/ink/2010/main" type="paragraph" rotatedBoundingBox="18732,10719 17508,9378 18006,8924 19230,10264" alignmentLevel="1"/>
          </emma:interpretation>
        </emma:emma>
      </inkml:annotationXML>
      <inkml:traceGroup>
        <inkml:annotationXML>
          <emma:emma xmlns:emma="http://www.w3.org/2003/04/emma" version="1.0">
            <emma:interpretation id="{4D72E945-E93E-4E27-8BA1-D5D42D339DD8}" emma:medium="tactile" emma:mode="ink">
              <msink:context xmlns:msink="http://schemas.microsoft.com/ink/2010/main" type="line" rotatedBoundingBox="18732,10719 17508,9378 18006,8924 19230,10264"/>
            </emma:interpretation>
          </emma:emma>
        </inkml:annotationXML>
        <inkml:traceGroup>
          <inkml:annotationXML>
            <emma:emma xmlns:emma="http://www.w3.org/2003/04/emma" version="1.0">
              <emma:interpretation id="{81845AA1-7E4B-4821-9BB6-A006FC8ABD97}" emma:medium="tactile" emma:mode="ink">
                <msink:context xmlns:msink="http://schemas.microsoft.com/ink/2010/main" type="inkWord" rotatedBoundingBox="19006,10469 18994,10456 19003,10448 19015,10461"/>
              </emma:interpretation>
              <emma:one-of disjunction-type="recognition" id="oneOf0">
                <emma:interpretation id="interp0" emma:lang="" emma:confidence="1">
                  <emma:literal/>
                </emma:interpretation>
              </emma:one-of>
            </emma:emma>
          </inkml:annotationXML>
          <inkml:trace contextRef="#ctx0" brushRef="#br0">4260-1669 416 0,'3'5'154'0,"-3"-3"-120"0,0-1 17 16,0 0-2-16,0-1-29 15,2 1-11-15,-1-1-20 0,0 0-8 16,0 0 10-16,0 0-71 0,1 0-30 16,0-4 56-1</inkml:trace>
        </inkml:traceGroup>
        <inkml:traceGroup>
          <inkml:annotationXML>
            <emma:emma xmlns:emma="http://www.w3.org/2003/04/emma" version="1.0">
              <emma:interpretation id="{5ACB5D3E-DD6C-45DE-AC10-91D82E1D71B3}" emma:medium="tactile" emma:mode="ink">
                <msink:context xmlns:msink="http://schemas.microsoft.com/ink/2010/main" type="inkWord" rotatedBoundingBox="18406,9539 18396,9528 18403,9522 18412,9533"/>
              </emma:interpretation>
              <emma:one-of disjunction-type="recognition" id="oneOf1">
                <emma:interpretation id="interp1" emma:lang="" emma:confidence="1">
                  <emma:literal/>
                </emma:interpretation>
              </emma:one-of>
            </emma:emma>
          </inkml:annotationXML>
          <inkml:trace contextRef="#ctx0" brushRef="#br0" timeOffset="-1185.4463">3783-2459 432 0,'-1'-5'162'0,"1"5"-126"0,-1 1 1 15,1-1-7-15,0 0-23 16,0 0-4-16,-2 0-18 15,0 0-5-15,1 0 10 16,0 0-74-16,0 0-33 0,0-1 60 16,0-2 28-16</inkml:trace>
        </inkml:traceGroup>
        <inkml:traceGroup>
          <inkml:annotationXML>
            <emma:emma xmlns:emma="http://www.w3.org/2003/04/emma" version="1.0">
              <emma:interpretation id="{27E339E4-0B83-45EE-889C-B850045D25E7}" emma:medium="tactile" emma:mode="ink">
                <msink:context xmlns:msink="http://schemas.microsoft.com/ink/2010/main" type="inkWord" rotatedBoundingBox="17596,9475 17508,9378 18006,8923 18094,9020"/>
              </emma:interpretation>
              <emma:one-of disjunction-type="recognition" id="oneOf2">
                <emma:interpretation id="interp2" emma:lang="" emma:confidence="1">
                  <emma:literal/>
                </emma:interpretation>
              </emma:one-of>
            </emma:emma>
          </inkml:annotationXML>
          <inkml:trace contextRef="#ctx0" brushRef="#br0" timeOffset="-3648.8305">3461-2966 312 0,'-2'-3'118'0,"2"2"-92"0,0 0 22 0,0 0 2 15,0 0-34-15,0 0-12 16,0 1-4-16,0 0 0 16,0-1 1-16,-1 0-25 0,1 1-9 0,-1-1-111 15,-1-2-50 1,0-3 102-16</inkml:trace>
          <inkml:trace contextRef="#ctx0" brushRef="#br0" timeOffset="46104.8304">3121-2512 508 0,'-2'-1'189'0,"0"0"-147"0,0-3-11 0,2 4-15 16,0-1-22-16,0 1-3 16,0-1-22-16,0 0-7 15,0 0-151-15,0 0-64 16,-1-3 129-16,-1-7 63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34"/>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29-419 236 0,'-2'0'90'0,"1"0"-70"0,0 2 26 16,1-2 7-16,0 0-9 15,-1 0-2-15,-1 1-3 16,-1 0-1-16,1-1-20 16,0 0 5-16,0 1 4 0,2-1-6 15,-3 1-2-15,2 0-11 16,-1-1-3-16,2 0-12 16,-1 0-3-16,0 0-77 15,0 0-34-15,-4-7 59 16</inkml:trace>
  <inkml:trace contextRef="#ctx0" brushRef="#br0" timeOffset="1">1484-2659 332 0,'1'-2'123'0,"0"1"-95"0,1-4 7 0,-1 4-1 15,1 0-27-15,-2 0-7 16,0 1 3-16,0 0 2 16,-2 0-2-16,0 1-24 0,-1 1-8 15,0-1-81 1,-1 1-35-16,2-2 75 16</inkml:trace>
  <inkml:trace contextRef="#ctx0" brushRef="#br0" timeOffset="2">1872-2567 212 0,'0'-3'82'0,"1"2"-64"0,1-1 4 16,-1 2-1-16,-1 0-2 0,0 0 3 15,0-1-1-15,0 1-1 16,0 0-10-16,0 0-2 0,-1 0-1 16,1 0-3-16,-1 0-1 15,1 0-50-15,0-1-20 16,2-3 33-16,1-1 17 16</inkml:trace>
  <inkml:trace contextRef="#ctx0" brushRef="#br0" timeOffset="3">1766-2921 124 0,'-2'-3'49'0,"2"3"-38"0,-1-2 32 0,0 1 12 16,0 0-1-16,1 0 1 15,0 0-7-15,0-1 0 16,0 0-27-16,-1 0 4 0,1 0 2 16,0 0-13-16,0-1-2 15,1 2-21-15,0 0-7 16,1 1-104 0,0 0-48-16,2 0 86 15</inkml:trace>
  <inkml:trace contextRef="#ctx0" brushRef="#br0" timeOffset="4">1872-2550 372 0,'-5'-2'140'15,"4"1"-109"-15,1 0 5 0,0 1-5 0,0 0-20 16,1-1-4-16,-1 0-4 15,1-1-3-15,0 1 1 16,0 0-6-16,1-1-1 0,0 0-44 16,0 1-16-16,1-1 33 15,2-2 17-15</inkml:trace>
  <inkml:trace contextRef="#ctx0" brushRef="#br0" timeOffset="5">2149-2987 376 0,'-3'-7'140'0,"2"3"-109"0,1 0 9 0,0 3-4 0,0 0-21 16,1 0-6-16,0-1-5 15,0 0-4-15,0 1 1 16,1 0-4-16,-1 0 2 0,0 0-8 15,0 0-2-15,0-1-32 16,1 1-11-16,-1-1 27 16,5-2 14-16</inkml:trace>
  <inkml:trace contextRef="#ctx0" brushRef="#br0" timeOffset="6">595-1877 408 0,'3'-2'151'0,"-3"1"-118"0,2 0 0 0,-1 0-7 15,1 0-16-15,-1 0-3 16,0 0-15-16,1-1-5 16,-2 1 6-16,0-1-109 0,-2-1-48 15,0-3 83-15,0-4 42 16</inkml:trace>
  <inkml:trace contextRef="#ctx0" brushRef="#br0" timeOffset="7">1245-1606 356 0,'2'4'134'16,"0"-3"-104"-16,-2 0 5 0,0 0-6 0,0 2-15 15,0-2-3-15,0 0-4 16,0-1 0-16,0 0-4 16,0 0-4-16,-2 0-2 0,1-1-12 15,0 0-2-15,1-2-30 16,1 1-11-16,2-1-3 15,1 0 1-15,2-1 16 16,0-1 9-16,1-1 21 16,1 0 8-16</inkml:trace>
  <inkml:trace contextRef="#ctx0" brushRef="#br0" timeOffset="8">1225-2266 324 0,'-3'-5'121'0,"3"3"-95"0,2-1-2 0,-1 2-9 15,1-1-9-15,-1 0-1 16,2 0-3-16,0-1 1 16,0-1-2-16,1 2-1 0,-2 0 3 15,0 0-2-15,0 1-1 0,0 0-2 16,0 1 1-16,-1 0-4 16,-1 1 1-16,0 1-7 15,-1 1-1-15,-1 1 0 16,-1-1 2-16,0 0 6 15,1-1 4-15,-1-1 12 16,1 0 7-16,0-1 1 16,0-1 0-16,1-1 7 15,1 0 5-15,1-1-15 16,0-1-7-16,1 1-33 16,1 0-14-16,2 1 15 15,-2-1 12-15</inkml:trace>
  <inkml:trace contextRef="#ctx0" brushRef="#br0" timeOffset="9">1253-2275 140 0,'-7'5'55'0,"4"-1"-43"0,-2 1-3 0,2-2-5 16</inkml:trace>
  <inkml:trace contextRef="#ctx0" brushRef="#br0" timeOffset="10">338-1457 420 0,'-2'4'156'0,"0"-5"-121"0,0 0 1 0,2 1-6 16,0 0-15-16,0 0 2 15,0-1-12-15,0 1-3 16,-1-1-172-16,-1-2-74 16,-2-4 122-16,-2-7 63 15</inkml:trace>
  <inkml:trace contextRef="#ctx0" brushRef="#br0" timeOffset="11">592-887 436 0,'7'6'165'0,"-7"-6"-129"0,1 1 2 15,0-1-8-15,1 1-19 0,0-1-3 16,1 0-16-16,-1 1-8 16,-1 0 9-16,0-1-85 0,-1-1-37 15,-3-2 65-15,-3-3 32 16</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6"/>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-5-1 340 0,'2'0'129'0,"-1"-1"-100"0,2 0 18 0,-3 1 3 16,0 0-28-16,0 0-6 15,0 0-16-15,0 0-5 16,0 0 3-16,0 0-18 0,0 0-6 16,0 0-77-16,0-1-34 0,0 0 70 15,0-2 34-15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7"/>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-5-7 404 0,'-2'-1'151'0,"4"1"-118"0,-2 0 0 0,0 0-7 0,0 0-18 16,0 0-4-16,0 0-19 15,0 0-5-15,0 0 10 16,0 0-79-16,0 0-31 0,0 0 58 16,-2-1 31-16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9-01-03T17:42:43.548"/>
    </inkml:context>
    <inkml:brush xml:id="br0">
      <inkml:brushProperty name="width" value="0.10583" units="cm"/>
      <inkml:brushProperty name="height" value="0.10583" units="cm"/>
      <inkml:brushProperty name="color" value="#3165BB"/>
      <inkml:brushProperty name="fitToCurve" value="1"/>
    </inkml:brush>
  </inkml:definitions>
  <inkml:trace contextRef="#ctx0" brushRef="#br0">-3-1 480 0,'-1'0'181'0,"2"2"-141"0,-1-2-17 0,0 0-17 15,0 0-63-15,0 0-19 16,-2-6 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2D8D4-787D-4906-8E82-1F2C1456A9B3}"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485A-5278-4E95-8DC2-7A1958C23ED3}" type="slidenum">
              <a:rPr lang="en-US" smtClean="0"/>
              <a:t>‹#›</a:t>
            </a:fld>
            <a:endParaRPr lang="en-US"/>
          </a:p>
        </p:txBody>
      </p:sp>
    </p:spTree>
    <p:extLst>
      <p:ext uri="{BB962C8B-B14F-4D97-AF65-F5344CB8AC3E}">
        <p14:creationId xmlns:p14="http://schemas.microsoft.com/office/powerpoint/2010/main" val="327231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Crime rate: Per Capita</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2</a:t>
            </a:fld>
            <a:endParaRPr lang="en-US"/>
          </a:p>
        </p:txBody>
      </p:sp>
    </p:spTree>
    <p:extLst>
      <p:ext uri="{BB962C8B-B14F-4D97-AF65-F5344CB8AC3E}">
        <p14:creationId xmlns:p14="http://schemas.microsoft.com/office/powerpoint/2010/main" val="126154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11</a:t>
            </a:fld>
            <a:endParaRPr lang="en-US"/>
          </a:p>
        </p:txBody>
      </p:sp>
    </p:spTree>
    <p:extLst>
      <p:ext uri="{BB962C8B-B14F-4D97-AF65-F5344CB8AC3E}">
        <p14:creationId xmlns:p14="http://schemas.microsoft.com/office/powerpoint/2010/main" val="26021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12</a:t>
            </a:fld>
            <a:endParaRPr lang="en-US"/>
          </a:p>
        </p:txBody>
      </p:sp>
    </p:spTree>
    <p:extLst>
      <p:ext uri="{BB962C8B-B14F-4D97-AF65-F5344CB8AC3E}">
        <p14:creationId xmlns:p14="http://schemas.microsoft.com/office/powerpoint/2010/main" val="375819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13</a:t>
            </a:fld>
            <a:endParaRPr lang="en-US"/>
          </a:p>
        </p:txBody>
      </p:sp>
    </p:spTree>
    <p:extLst>
      <p:ext uri="{BB962C8B-B14F-4D97-AF65-F5344CB8AC3E}">
        <p14:creationId xmlns:p14="http://schemas.microsoft.com/office/powerpoint/2010/main" val="165122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14</a:t>
            </a:fld>
            <a:endParaRPr lang="en-US"/>
          </a:p>
        </p:txBody>
      </p:sp>
    </p:spTree>
    <p:extLst>
      <p:ext uri="{BB962C8B-B14F-4D97-AF65-F5344CB8AC3E}">
        <p14:creationId xmlns:p14="http://schemas.microsoft.com/office/powerpoint/2010/main" val="379280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16</a:t>
            </a:fld>
            <a:endParaRPr lang="en-US"/>
          </a:p>
        </p:txBody>
      </p:sp>
    </p:spTree>
    <p:extLst>
      <p:ext uri="{BB962C8B-B14F-4D97-AF65-F5344CB8AC3E}">
        <p14:creationId xmlns:p14="http://schemas.microsoft.com/office/powerpoint/2010/main" val="425386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3</a:t>
            </a:fld>
            <a:endParaRPr lang="en-US"/>
          </a:p>
        </p:txBody>
      </p:sp>
    </p:spTree>
    <p:extLst>
      <p:ext uri="{BB962C8B-B14F-4D97-AF65-F5344CB8AC3E}">
        <p14:creationId xmlns:p14="http://schemas.microsoft.com/office/powerpoint/2010/main" val="404339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4</a:t>
            </a:fld>
            <a:endParaRPr lang="en-US"/>
          </a:p>
        </p:txBody>
      </p:sp>
    </p:spTree>
    <p:extLst>
      <p:ext uri="{BB962C8B-B14F-4D97-AF65-F5344CB8AC3E}">
        <p14:creationId xmlns:p14="http://schemas.microsoft.com/office/powerpoint/2010/main" val="730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5</a:t>
            </a:fld>
            <a:endParaRPr lang="en-US"/>
          </a:p>
        </p:txBody>
      </p:sp>
    </p:spTree>
    <p:extLst>
      <p:ext uri="{BB962C8B-B14F-4D97-AF65-F5344CB8AC3E}">
        <p14:creationId xmlns:p14="http://schemas.microsoft.com/office/powerpoint/2010/main" val="15619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6</a:t>
            </a:fld>
            <a:endParaRPr lang="en-US"/>
          </a:p>
        </p:txBody>
      </p:sp>
    </p:spTree>
    <p:extLst>
      <p:ext uri="{BB962C8B-B14F-4D97-AF65-F5344CB8AC3E}">
        <p14:creationId xmlns:p14="http://schemas.microsoft.com/office/powerpoint/2010/main" val="245882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7</a:t>
            </a:fld>
            <a:endParaRPr lang="en-US"/>
          </a:p>
        </p:txBody>
      </p:sp>
    </p:spTree>
    <p:extLst>
      <p:ext uri="{BB962C8B-B14F-4D97-AF65-F5344CB8AC3E}">
        <p14:creationId xmlns:p14="http://schemas.microsoft.com/office/powerpoint/2010/main" val="36223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8</a:t>
            </a:fld>
            <a:endParaRPr lang="en-US"/>
          </a:p>
        </p:txBody>
      </p:sp>
    </p:spTree>
    <p:extLst>
      <p:ext uri="{BB962C8B-B14F-4D97-AF65-F5344CB8AC3E}">
        <p14:creationId xmlns:p14="http://schemas.microsoft.com/office/powerpoint/2010/main" val="355206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9</a:t>
            </a:fld>
            <a:endParaRPr lang="en-US"/>
          </a:p>
        </p:txBody>
      </p:sp>
    </p:spTree>
    <p:extLst>
      <p:ext uri="{BB962C8B-B14F-4D97-AF65-F5344CB8AC3E}">
        <p14:creationId xmlns:p14="http://schemas.microsoft.com/office/powerpoint/2010/main" val="11303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understand h and j functions by plotting them (for simple case of theta_0=0)</a:t>
            </a:r>
            <a:endParaRPr lang="en-US" dirty="0"/>
          </a:p>
        </p:txBody>
      </p:sp>
      <p:sp>
        <p:nvSpPr>
          <p:cNvPr id="4" name="Slide Number Placeholder 3"/>
          <p:cNvSpPr>
            <a:spLocks noGrp="1"/>
          </p:cNvSpPr>
          <p:nvPr>
            <p:ph type="sldNum" sz="quarter" idx="10"/>
          </p:nvPr>
        </p:nvSpPr>
        <p:spPr/>
        <p:txBody>
          <a:bodyPr/>
          <a:lstStyle/>
          <a:p>
            <a:fld id="{552B485A-5278-4E95-8DC2-7A1958C23ED3}" type="slidenum">
              <a:rPr lang="en-US" smtClean="0"/>
              <a:t>10</a:t>
            </a:fld>
            <a:endParaRPr lang="en-US"/>
          </a:p>
        </p:txBody>
      </p:sp>
    </p:spTree>
    <p:extLst>
      <p:ext uri="{BB962C8B-B14F-4D97-AF65-F5344CB8AC3E}">
        <p14:creationId xmlns:p14="http://schemas.microsoft.com/office/powerpoint/2010/main" val="1994452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smtClean="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smtClean="0">
                <a:solidFill>
                  <a:schemeClr val="tx1">
                    <a:lumMod val="65000"/>
                    <a:lumOff val="35000"/>
                  </a:schemeClr>
                </a:solidFill>
              </a:rPr>
              <a:t>ccecrsdv@mcmaster.ca</a:t>
            </a:r>
            <a:r>
              <a:rPr lang="en-US" sz="1400" dirty="0" smtClean="0">
                <a:solidFill>
                  <a:schemeClr val="tx1">
                    <a:lumMod val="65000"/>
                    <a:lumOff val="35000"/>
                  </a:schemeClr>
                </a:solidFill>
              </a:rPr>
              <a:t>.</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1/29/2019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36.png"/><Relationship Id="rId21" Type="http://schemas.openxmlformats.org/officeDocument/2006/relationships/image" Target="../media/image70.png"/><Relationship Id="rId7" Type="http://schemas.openxmlformats.org/officeDocument/2006/relationships/image" Target="../media/image44.png"/><Relationship Id="rId25" Type="http://schemas.openxmlformats.org/officeDocument/2006/relationships/image" Target="../media/image75.png"/><Relationship Id="rId2" Type="http://schemas.openxmlformats.org/officeDocument/2006/relationships/notesSlide" Target="../notesSlides/notesSlide9.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slideLayout" Target="../slideLayouts/slideLayout2.xml"/><Relationship Id="rId24" Type="http://schemas.openxmlformats.org/officeDocument/2006/relationships/image" Target="../media/image71.png"/><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64.png"/><Relationship Id="rId23" Type="http://schemas.openxmlformats.org/officeDocument/2006/relationships/image" Target="../media/image74.png"/><Relationship Id="rId10" Type="http://schemas.openxmlformats.org/officeDocument/2006/relationships/image" Target="../media/image60.png"/><Relationship Id="rId19" Type="http://schemas.openxmlformats.org/officeDocument/2006/relationships/image" Target="../media/image68.png"/><Relationship Id="rId4" Type="http://schemas.openxmlformats.org/officeDocument/2006/relationships/image" Target="../media/image37.png"/><Relationship Id="rId9" Type="http://schemas.openxmlformats.org/officeDocument/2006/relationships/image" Target="../media/image46.png"/><Relationship Id="rId14" Type="http://schemas.openxmlformats.org/officeDocument/2006/relationships/image" Target="../media/image63.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68.png"/><Relationship Id="rId18" Type="http://schemas.openxmlformats.org/officeDocument/2006/relationships/image" Target="../media/image69.png"/><Relationship Id="rId3" Type="http://schemas.openxmlformats.org/officeDocument/2006/relationships/image" Target="../media/image36.png"/><Relationship Id="rId21" Type="http://schemas.openxmlformats.org/officeDocument/2006/relationships/image" Target="../media/image74.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65.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60.png"/><Relationship Id="rId5" Type="http://schemas.openxmlformats.org/officeDocument/2006/relationships/image" Target="../media/image71.png"/><Relationship Id="rId15" Type="http://schemas.openxmlformats.org/officeDocument/2006/relationships/image" Target="../media/image63.png"/><Relationship Id="rId10" Type="http://schemas.openxmlformats.org/officeDocument/2006/relationships/image" Target="../media/image46.png"/><Relationship Id="rId19" Type="http://schemas.openxmlformats.org/officeDocument/2006/relationships/image" Target="../media/image70.png"/><Relationship Id="rId4" Type="http://schemas.openxmlformats.org/officeDocument/2006/relationships/image" Target="../media/image37.png"/><Relationship Id="rId9" Type="http://schemas.openxmlformats.org/officeDocument/2006/relationships/image" Target="../media/image45.png"/><Relationship Id="rId14" Type="http://schemas.openxmlformats.org/officeDocument/2006/relationships/image" Target="../media/image62.png"/><Relationship Id="rId22" Type="http://schemas.openxmlformats.org/officeDocument/2006/relationships/image" Target="../media/image75.png"/></Relationships>
</file>

<file path=ppt/slides/_rels/slide12.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2" Type="http://schemas.openxmlformats.org/officeDocument/2006/relationships/notesSlide" Target="../notesSlides/notesSlide11.xml"/><Relationship Id="rId16" Type="http://schemas.openxmlformats.org/officeDocument/2006/relationships/image" Target="../media/image89.png"/><Relationship Id="rId1" Type="http://schemas.openxmlformats.org/officeDocument/2006/relationships/slideLayout" Target="../slideLayouts/slideLayout2.xml"/><Relationship Id="rId15" Type="http://schemas.openxmlformats.org/officeDocument/2006/relationships/image" Target="../media/image88.png"/><Relationship Id="rId14" Type="http://schemas.openxmlformats.org/officeDocument/2006/relationships/image" Target="../media/image8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14.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7.jpeg"/><Relationship Id="rId7" Type="http://schemas.openxmlformats.org/officeDocument/2006/relationships/image" Target="../media/image94.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9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customXml" Target="../ink/ink16.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3.xml"/><Relationship Id="rId12" Type="http://schemas.openxmlformats.org/officeDocument/2006/relationships/image" Target="../media/image25.emf"/><Relationship Id="rId17" Type="http://schemas.openxmlformats.org/officeDocument/2006/relationships/customXml" Target="../ink/ink9.xml"/><Relationship Id="rId25" Type="http://schemas.openxmlformats.org/officeDocument/2006/relationships/image" Target="../media/image28.emf"/><Relationship Id="rId2" Type="http://schemas.openxmlformats.org/officeDocument/2006/relationships/notesSlide" Target="../notesSlides/notesSlide14.xml"/><Relationship Id="rId16" Type="http://schemas.openxmlformats.org/officeDocument/2006/relationships/customXml" Target="../ink/ink8.xml"/><Relationship Id="rId20" Type="http://schemas.openxmlformats.org/officeDocument/2006/relationships/customXml" Target="../ink/ink11.xml"/><Relationship Id="rId29"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5.xml"/><Relationship Id="rId24" Type="http://schemas.openxmlformats.org/officeDocument/2006/relationships/customXml" Target="../ink/ink15.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customXml" Target="../ink/ink17.xml"/><Relationship Id="rId10" Type="http://schemas.openxmlformats.org/officeDocument/2006/relationships/image" Target="../media/image24.emf"/><Relationship Id="rId19" Type="http://schemas.openxmlformats.org/officeDocument/2006/relationships/image" Target="../media/image27.emf"/><Relationship Id="rId31" Type="http://schemas.openxmlformats.org/officeDocument/2006/relationships/image" Target="../media/image31.emf"/><Relationship Id="rId4" Type="http://schemas.openxmlformats.org/officeDocument/2006/relationships/image" Target="../media/image21.emf"/><Relationship Id="rId9" Type="http://schemas.openxmlformats.org/officeDocument/2006/relationships/customXml" Target="../ink/ink4.xml"/><Relationship Id="rId14" Type="http://schemas.openxmlformats.org/officeDocument/2006/relationships/image" Target="../media/image26.emf"/><Relationship Id="rId22" Type="http://schemas.openxmlformats.org/officeDocument/2006/relationships/customXml" Target="../ink/ink13.xml"/><Relationship Id="rId27" Type="http://schemas.openxmlformats.org/officeDocument/2006/relationships/image" Target="../media/image29.emf"/><Relationship Id="rId30" Type="http://schemas.openxmlformats.org/officeDocument/2006/relationships/customXml" Target="../ink/ink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6" Type="http://schemas.openxmlformats.org/officeDocument/2006/relationships/image" Target="../media/image32.png"/><Relationship Id="rId1" Type="http://schemas.openxmlformats.org/officeDocument/2006/relationships/slideLayout" Target="../slideLayouts/slideLayout2.xml"/><Relationship Id="rId11" Type="http://schemas.openxmlformats.org/officeDocument/2006/relationships/image" Target="../media/image27.png"/><Relationship Id="rId15" Type="http://schemas.openxmlformats.org/officeDocument/2006/relationships/image" Target="../media/image31.png"/><Relationship Id="rId10"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10" Type="http://schemas.openxmlformats.org/officeDocument/2006/relationships/image" Target="../media/image40.png"/><Relationship Id="rId9"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36.png"/><Relationship Id="rId7" Type="http://schemas.openxmlformats.org/officeDocument/2006/relationships/image" Target="../media/image44.png"/><Relationship Id="rId17" Type="http://schemas.openxmlformats.org/officeDocument/2006/relationships/image" Target="../media/image54.png"/><Relationship Id="rId2" Type="http://schemas.openxmlformats.org/officeDocument/2006/relationships/notesSlide" Target="../notesSlides/notesSlide7.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72.png"/><Relationship Id="rId23" Type="http://schemas.openxmlformats.org/officeDocument/2006/relationships/image" Target="../media/image71.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37.pn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36.png"/><Relationship Id="rId7" Type="http://schemas.openxmlformats.org/officeDocument/2006/relationships/image" Target="../media/image44.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8.xml"/><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64.png"/><Relationship Id="rId19" Type="http://schemas.openxmlformats.org/officeDocument/2006/relationships/image" Target="../media/image71.png"/><Relationship Id="rId10" Type="http://schemas.openxmlformats.org/officeDocument/2006/relationships/image" Target="../media/image60.png"/><Relationship Id="rId4" Type="http://schemas.openxmlformats.org/officeDocument/2006/relationships/image" Target="../media/image37.png"/><Relationship Id="rId9" Type="http://schemas.openxmlformats.org/officeDocument/2006/relationships/image" Target="../media/image46.png"/><Relationship Id="rId1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r>
              <a:rPr lang="en-US" dirty="0" smtClean="0"/>
              <a:t>Week 3</a:t>
            </a:r>
            <a:endParaRPr lang="en-US" dirty="0"/>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24"/>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5"/>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6"/>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00528"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1"/>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2027962" y="2303115"/>
            <a:ext cx="1153592" cy="2184239"/>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529929" y="3396832"/>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=2</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529929" y="3396832"/>
                <a:ext cx="567207" cy="523220"/>
              </a:xfrm>
              <a:prstGeom prst="rect">
                <a:avLst/>
              </a:prstGeom>
              <a:blipFill>
                <a:blip r:embed="rId19"/>
                <a:stretch>
                  <a:fillRect b="-8889"/>
                </a:stretch>
              </a:blipFill>
            </p:spPr>
            <p:txBody>
              <a:bodyPr/>
              <a:lstStyle/>
              <a:p>
                <a:r>
                  <a:rPr lang="en-US">
                    <a:noFill/>
                  </a:rPr>
                  <a:t> </a:t>
                </a:r>
              </a:p>
            </p:txBody>
          </p:sp>
        </mc:Fallback>
      </mc:AlternateContent>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4"/>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7"/>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5"/>
                  <a:stretch>
                    <a:fillRect l="-6522" r="-6522"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1384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2</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6</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20"/>
                <a:stretch>
                  <a:fillRect/>
                </a:stretch>
              </a:blipFill>
            </p:spPr>
            <p:txBody>
              <a:bodyPr/>
              <a:lstStyle/>
              <a:p>
                <a:r>
                  <a:rPr lang="en-US">
                    <a:noFill/>
                  </a:rPr>
                  <a:t> </a:t>
                </a:r>
              </a:p>
            </p:txBody>
          </p:sp>
        </mc:Fallback>
      </mc:AlternateContent>
      <p:cxnSp>
        <p:nvCxnSpPr>
          <p:cNvPr id="6" name="Straight Arrow Connector 5"/>
          <p:cNvCxnSpPr/>
          <p:nvPr/>
        </p:nvCxnSpPr>
        <p:spPr>
          <a:xfrm>
            <a:off x="3127544" y="2450293"/>
            <a:ext cx="0" cy="94653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422733"/>
            <a:ext cx="6284" cy="3824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5304620"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5304620" y="3170178"/>
                <a:ext cx="407515" cy="34888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256836"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256836" y="3170178"/>
                <a:ext cx="407515" cy="3488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6053078" y="3693805"/>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7" name="Rectangle 86"/>
              <p:cNvSpPr>
                <a:spLocks noRot="1" noChangeAspect="1" noMove="1" noResize="1" noEditPoints="1" noAdjustHandles="1" noChangeArrowheads="1" noChangeShapeType="1" noTextEdit="1"/>
              </p:cNvSpPr>
              <p:nvPr/>
            </p:nvSpPr>
            <p:spPr>
              <a:xfrm>
                <a:off x="6053078" y="3693805"/>
                <a:ext cx="407515" cy="3488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11770" y="3680090"/>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5511770" y="3680090"/>
                <a:ext cx="407515" cy="348884"/>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6513647" y="2665956"/>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6513647" y="2665956"/>
                <a:ext cx="407515" cy="348884"/>
              </a:xfrm>
              <a:prstGeom prst="rect">
                <a:avLst/>
              </a:prstGeom>
              <a:blipFill>
                <a:blip r:embed="rId25"/>
                <a:stretch>
                  <a:fillRect/>
                </a:stretch>
              </a:blipFill>
            </p:spPr>
            <p:txBody>
              <a:bodyPr/>
              <a:lstStyle/>
              <a:p>
                <a:r>
                  <a:rPr lang="en-US">
                    <a:noFill/>
                  </a:rPr>
                  <a:t> </a:t>
                </a:r>
              </a:p>
            </p:txBody>
          </p:sp>
        </mc:Fallback>
      </mc:AlternateContent>
      <p:sp>
        <p:nvSpPr>
          <p:cNvPr id="91" name="Freeform 90"/>
          <p:cNvSpPr/>
          <p:nvPr/>
        </p:nvSpPr>
        <p:spPr>
          <a:xfrm>
            <a:off x="5227320" y="2453640"/>
            <a:ext cx="1592580" cy="1844166"/>
          </a:xfrm>
          <a:custGeom>
            <a:avLst/>
            <a:gdLst>
              <a:gd name="connsiteX0" fmla="*/ 0 w 1592580"/>
              <a:gd name="connsiteY0" fmla="*/ 495300 h 1844166"/>
              <a:gd name="connsiteX1" fmla="*/ 259080 w 1592580"/>
              <a:gd name="connsiteY1" fmla="*/ 914400 h 1844166"/>
              <a:gd name="connsiteX2" fmla="*/ 502920 w 1592580"/>
              <a:gd name="connsiteY2" fmla="*/ 1417320 h 1844166"/>
              <a:gd name="connsiteX3" fmla="*/ 731520 w 1592580"/>
              <a:gd name="connsiteY3" fmla="*/ 1844040 h 1844166"/>
              <a:gd name="connsiteX4" fmla="*/ 1005840 w 1592580"/>
              <a:gd name="connsiteY4" fmla="*/ 1455420 h 1844166"/>
              <a:gd name="connsiteX5" fmla="*/ 1234440 w 1592580"/>
              <a:gd name="connsiteY5" fmla="*/ 883920 h 1844166"/>
              <a:gd name="connsiteX6" fmla="*/ 1470660 w 1592580"/>
              <a:gd name="connsiteY6" fmla="*/ 358140 h 1844166"/>
              <a:gd name="connsiteX7" fmla="*/ 1592580 w 1592580"/>
              <a:gd name="connsiteY7" fmla="*/ 0 h 184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2580" h="1844166">
                <a:moveTo>
                  <a:pt x="0" y="495300"/>
                </a:moveTo>
                <a:cubicBezTo>
                  <a:pt x="87630" y="628015"/>
                  <a:pt x="175260" y="760730"/>
                  <a:pt x="259080" y="914400"/>
                </a:cubicBezTo>
                <a:cubicBezTo>
                  <a:pt x="342900" y="1068070"/>
                  <a:pt x="424180" y="1262380"/>
                  <a:pt x="502920" y="1417320"/>
                </a:cubicBezTo>
                <a:cubicBezTo>
                  <a:pt x="581660" y="1572260"/>
                  <a:pt x="647700" y="1837690"/>
                  <a:pt x="731520" y="1844040"/>
                </a:cubicBezTo>
                <a:cubicBezTo>
                  <a:pt x="815340" y="1850390"/>
                  <a:pt x="922020" y="1615440"/>
                  <a:pt x="1005840" y="1455420"/>
                </a:cubicBezTo>
                <a:cubicBezTo>
                  <a:pt x="1089660" y="1295400"/>
                  <a:pt x="1156970" y="1066800"/>
                  <a:pt x="1234440" y="883920"/>
                </a:cubicBezTo>
                <a:cubicBezTo>
                  <a:pt x="1311910" y="701040"/>
                  <a:pt x="1410970" y="505460"/>
                  <a:pt x="1470660" y="358140"/>
                </a:cubicBezTo>
                <a:cubicBezTo>
                  <a:pt x="1530350" y="210820"/>
                  <a:pt x="1582420" y="49530"/>
                  <a:pt x="1592580" y="0"/>
                </a:cubicBezTo>
              </a:path>
            </a:pathLst>
          </a:cu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1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5"/>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6"/>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7"/>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00528"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2"/>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2027962" y="2303115"/>
            <a:ext cx="1153592" cy="2184239"/>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529929" y="3396832"/>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=2</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529929" y="3396832"/>
                <a:ext cx="567207" cy="523220"/>
              </a:xfrm>
              <a:prstGeom prst="rect">
                <a:avLst/>
              </a:prstGeom>
              <a:blipFill>
                <a:blip r:embed="rId13"/>
                <a:stretch>
                  <a:fillRect b="-8889"/>
                </a:stretch>
              </a:blipFill>
            </p:spPr>
            <p:txBody>
              <a:bodyPr/>
              <a:lstStyle/>
              <a:p>
                <a:r>
                  <a:rPr lang="en-US">
                    <a:noFill/>
                  </a:rPr>
                  <a:t> </a:t>
                </a:r>
              </a:p>
            </p:txBody>
          </p:sp>
        </mc:Fallback>
      </mc:AlternateContent>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5"/>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8"/>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6"/>
                  <a:stretch>
                    <a:fillRect l="-6522" r="-6522"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1384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2</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4</m:t>
                        </m:r>
                        <m:r>
                          <a:rPr lang="en-US" sz="1200" i="1">
                            <a:latin typeface="Cambria Math" panose="02040503050406030204" pitchFamily="18" charset="0"/>
                          </a:rPr>
                          <m:t>−</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i="1">
                            <a:latin typeface="Cambria Math" panose="02040503050406030204" pitchFamily="18" charset="0"/>
                          </a:rPr>
                          <m:t>(</m:t>
                        </m:r>
                        <m:r>
                          <a:rPr lang="en-US" sz="1200" b="0" i="1" smtClean="0">
                            <a:latin typeface="Cambria Math" panose="02040503050406030204" pitchFamily="18" charset="0"/>
                          </a:rPr>
                          <m:t>6</m:t>
                        </m:r>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8"/>
                <a:stretch>
                  <a:fillRect/>
                </a:stretch>
              </a:blipFill>
            </p:spPr>
            <p:txBody>
              <a:bodyPr/>
              <a:lstStyle/>
              <a:p>
                <a:r>
                  <a:rPr lang="en-US">
                    <a:noFill/>
                  </a:rPr>
                  <a:t> </a:t>
                </a:r>
              </a:p>
            </p:txBody>
          </p:sp>
        </mc:Fallback>
      </mc:AlternateContent>
      <p:cxnSp>
        <p:nvCxnSpPr>
          <p:cNvPr id="6" name="Straight Arrow Connector 5"/>
          <p:cNvCxnSpPr/>
          <p:nvPr/>
        </p:nvCxnSpPr>
        <p:spPr>
          <a:xfrm>
            <a:off x="3127544" y="2450293"/>
            <a:ext cx="0" cy="94653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422733"/>
            <a:ext cx="6284" cy="38240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5304620"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5304620" y="3170178"/>
                <a:ext cx="407515" cy="348884"/>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256836"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6256836" y="3170178"/>
                <a:ext cx="407515" cy="34888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6053078" y="3693805"/>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7" name="Rectangle 86"/>
              <p:cNvSpPr>
                <a:spLocks noRot="1" noChangeAspect="1" noMove="1" noResize="1" noEditPoints="1" noAdjustHandles="1" noChangeArrowheads="1" noChangeShapeType="1" noTextEdit="1"/>
              </p:cNvSpPr>
              <p:nvPr/>
            </p:nvSpPr>
            <p:spPr>
              <a:xfrm>
                <a:off x="6053078" y="3693805"/>
                <a:ext cx="407515" cy="3488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11770" y="3680090"/>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8" name="Rectangle 87"/>
              <p:cNvSpPr>
                <a:spLocks noRot="1" noChangeAspect="1" noMove="1" noResize="1" noEditPoints="1" noAdjustHandles="1" noChangeArrowheads="1" noChangeShapeType="1" noTextEdit="1"/>
              </p:cNvSpPr>
              <p:nvPr/>
            </p:nvSpPr>
            <p:spPr>
              <a:xfrm>
                <a:off x="5511770" y="3680090"/>
                <a:ext cx="407515" cy="348884"/>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p:cNvSpPr/>
              <p:nvPr/>
            </p:nvSpPr>
            <p:spPr>
              <a:xfrm>
                <a:off x="6513647" y="2665956"/>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89" name="Rectangle 88"/>
              <p:cNvSpPr>
                <a:spLocks noRot="1" noChangeAspect="1" noMove="1" noResize="1" noEditPoints="1" noAdjustHandles="1" noChangeArrowheads="1" noChangeShapeType="1" noTextEdit="1"/>
              </p:cNvSpPr>
              <p:nvPr/>
            </p:nvSpPr>
            <p:spPr>
              <a:xfrm>
                <a:off x="6513647" y="2665956"/>
                <a:ext cx="407515" cy="348884"/>
              </a:xfrm>
              <a:prstGeom prst="rect">
                <a:avLst/>
              </a:prstGeom>
              <a:blipFill>
                <a:blip r:embed="rId22"/>
                <a:stretch>
                  <a:fillRect/>
                </a:stretch>
              </a:blipFill>
            </p:spPr>
            <p:txBody>
              <a:bodyPr/>
              <a:lstStyle/>
              <a:p>
                <a:r>
                  <a:rPr lang="en-US">
                    <a:noFill/>
                  </a:rPr>
                  <a:t> </a:t>
                </a:r>
              </a:p>
            </p:txBody>
          </p:sp>
        </mc:Fallback>
      </mc:AlternateContent>
      <p:sp>
        <p:nvSpPr>
          <p:cNvPr id="91" name="Freeform 90"/>
          <p:cNvSpPr/>
          <p:nvPr/>
        </p:nvSpPr>
        <p:spPr>
          <a:xfrm>
            <a:off x="5227320" y="2453640"/>
            <a:ext cx="1592580" cy="1844166"/>
          </a:xfrm>
          <a:custGeom>
            <a:avLst/>
            <a:gdLst>
              <a:gd name="connsiteX0" fmla="*/ 0 w 1592580"/>
              <a:gd name="connsiteY0" fmla="*/ 495300 h 1844166"/>
              <a:gd name="connsiteX1" fmla="*/ 259080 w 1592580"/>
              <a:gd name="connsiteY1" fmla="*/ 914400 h 1844166"/>
              <a:gd name="connsiteX2" fmla="*/ 502920 w 1592580"/>
              <a:gd name="connsiteY2" fmla="*/ 1417320 h 1844166"/>
              <a:gd name="connsiteX3" fmla="*/ 731520 w 1592580"/>
              <a:gd name="connsiteY3" fmla="*/ 1844040 h 1844166"/>
              <a:gd name="connsiteX4" fmla="*/ 1005840 w 1592580"/>
              <a:gd name="connsiteY4" fmla="*/ 1455420 h 1844166"/>
              <a:gd name="connsiteX5" fmla="*/ 1234440 w 1592580"/>
              <a:gd name="connsiteY5" fmla="*/ 883920 h 1844166"/>
              <a:gd name="connsiteX6" fmla="*/ 1470660 w 1592580"/>
              <a:gd name="connsiteY6" fmla="*/ 358140 h 1844166"/>
              <a:gd name="connsiteX7" fmla="*/ 1592580 w 1592580"/>
              <a:gd name="connsiteY7" fmla="*/ 0 h 184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2580" h="1844166">
                <a:moveTo>
                  <a:pt x="0" y="495300"/>
                </a:moveTo>
                <a:cubicBezTo>
                  <a:pt x="87630" y="628015"/>
                  <a:pt x="175260" y="760730"/>
                  <a:pt x="259080" y="914400"/>
                </a:cubicBezTo>
                <a:cubicBezTo>
                  <a:pt x="342900" y="1068070"/>
                  <a:pt x="424180" y="1262380"/>
                  <a:pt x="502920" y="1417320"/>
                </a:cubicBezTo>
                <a:cubicBezTo>
                  <a:pt x="581660" y="1572260"/>
                  <a:pt x="647700" y="1837690"/>
                  <a:pt x="731520" y="1844040"/>
                </a:cubicBezTo>
                <a:cubicBezTo>
                  <a:pt x="815340" y="1850390"/>
                  <a:pt x="922020" y="1615440"/>
                  <a:pt x="1005840" y="1455420"/>
                </a:cubicBezTo>
                <a:cubicBezTo>
                  <a:pt x="1089660" y="1295400"/>
                  <a:pt x="1156970" y="1066800"/>
                  <a:pt x="1234440" y="883920"/>
                </a:cubicBezTo>
                <a:cubicBezTo>
                  <a:pt x="1311910" y="701040"/>
                  <a:pt x="1410970" y="505460"/>
                  <a:pt x="1470660" y="358140"/>
                </a:cubicBezTo>
                <a:cubicBezTo>
                  <a:pt x="1530350" y="210820"/>
                  <a:pt x="1582420" y="49530"/>
                  <a:pt x="1592580" y="0"/>
                </a:cubicBezTo>
              </a:path>
            </a:pathLst>
          </a:custGeom>
          <a:noFill/>
          <a:ln w="317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63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Finding </a:t>
                </a:r>
                <a:r>
                  <a:rPr lang="en-US" dirty="0"/>
                  <a:t>Optimal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8"/>
                <a:stretch>
                  <a:fillRect l="-1837" b="-714"/>
                </a:stretch>
              </a:blipFill>
            </p:spPr>
            <p:txBody>
              <a:bodyPr/>
              <a:lstStyle/>
              <a:p>
                <a:r>
                  <a:rPr lang="en-US">
                    <a:noFill/>
                  </a:rPr>
                  <a:t> </a:t>
                </a:r>
              </a:p>
            </p:txBody>
          </p:sp>
        </mc:Fallback>
      </mc:AlternateContent>
      <p:sp>
        <p:nvSpPr>
          <p:cNvPr id="57" name="TextBox 56"/>
          <p:cNvSpPr txBox="1"/>
          <p:nvPr/>
        </p:nvSpPr>
        <p:spPr>
          <a:xfrm>
            <a:off x="1821712" y="1672244"/>
            <a:ext cx="2044149"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Gradient Descent:</a:t>
            </a:r>
            <a:endParaRPr lang="en-US" dirty="0"/>
          </a:p>
        </p:txBody>
      </p:sp>
      <mc:AlternateContent xmlns:mc="http://schemas.openxmlformats.org/markup-compatibility/2006" xmlns:a14="http://schemas.microsoft.com/office/drawing/2010/main">
        <mc:Choice Requires="a14">
          <p:sp>
            <p:nvSpPr>
              <p:cNvPr id="58" name="Rectangle 57"/>
              <p:cNvSpPr/>
              <p:nvPr/>
            </p:nvSpPr>
            <p:spPr>
              <a:xfrm>
                <a:off x="5462404" y="1761663"/>
                <a:ext cx="271087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smtClean="0"/>
                  <a:t>Start with random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a:t>
                </a:r>
                <a:endParaRPr lang="en-US" dirty="0"/>
              </a:p>
            </p:txBody>
          </p:sp>
        </mc:Choice>
        <mc:Fallback xmlns="">
          <p:sp>
            <p:nvSpPr>
              <p:cNvPr id="58" name="Rectangle 57"/>
              <p:cNvSpPr>
                <a:spLocks noRot="1" noChangeAspect="1" noMove="1" noResize="1" noEditPoints="1" noAdjustHandles="1" noChangeArrowheads="1" noChangeShapeType="1" noTextEdit="1"/>
              </p:cNvSpPr>
              <p:nvPr/>
            </p:nvSpPr>
            <p:spPr>
              <a:xfrm>
                <a:off x="5462404" y="1761663"/>
                <a:ext cx="271087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035442" y="2659547"/>
                <a:ext cx="3576364"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dirty="0" smtClean="0"/>
                  <a:t>U</a:t>
                </a:r>
                <a14:m>
                  <m:oMath xmlns:m="http://schemas.openxmlformats.org/officeDocument/2006/math">
                    <m:r>
                      <m:rPr>
                        <m:sty m:val="p"/>
                      </m:rPr>
                      <a:rPr lang="en-US" b="0" i="0" smtClean="0">
                        <a:latin typeface="Cambria Math" panose="02040503050406030204" pitchFamily="18" charset="0"/>
                      </a:rPr>
                      <m:t>pdate</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𝟎</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sym typeface="Symbol" panose="05050102010706020507" pitchFamily="18" charset="2"/>
                          </a:rPr>
                          <m:t></m:t>
                        </m:r>
                      </m:e>
                      <m:sub>
                        <m:r>
                          <a:rPr lang="en-US">
                            <a:latin typeface="Cambria Math" panose="02040503050406030204" pitchFamily="18" charset="0"/>
                          </a:rPr>
                          <m:t>𝟏</m:t>
                        </m:r>
                      </m:sub>
                    </m:sSub>
                  </m:oMath>
                </a14:m>
                <a:r>
                  <a:rPr lang="en-US" dirty="0" smtClean="0"/>
                  <a:t> to reduce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𝑱</m:t>
                        </m:r>
                        <m:r>
                          <a:rPr lang="en-US" i="1">
                            <a:latin typeface="Cambria Math" panose="02040503050406030204" pitchFamily="18" charset="0"/>
                          </a:rPr>
                          <m:t>(</m:t>
                        </m:r>
                        <m:r>
                          <a:rPr lang="en-US">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a14:m>
                <a:r>
                  <a:rPr lang="en-US" dirty="0" smtClean="0"/>
                  <a:t> </a:t>
                </a:r>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035442" y="2659547"/>
                <a:ext cx="357636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5230784" y="3559506"/>
                <a:ext cx="31856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14:m>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sym typeface="Symbol" panose="05050102010706020507" pitchFamily="18" charset="2"/>
                              </a:rPr>
                              <m:t>𝐽</m:t>
                            </m:r>
                          </m:e>
                          <m:sub>
                            <m:r>
                              <a:rPr lang="en-US" b="0" i="1" smtClean="0">
                                <a:latin typeface="Cambria Math" panose="02040503050406030204" pitchFamily="18" charset="0"/>
                              </a:rPr>
                              <m:t>𝑛𝑒𝑤</m:t>
                            </m:r>
                          </m:sub>
                        </m:sSub>
                        <m:r>
                          <a:rPr lang="en-US" i="1">
                            <a:latin typeface="Cambria Math" panose="02040503050406030204" pitchFamily="18" charset="0"/>
                          </a:rPr>
                          <m:t>(</m:t>
                        </m:r>
                        <m:r>
                          <a:rPr lang="en-US">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a14:m>
                <a:r>
                  <a:rPr lang="en-US" dirty="0" smtClean="0"/>
                  <a:t> is good enough? </a:t>
                </a:r>
                <a:endParaRPr lang="en-US" dirty="0"/>
              </a:p>
            </p:txBody>
          </p:sp>
        </mc:Choice>
        <mc:Fallback xmlns="">
          <p:sp>
            <p:nvSpPr>
              <p:cNvPr id="60" name="Rectangle 59"/>
              <p:cNvSpPr>
                <a:spLocks noRot="1" noChangeAspect="1" noMove="1" noResize="1" noEditPoints="1" noAdjustHandles="1" noChangeArrowheads="1" noChangeShapeType="1" noTextEdit="1"/>
              </p:cNvSpPr>
              <p:nvPr/>
            </p:nvSpPr>
            <p:spPr>
              <a:xfrm>
                <a:off x="5230784" y="3559506"/>
                <a:ext cx="318568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5618120" y="4454317"/>
                <a:ext cx="2399439" cy="338554"/>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600" dirty="0" smtClean="0"/>
                  <a:t>Print optimal </a:t>
                </a:r>
                <a14:m>
                  <m:oMath xmlns:m="http://schemas.openxmlformats.org/officeDocument/2006/math">
                    <m:r>
                      <m:rPr>
                        <m:sty m:val="p"/>
                      </m:rPr>
                      <a:rPr lang="en-US" sz="1600" b="0" i="0" smtClean="0">
                        <a:latin typeface="Cambria Math" panose="02040503050406030204" pitchFamily="18" charset="0"/>
                        <a:sym typeface="Symbol" panose="05050102010706020507" pitchFamily="18" charset="2"/>
                      </a:rPr>
                      <m:t>J</m:t>
                    </m:r>
                    <m:r>
                      <a:rPr lang="en-US" sz="1600" b="0" i="0" smtClean="0">
                        <a:latin typeface="Cambria Math" panose="02040503050406030204" pitchFamily="18" charset="0"/>
                        <a:sym typeface="Symbol" panose="05050102010706020507" pitchFamily="18" charset="2"/>
                      </a:rPr>
                      <m:t>,</m:t>
                    </m:r>
                  </m:oMath>
                </a14:m>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sym typeface="Symbol" panose="05050102010706020507" pitchFamily="18" charset="2"/>
                          </a:rPr>
                          <m:t></m:t>
                        </m:r>
                      </m:e>
                      <m:sub>
                        <m:r>
                          <a:rPr lang="en-US" sz="1600" b="0" i="1" smtClean="0">
                            <a:latin typeface="Cambria Math" panose="02040503050406030204" pitchFamily="18" charset="0"/>
                          </a:rPr>
                          <m:t>0</m:t>
                        </m:r>
                      </m:sub>
                    </m:sSub>
                  </m:oMath>
                </a14:m>
                <a:r>
                  <a:rPr lang="en-US" sz="1600" dirty="0" smtClean="0"/>
                  <a:t> and</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sym typeface="Symbol" panose="05050102010706020507" pitchFamily="18" charset="2"/>
                          </a:rPr>
                          <m:t></m:t>
                        </m:r>
                      </m:e>
                      <m:sub>
                        <m:r>
                          <a:rPr lang="en-US" sz="1600" i="1">
                            <a:latin typeface="Cambria Math" panose="02040503050406030204" pitchFamily="18" charset="0"/>
                          </a:rPr>
                          <m:t>𝟏</m:t>
                        </m:r>
                      </m:sub>
                    </m:sSub>
                  </m:oMath>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5618120" y="4454317"/>
                <a:ext cx="2399439" cy="338554"/>
              </a:xfrm>
              <a:prstGeom prst="rect">
                <a:avLst/>
              </a:prstGeom>
              <a:blipFill>
                <a:blip r:embed="rId16"/>
                <a:stretch>
                  <a:fillRect/>
                </a:stretch>
              </a:blipFill>
            </p:spPr>
            <p:txBody>
              <a:bodyPr/>
              <a:lstStyle/>
              <a:p>
                <a:r>
                  <a:rPr lang="en-US">
                    <a:noFill/>
                  </a:rPr>
                  <a:t> </a:t>
                </a:r>
              </a:p>
            </p:txBody>
          </p:sp>
        </mc:Fallback>
      </mc:AlternateContent>
      <p:cxnSp>
        <p:nvCxnSpPr>
          <p:cNvPr id="63" name="Straight Arrow Connector 62"/>
          <p:cNvCxnSpPr/>
          <p:nvPr/>
        </p:nvCxnSpPr>
        <p:spPr>
          <a:xfrm>
            <a:off x="6755218" y="2130995"/>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6774324" y="3028879"/>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6810750" y="3928838"/>
            <a:ext cx="7089" cy="528552"/>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957996" y="4014862"/>
            <a:ext cx="561051" cy="369332"/>
          </a:xfrm>
          <a:prstGeom prst="rect">
            <a:avLst/>
          </a:prstGeom>
        </p:spPr>
        <p:txBody>
          <a:bodyPr wrap="none">
            <a:spAutoFit/>
          </a:bodyPr>
          <a:lstStyle/>
          <a:p>
            <a:r>
              <a:rPr lang="en-US" dirty="0" smtClean="0">
                <a:solidFill>
                  <a:srgbClr val="FF0000"/>
                </a:solidFill>
              </a:rPr>
              <a:t>Yes</a:t>
            </a:r>
            <a:endParaRPr lang="en-US" dirty="0">
              <a:solidFill>
                <a:srgbClr val="FF0000"/>
              </a:solidFill>
            </a:endParaRPr>
          </a:p>
        </p:txBody>
      </p:sp>
      <p:sp>
        <p:nvSpPr>
          <p:cNvPr id="69" name="Rectangle 68"/>
          <p:cNvSpPr/>
          <p:nvPr/>
        </p:nvSpPr>
        <p:spPr>
          <a:xfrm>
            <a:off x="4474391" y="3840777"/>
            <a:ext cx="479618" cy="369332"/>
          </a:xfrm>
          <a:prstGeom prst="rect">
            <a:avLst/>
          </a:prstGeom>
        </p:spPr>
        <p:txBody>
          <a:bodyPr wrap="none">
            <a:spAutoFit/>
          </a:bodyPr>
          <a:lstStyle/>
          <a:p>
            <a:r>
              <a:rPr lang="en-US" dirty="0" smtClean="0">
                <a:solidFill>
                  <a:srgbClr val="FF0000"/>
                </a:solidFill>
              </a:rPr>
              <a:t>No</a:t>
            </a:r>
            <a:endParaRPr lang="en-US" dirty="0">
              <a:solidFill>
                <a:srgbClr val="FF0000"/>
              </a:solidFill>
            </a:endParaRPr>
          </a:p>
        </p:txBody>
      </p:sp>
      <p:cxnSp>
        <p:nvCxnSpPr>
          <p:cNvPr id="73" name="Straight Connector 72"/>
          <p:cNvCxnSpPr>
            <a:stCxn id="60" idx="1"/>
          </p:cNvCxnSpPr>
          <p:nvPr/>
        </p:nvCxnSpPr>
        <p:spPr>
          <a:xfrm flipH="1">
            <a:off x="4426912" y="3744172"/>
            <a:ext cx="803872" cy="0"/>
          </a:xfrm>
          <a:prstGeom prst="line">
            <a:avLst/>
          </a:prstGeom>
          <a:ln w="73025"/>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18876" y="2838757"/>
            <a:ext cx="0" cy="928976"/>
          </a:xfrm>
          <a:prstGeom prst="line">
            <a:avLst/>
          </a:prstGeom>
          <a:ln w="73025"/>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4386263" y="2838757"/>
            <a:ext cx="649179" cy="0"/>
          </a:xfrm>
          <a:prstGeom prst="straightConnector1">
            <a:avLst/>
          </a:prstGeom>
          <a:ln w="7302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40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par>
                                <p:cTn id="43" presetID="10"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8" grpId="0"/>
      <p:bldP spid="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grpSp>
        <p:nvGrpSpPr>
          <p:cNvPr id="11" name="Group 10"/>
          <p:cNvGrpSpPr/>
          <p:nvPr/>
        </p:nvGrpSpPr>
        <p:grpSpPr>
          <a:xfrm>
            <a:off x="2185352" y="738838"/>
            <a:ext cx="6763812" cy="4142687"/>
            <a:chOff x="1987232" y="787029"/>
            <a:chExt cx="6763812" cy="4142687"/>
          </a:xfrm>
        </p:grpSpPr>
        <p:pic>
          <p:nvPicPr>
            <p:cNvPr id="4" name="Picture 3"/>
            <p:cNvPicPr>
              <a:picLocks noChangeAspect="1"/>
            </p:cNvPicPr>
            <p:nvPr/>
          </p:nvPicPr>
          <p:blipFill rotWithShape="1">
            <a:blip r:embed="rId3"/>
            <a:srcRect l="4749" t="16096" r="4622"/>
            <a:stretch/>
          </p:blipFill>
          <p:spPr>
            <a:xfrm>
              <a:off x="1987232" y="1238250"/>
              <a:ext cx="6429375" cy="3643275"/>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rot="661753">
                  <a:off x="3201626" y="4468051"/>
                  <a:ext cx="5773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sym typeface="Symbol" panose="05050102010706020507" pitchFamily="18" charset="2"/>
                              </a:rPr>
                              <m:t></m:t>
                            </m:r>
                          </m:e>
                          <m:sub>
                            <m:r>
                              <a:rPr lang="en-US" sz="2400" b="1" i="1">
                                <a:solidFill>
                                  <a:schemeClr val="tx1"/>
                                </a:solidFill>
                                <a:latin typeface="Cambria Math" panose="02040503050406030204" pitchFamily="18" charset="0"/>
                              </a:rPr>
                              <m:t>𝟎</m:t>
                            </m:r>
                          </m:sub>
                        </m:sSub>
                      </m:oMath>
                    </m:oMathPara>
                  </a14:m>
                  <a:endParaRPr lang="en-US" sz="24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rot="661753">
                  <a:off x="3201626" y="4468051"/>
                  <a:ext cx="577338" cy="461665"/>
                </a:xfrm>
                <a:prstGeom prst="rect">
                  <a:avLst/>
                </a:prstGeom>
                <a:blipFill>
                  <a:blip r:embed="rId4"/>
                  <a:stretch>
                    <a:fillRect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rot="19648393">
                  <a:off x="7044362" y="4148011"/>
                  <a:ext cx="5773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sym typeface="Symbol" panose="05050102010706020507" pitchFamily="18" charset="2"/>
                              </a:rPr>
                              <m:t></m:t>
                            </m:r>
                          </m:e>
                          <m:sub>
                            <m:r>
                              <a:rPr lang="en-US" sz="2400" b="1" i="1" smtClean="0">
                                <a:solidFill>
                                  <a:schemeClr val="tx1"/>
                                </a:solidFill>
                                <a:latin typeface="Cambria Math" panose="02040503050406030204" pitchFamily="18" charset="0"/>
                              </a:rPr>
                              <m:t>𝟏</m:t>
                            </m:r>
                          </m:sub>
                        </m:sSub>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rot="19648393">
                  <a:off x="7044362" y="4148011"/>
                  <a:ext cx="57733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31956" y="787029"/>
                  <a:ext cx="11190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𝟏</m:t>
                            </m:r>
                          </m:sub>
                        </m:sSub>
                        <m:r>
                          <m:rPr>
                            <m:nor/>
                          </m:rPr>
                          <a:rPr lang="en-US" dirty="0">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31956" y="787029"/>
                  <a:ext cx="1119088" cy="369332"/>
                </a:xfrm>
                <a:prstGeom prst="rect">
                  <a:avLst/>
                </a:prstGeom>
                <a:blipFill>
                  <a:blip r:embed="rId6"/>
                  <a:stretch>
                    <a:fillRect b="-14754"/>
                  </a:stretch>
                </a:blipFill>
              </p:spPr>
              <p:txBody>
                <a:bodyPr/>
                <a:lstStyle/>
                <a:p>
                  <a:r>
                    <a:rPr lang="en-US">
                      <a:noFill/>
                    </a:rPr>
                    <a:t> </a:t>
                  </a:r>
                </a:p>
              </p:txBody>
            </p:sp>
          </mc:Fallback>
        </mc:AlternateContent>
      </p:grpSp>
      <p:sp>
        <p:nvSpPr>
          <p:cNvPr id="14" name="Oval 13"/>
          <p:cNvSpPr/>
          <p:nvPr/>
        </p:nvSpPr>
        <p:spPr>
          <a:xfrm>
            <a:off x="5547360" y="22479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Oval 14"/>
          <p:cNvSpPr/>
          <p:nvPr/>
        </p:nvSpPr>
        <p:spPr>
          <a:xfrm>
            <a:off x="5882640" y="246888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6" name="Oval 15"/>
          <p:cNvSpPr/>
          <p:nvPr/>
        </p:nvSpPr>
        <p:spPr>
          <a:xfrm>
            <a:off x="5760720" y="27432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Oval 16"/>
          <p:cNvSpPr/>
          <p:nvPr/>
        </p:nvSpPr>
        <p:spPr>
          <a:xfrm>
            <a:off x="5577840" y="3011696"/>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5745480" y="3246120"/>
            <a:ext cx="121920" cy="137160"/>
          </a:xfrm>
          <a:prstGeom prst="ellipse">
            <a:avLst/>
          </a:prstGeom>
          <a:solidFill>
            <a:srgbClr val="FF0000">
              <a:alpha val="34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Oval 18"/>
          <p:cNvSpPr/>
          <p:nvPr/>
        </p:nvSpPr>
        <p:spPr>
          <a:xfrm>
            <a:off x="5201920" y="202692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4831080" y="224790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4555191" y="2532052"/>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4213860" y="268986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3954953" y="2827020"/>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Oval 23"/>
          <p:cNvSpPr/>
          <p:nvPr/>
        </p:nvSpPr>
        <p:spPr>
          <a:xfrm>
            <a:off x="3696046" y="2710899"/>
            <a:ext cx="121920" cy="137160"/>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 name="Group 32"/>
          <p:cNvGrpSpPr/>
          <p:nvPr/>
        </p:nvGrpSpPr>
        <p:grpSpPr>
          <a:xfrm>
            <a:off x="5400039" y="2118808"/>
            <a:ext cx="414021" cy="377640"/>
            <a:chOff x="5400039" y="2118808"/>
            <a:chExt cx="414021" cy="377640"/>
          </a:xfrm>
        </p:grpSpPr>
        <p:sp>
          <p:nvSpPr>
            <p:cNvPr id="25" name="Oval 24"/>
            <p:cNvSpPr/>
            <p:nvPr/>
          </p:nvSpPr>
          <p:spPr>
            <a:xfrm>
              <a:off x="5400039" y="2123068"/>
              <a:ext cx="414021" cy="3733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5687854" y="2118808"/>
              <a:ext cx="121920" cy="27568"/>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694997" y="2133371"/>
              <a:ext cx="50483" cy="114529"/>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35" name="Straight Arrow Connector 34"/>
          <p:cNvCxnSpPr>
            <a:stCxn id="14" idx="5"/>
          </p:cNvCxnSpPr>
          <p:nvPr/>
        </p:nvCxnSpPr>
        <p:spPr>
          <a:xfrm>
            <a:off x="5651425" y="2364973"/>
            <a:ext cx="227330" cy="132080"/>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5" idx="3"/>
          </p:cNvCxnSpPr>
          <p:nvPr/>
        </p:nvCxnSpPr>
        <p:spPr>
          <a:xfrm flipH="1">
            <a:off x="5855933" y="2585953"/>
            <a:ext cx="44562" cy="168677"/>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604398" y="2860273"/>
            <a:ext cx="209587" cy="18824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18" idx="1"/>
          </p:cNvCxnSpPr>
          <p:nvPr/>
        </p:nvCxnSpPr>
        <p:spPr>
          <a:xfrm>
            <a:off x="5600626" y="3114273"/>
            <a:ext cx="162709" cy="151934"/>
          </a:xfrm>
          <a:prstGeom prst="straightConnector1">
            <a:avLst/>
          </a:prstGeom>
          <a:ln w="31750">
            <a:solidFill>
              <a:srgbClr val="FF0000">
                <a:alpha val="58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4942962" y="2125382"/>
            <a:ext cx="281594" cy="15631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4655820" y="2336556"/>
            <a:ext cx="188731" cy="200904"/>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1" idx="3"/>
          </p:cNvCxnSpPr>
          <p:nvPr/>
        </p:nvCxnSpPr>
        <p:spPr>
          <a:xfrm flipH="1">
            <a:off x="4345170" y="2649125"/>
            <a:ext cx="227876" cy="94075"/>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2" idx="2"/>
          </p:cNvCxnSpPr>
          <p:nvPr/>
        </p:nvCxnSpPr>
        <p:spPr>
          <a:xfrm flipH="1">
            <a:off x="4076873" y="2758440"/>
            <a:ext cx="136987" cy="113209"/>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24" idx="5"/>
          </p:cNvCxnSpPr>
          <p:nvPr/>
        </p:nvCxnSpPr>
        <p:spPr>
          <a:xfrm flipH="1" flipV="1">
            <a:off x="3800111" y="2827972"/>
            <a:ext cx="163259" cy="91579"/>
          </a:xfrm>
          <a:prstGeom prst="straightConnector1">
            <a:avLst/>
          </a:prstGeom>
          <a:ln w="317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10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t>
            </a:r>
            <a:endParaRPr lang="en-US" dirty="0"/>
          </a:p>
        </p:txBody>
      </p:sp>
      <p:grpSp>
        <p:nvGrpSpPr>
          <p:cNvPr id="9" name="Group 8"/>
          <p:cNvGrpSpPr/>
          <p:nvPr/>
        </p:nvGrpSpPr>
        <p:grpSpPr>
          <a:xfrm>
            <a:off x="3513670" y="1041400"/>
            <a:ext cx="3259666" cy="2308324"/>
            <a:chOff x="2091268" y="1320800"/>
            <a:chExt cx="3259666" cy="2308324"/>
          </a:xfrm>
        </p:grpSpPr>
        <p:sp>
          <p:nvSpPr>
            <p:cNvPr id="5" name="TextBox 4"/>
            <p:cNvSpPr txBox="1"/>
            <p:nvPr/>
          </p:nvSpPr>
          <p:spPr>
            <a:xfrm>
              <a:off x="2091268" y="1320800"/>
              <a:ext cx="3259666" cy="2308324"/>
            </a:xfrm>
            <a:prstGeom prst="rect">
              <a:avLst/>
            </a:prstGeom>
            <a:noFill/>
          </p:spPr>
          <p:txBody>
            <a:bodyPr wrap="square" rtlCol="0">
              <a:spAutoFit/>
            </a:bodyPr>
            <a:lstStyle/>
            <a:p>
              <a:r>
                <a:rPr lang="en-US" dirty="0" smtClean="0"/>
                <a:t>Repeat until convergence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a:t>}</a:t>
              </a:r>
              <a:r>
                <a:rPr lang="en-US" dirty="0" smtClean="0"/>
                <a:t> </a:t>
              </a:r>
              <a:endParaRPr lang="en-US" dirty="0"/>
            </a:p>
          </p:txBody>
        </p:sp>
        <mc:AlternateContent xmlns:mc="http://schemas.openxmlformats.org/markup-compatibility/2006" xmlns:a14="http://schemas.microsoft.com/office/drawing/2010/main">
          <mc:Choice Requires="a14">
            <p:sp>
              <p:nvSpPr>
                <p:cNvPr id="37" name="Rectangle 36"/>
                <p:cNvSpPr/>
                <p:nvPr/>
              </p:nvSpPr>
              <p:spPr>
                <a:xfrm>
                  <a:off x="2438401" y="1870611"/>
                  <a:ext cx="2912533" cy="14164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oMath>
                  </a14:m>
                  <a:r>
                    <a:rPr lang="en-US" dirty="0">
                      <a:latin typeface="Cambria Math" panose="02040503050406030204" pitchFamily="18" charset="0"/>
                    </a:rPr>
                    <a:t> </a:t>
                  </a:r>
                  <a:r>
                    <a:rPr lang="en-US" b="1" dirty="0">
                      <a:solidFill>
                        <a:srgbClr val="FF0000"/>
                      </a:solidFill>
                      <a:latin typeface="Cambria Math" panose="02040503050406030204" pitchFamily="18" charset="0"/>
                    </a:rPr>
                    <a:t>:=</a:t>
                  </a:r>
                  <a:r>
                    <a:rPr lang="en-US"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 − </m:t>
                      </m:r>
                      <m:r>
                        <m:rPr>
                          <m:sty m:val="p"/>
                        </m:rPr>
                        <a:rPr lang="el-GR" i="0">
                          <a:latin typeface="Cambria Math" panose="02040503050406030204" pitchFamily="18" charset="0"/>
                        </a:rPr>
                        <m:t>α</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m:t>
                          </m:r>
                        </m:num>
                        <m:den>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den>
                      </m:f>
                      <m:r>
                        <m:rPr>
                          <m:sty m:val="p"/>
                        </m:rPr>
                        <a:rPr lang="en-US" i="0">
                          <a:latin typeface="Cambria Math" panose="02040503050406030204" pitchFamily="18" charset="0"/>
                        </a:rPr>
                        <m:t>J</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1</m:t>
                              </m:r>
                            </m:sub>
                          </m:sSub>
                        </m:e>
                      </m:d>
                    </m:oMath>
                  </a14:m>
                  <a:endParaRPr lang="en-US" dirty="0">
                    <a:latin typeface="Cambria Math" panose="02040503050406030204" pitchFamily="18" charset="0"/>
                  </a:endParaRPr>
                </a:p>
                <a:p>
                  <a:pPr>
                    <a:lnSpc>
                      <a:spcPct val="150000"/>
                    </a:lnSpc>
                  </a:pPr>
                  <a14:m>
                    <m:oMath xmlns:m="http://schemas.openxmlformats.org/officeDocument/2006/math">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oMath>
                  </a14:m>
                  <a:r>
                    <a:rPr lang="en-US" dirty="0">
                      <a:latin typeface="Cambria Math" panose="02040503050406030204" pitchFamily="18" charset="0"/>
                    </a:rPr>
                    <a:t> </a:t>
                  </a:r>
                  <a:r>
                    <a:rPr lang="en-US" b="1" dirty="0">
                      <a:solidFill>
                        <a:srgbClr val="FF0000"/>
                      </a:solidFill>
                      <a:latin typeface="Cambria Math" panose="02040503050406030204" pitchFamily="18" charset="0"/>
                    </a:rPr>
                    <a:t>:=</a:t>
                  </a:r>
                  <a:r>
                    <a:rPr lang="en-US"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r>
                        <a:rPr lang="en-US" i="0">
                          <a:latin typeface="Cambria Math" panose="02040503050406030204" pitchFamily="18" charset="0"/>
                        </a:rPr>
                        <m:t> − </m:t>
                      </m:r>
                      <m:r>
                        <m:rPr>
                          <m:sty m:val="p"/>
                        </m:rPr>
                        <a:rPr lang="el-GR" i="0">
                          <a:latin typeface="Cambria Math" panose="02040503050406030204" pitchFamily="18" charset="0"/>
                        </a:rPr>
                        <m:t>α</m:t>
                      </m:r>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m:t>
                          </m:r>
                        </m:num>
                        <m:den>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b="0" i="0" smtClean="0">
                                  <a:latin typeface="Cambria Math" panose="02040503050406030204" pitchFamily="18" charset="0"/>
                                </a:rPr>
                                <m:t>1</m:t>
                              </m:r>
                            </m:sub>
                          </m:sSub>
                        </m:den>
                      </m:f>
                      <m:r>
                        <m:rPr>
                          <m:sty m:val="p"/>
                        </m:rPr>
                        <a:rPr lang="en-US" i="0">
                          <a:latin typeface="Cambria Math" panose="02040503050406030204" pitchFamily="18" charset="0"/>
                        </a:rPr>
                        <m:t>J</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0">
                                  <a:latin typeface="Cambria Math" panose="02040503050406030204" pitchFamily="18" charset="0"/>
                                  <a:sym typeface="Symbol" panose="05050102010706020507" pitchFamily="18" charset="2"/>
                                </a:rPr>
                                <m:t></m:t>
                              </m:r>
                            </m:e>
                            <m:sub>
                              <m:r>
                                <a:rPr lang="en-US" i="0">
                                  <a:latin typeface="Cambria Math" panose="02040503050406030204" pitchFamily="18" charset="0"/>
                                </a:rPr>
                                <m:t>1</m:t>
                              </m:r>
                            </m:sub>
                          </m:sSub>
                        </m:e>
                      </m:d>
                    </m:oMath>
                  </a14:m>
                  <a:endParaRPr lang="en-US" dirty="0">
                    <a:latin typeface="Cambria Math" panose="02040503050406030204" pitchFamily="18"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2438401" y="1870611"/>
                  <a:ext cx="2912533" cy="1416413"/>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 name="Rectangle 11"/>
              <p:cNvSpPr/>
              <p:nvPr/>
            </p:nvSpPr>
            <p:spPr>
              <a:xfrm>
                <a:off x="2091268" y="3500374"/>
                <a:ext cx="3047999" cy="136954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1</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a:latin typeface="Cambria Math" panose="02040503050406030204" pitchFamily="18" charset="0"/>
                </a:endParaRPr>
              </a:p>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2</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oMath>
                </a14:m>
                <a:r>
                  <a:rPr lang="en-US" sz="1600" dirty="0" smtClean="0">
                    <a:latin typeface="Cambria Math" panose="02040503050406030204" pitchFamily="18" charset="0"/>
                  </a:rPr>
                  <a:t>:=Temp1</a:t>
                </a:r>
              </a:p>
              <a:p>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b="0" i="0" smtClean="0">
                            <a:latin typeface="Cambria Math" panose="02040503050406030204" pitchFamily="18" charset="0"/>
                            <a:sym typeface="Symbol" panose="05050102010706020507" pitchFamily="18" charset="2"/>
                          </a:rPr>
                          <m:t>1</m:t>
                        </m:r>
                      </m:sub>
                    </m:sSub>
                  </m:oMath>
                </a14:m>
                <a:r>
                  <a:rPr lang="en-US" sz="1600" dirty="0" smtClean="0">
                    <a:latin typeface="Cambria Math" panose="02040503050406030204" pitchFamily="18" charset="0"/>
                  </a:rPr>
                  <a:t>:=Temp2</a:t>
                </a:r>
                <a:endParaRPr lang="en-US" sz="1600" dirty="0">
                  <a:latin typeface="Cambria Math" panose="020405030504060302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2091268" y="3500374"/>
                <a:ext cx="3047999" cy="136954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5842001" y="3500374"/>
                <a:ext cx="3047999" cy="136954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1</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sym typeface="Symbol" panose="05050102010706020507" pitchFamily="18" charset="2"/>
                          </a:rPr>
                          <m:t></m:t>
                        </m:r>
                      </m:e>
                      <m:sub>
                        <m:r>
                          <a:rPr lang="en-US" sz="1600">
                            <a:latin typeface="Cambria Math" panose="02040503050406030204" pitchFamily="18" charset="0"/>
                          </a:rPr>
                          <m:t>0</m:t>
                        </m:r>
                      </m:sub>
                    </m:sSub>
                  </m:oMath>
                </a14:m>
                <a:r>
                  <a:rPr lang="en-US" sz="1600" dirty="0">
                    <a:latin typeface="Cambria Math" panose="02040503050406030204" pitchFamily="18" charset="0"/>
                  </a:rPr>
                  <a:t>:=</a:t>
                </a:r>
                <a:r>
                  <a:rPr lang="en-US" sz="1600" dirty="0" smtClean="0">
                    <a:latin typeface="Cambria Math" panose="02040503050406030204" pitchFamily="18" charset="0"/>
                  </a:rPr>
                  <a:t>Temp1</a:t>
                </a:r>
                <a:endParaRPr lang="en-US" sz="1600" dirty="0">
                  <a:latin typeface="Cambria Math" panose="02040503050406030204" pitchFamily="18" charset="0"/>
                </a:endParaRPr>
              </a:p>
              <a:p>
                <a14:m>
                  <m:oMath xmlns:m="http://schemas.openxmlformats.org/officeDocument/2006/math">
                    <m:r>
                      <m:rPr>
                        <m:sty m:val="p"/>
                      </m:rPr>
                      <a:rPr lang="en-US" sz="1600" b="0" i="0" smtClean="0">
                        <a:latin typeface="Cambria Math" panose="02040503050406030204" pitchFamily="18" charset="0"/>
                      </a:rPr>
                      <m:t>Temp</m:t>
                    </m:r>
                    <m:r>
                      <a:rPr lang="en-US" sz="1600" b="0" i="0" smtClean="0">
                        <a:latin typeface="Cambria Math" panose="02040503050406030204" pitchFamily="18" charset="0"/>
                      </a:rPr>
                      <m:t>2</m:t>
                    </m:r>
                  </m:oMath>
                </a14:m>
                <a:r>
                  <a:rPr lang="en-US" sz="1600" dirty="0">
                    <a:latin typeface="Cambria Math" panose="02040503050406030204" pitchFamily="18" charset="0"/>
                  </a:rPr>
                  <a:t> </a:t>
                </a:r>
                <a:r>
                  <a:rPr lang="en-US" sz="1600" b="1" dirty="0">
                    <a:solidFill>
                      <a:srgbClr val="FF0000"/>
                    </a:solidFill>
                    <a:latin typeface="Cambria Math" panose="02040503050406030204" pitchFamily="18" charset="0"/>
                  </a:rPr>
                  <a:t>:=</a:t>
                </a:r>
                <a:r>
                  <a:rPr lang="en-US" sz="1600"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r>
                      <a:rPr lang="en-US" sz="1600" i="0">
                        <a:latin typeface="Cambria Math" panose="02040503050406030204" pitchFamily="18" charset="0"/>
                      </a:rPr>
                      <m:t> − </m:t>
                    </m:r>
                    <m:r>
                      <m:rPr>
                        <m:sty m:val="p"/>
                      </m:rPr>
                      <a:rPr lang="el-GR" sz="1600" i="0">
                        <a:latin typeface="Cambria Math" panose="02040503050406030204" pitchFamily="18" charset="0"/>
                      </a:rPr>
                      <m:t>α</m:t>
                    </m:r>
                    <m:r>
                      <a:rPr lang="en-US" sz="1600" i="0">
                        <a:latin typeface="Cambria Math" panose="02040503050406030204" pitchFamily="18" charset="0"/>
                      </a:rPr>
                      <m:t> </m:t>
                    </m:r>
                    <m:f>
                      <m:fPr>
                        <m:ctrlPr>
                          <a:rPr lang="en-US" sz="1600" i="1">
                            <a:latin typeface="Cambria Math" panose="02040503050406030204" pitchFamily="18" charset="0"/>
                          </a:rPr>
                        </m:ctrlPr>
                      </m:fPr>
                      <m:num>
                        <m:r>
                          <a:rPr lang="en-US" sz="1600" i="0">
                            <a:latin typeface="Cambria Math" panose="02040503050406030204" pitchFamily="18" charset="0"/>
                          </a:rPr>
                          <m:t>𝜕</m:t>
                        </m:r>
                      </m:num>
                      <m:den>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den>
                    </m:f>
                    <m:r>
                      <m:rPr>
                        <m:sty m:val="p"/>
                      </m:rPr>
                      <a:rPr lang="en-US" sz="1600" i="0">
                        <a:latin typeface="Cambria Math" panose="02040503050406030204" pitchFamily="18" charset="0"/>
                      </a:rPr>
                      <m:t>J</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0</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i="0">
                                <a:latin typeface="Cambria Math" panose="02040503050406030204" pitchFamily="18" charset="0"/>
                              </a:rPr>
                              <m:t>1</m:t>
                            </m:r>
                          </m:sub>
                        </m:sSub>
                      </m:e>
                    </m:d>
                  </m:oMath>
                </a14:m>
                <a:endParaRPr lang="en-US" sz="1600" dirty="0" smtClean="0">
                  <a:latin typeface="Cambria Math" panose="02040503050406030204" pitchFamily="18" charset="0"/>
                </a:endParaRPr>
              </a:p>
              <a:p>
                <a14:m>
                  <m:oMath xmlns:m="http://schemas.openxmlformats.org/officeDocument/2006/math">
                    <m:sSub>
                      <m:sSubPr>
                        <m:ctrlPr>
                          <a:rPr lang="en-US" sz="1600" i="1">
                            <a:latin typeface="Cambria Math" panose="02040503050406030204" pitchFamily="18" charset="0"/>
                          </a:rPr>
                        </m:ctrlPr>
                      </m:sSubPr>
                      <m:e>
                        <m:r>
                          <a:rPr lang="en-US" sz="1600" i="0">
                            <a:latin typeface="Cambria Math" panose="02040503050406030204" pitchFamily="18" charset="0"/>
                            <a:sym typeface="Symbol" panose="05050102010706020507" pitchFamily="18" charset="2"/>
                          </a:rPr>
                          <m:t></m:t>
                        </m:r>
                      </m:e>
                      <m:sub>
                        <m:r>
                          <a:rPr lang="en-US" sz="1600" b="0" i="0" smtClean="0">
                            <a:latin typeface="Cambria Math" panose="02040503050406030204" pitchFamily="18" charset="0"/>
                            <a:sym typeface="Symbol" panose="05050102010706020507" pitchFamily="18" charset="2"/>
                          </a:rPr>
                          <m:t>1</m:t>
                        </m:r>
                      </m:sub>
                    </m:sSub>
                  </m:oMath>
                </a14:m>
                <a:r>
                  <a:rPr lang="en-US" sz="1600" dirty="0" smtClean="0">
                    <a:latin typeface="Cambria Math" panose="02040503050406030204" pitchFamily="18" charset="0"/>
                  </a:rPr>
                  <a:t>:=Temp2</a:t>
                </a:r>
                <a:endParaRPr lang="en-US" sz="1600" dirty="0">
                  <a:latin typeface="Cambria Math" panose="02040503050406030204" pitchFamily="18"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5842001" y="3500374"/>
                <a:ext cx="3047999" cy="1369542"/>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p:cNvCxnSpPr/>
          <p:nvPr/>
        </p:nvCxnSpPr>
        <p:spPr>
          <a:xfrm flipH="1">
            <a:off x="4377267" y="3007624"/>
            <a:ext cx="762000" cy="492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5655731" y="3004740"/>
            <a:ext cx="922866" cy="495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Image result for tick mark symbo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9280" y="2820275"/>
            <a:ext cx="636604" cy="6047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13232" y="2792694"/>
            <a:ext cx="920586" cy="6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42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1034"/>
                                        </p:tgtEl>
                                        <p:attrNameLst>
                                          <p:attrName>style.visibility</p:attrName>
                                        </p:attrNameLst>
                                      </p:cBhvr>
                                      <p:to>
                                        <p:strVal val="visible"/>
                                      </p:to>
                                    </p:set>
                                    <p:animEffect transition="in" filter="fade">
                                      <p:cBhvr>
                                        <p:cTn id="24"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
          </p:nvPr>
        </p:nvSpPr>
        <p:spPr/>
        <p:txBody>
          <a:bodyPr/>
          <a:lstStyle/>
          <a:p>
            <a:r>
              <a:rPr lang="en-US" dirty="0" smtClean="0"/>
              <a:t>Non-Linear Regression</a:t>
            </a:r>
          </a:p>
          <a:p>
            <a:endParaRPr lang="en-US" dirty="0"/>
          </a:p>
        </p:txBody>
      </p:sp>
      <p:sp>
        <p:nvSpPr>
          <p:cNvPr id="5" name="Text Placeholder 4"/>
          <p:cNvSpPr>
            <a:spLocks noGrp="1"/>
          </p:cNvSpPr>
          <p:nvPr>
            <p:ph type="body" sz="quarter" idx="13"/>
          </p:nvPr>
        </p:nvSpPr>
        <p:spPr/>
        <p:txBody>
          <a:bodyPr/>
          <a:lstStyle/>
          <a:p>
            <a:r>
              <a:rPr lang="en-US" dirty="0" smtClean="0"/>
              <a:t>Linear Regression</a:t>
            </a:r>
          </a:p>
          <a:p>
            <a:endParaRPr lang="en-US" dirty="0"/>
          </a:p>
        </p:txBody>
      </p:sp>
      <p:grpSp>
        <p:nvGrpSpPr>
          <p:cNvPr id="16" name="Group 15"/>
          <p:cNvGrpSpPr/>
          <p:nvPr/>
        </p:nvGrpSpPr>
        <p:grpSpPr>
          <a:xfrm>
            <a:off x="462785" y="1151337"/>
            <a:ext cx="3874218" cy="2705912"/>
            <a:chOff x="462785" y="1151337"/>
            <a:chExt cx="3874218" cy="2705912"/>
          </a:xfrm>
        </p:grpSpPr>
        <p:pic>
          <p:nvPicPr>
            <p:cNvPr id="10" name="Picture 9"/>
            <p:cNvPicPr>
              <a:picLocks noChangeAspect="1"/>
            </p:cNvPicPr>
            <p:nvPr/>
          </p:nvPicPr>
          <p:blipFill>
            <a:blip r:embed="rId2"/>
            <a:stretch>
              <a:fillRect/>
            </a:stretch>
          </p:blipFill>
          <p:spPr>
            <a:xfrm>
              <a:off x="770562" y="1151337"/>
              <a:ext cx="3566441" cy="2367312"/>
            </a:xfrm>
            <a:prstGeom prst="rect">
              <a:avLst/>
            </a:prstGeom>
          </p:spPr>
        </p:pic>
        <p:sp>
          <p:nvSpPr>
            <p:cNvPr id="12" name="TextBox 11"/>
            <p:cNvSpPr txBox="1"/>
            <p:nvPr/>
          </p:nvSpPr>
          <p:spPr>
            <a:xfrm>
              <a:off x="2013735" y="3549472"/>
              <a:ext cx="1263722" cy="307777"/>
            </a:xfrm>
            <a:prstGeom prst="rect">
              <a:avLst/>
            </a:prstGeom>
            <a:noFill/>
          </p:spPr>
          <p:txBody>
            <a:bodyPr wrap="square" rtlCol="0">
              <a:spAutoFit/>
            </a:bodyPr>
            <a:lstStyle/>
            <a:p>
              <a:r>
                <a:rPr lang="en-US" sz="1400" dirty="0" smtClean="0"/>
                <a:t># of rooms</a:t>
              </a:r>
              <a:endParaRPr lang="en-US" sz="1400" dirty="0"/>
            </a:p>
          </p:txBody>
        </p:sp>
        <p:sp>
          <p:nvSpPr>
            <p:cNvPr id="13" name="TextBox 12"/>
            <p:cNvSpPr txBox="1"/>
            <p:nvPr/>
          </p:nvSpPr>
          <p:spPr>
            <a:xfrm rot="16200000">
              <a:off x="-204070" y="1992221"/>
              <a:ext cx="1641488" cy="307777"/>
            </a:xfrm>
            <a:prstGeom prst="rect">
              <a:avLst/>
            </a:prstGeom>
            <a:noFill/>
          </p:spPr>
          <p:txBody>
            <a:bodyPr wrap="square" rtlCol="0">
              <a:spAutoFit/>
            </a:bodyPr>
            <a:lstStyle/>
            <a:p>
              <a:r>
                <a:rPr lang="en-US" sz="1400" dirty="0" smtClean="0"/>
                <a:t>Price (in $1000)</a:t>
              </a:r>
              <a:endParaRPr lang="en-US" sz="1400" dirty="0"/>
            </a:p>
          </p:txBody>
        </p:sp>
      </p:grpSp>
      <p:grpSp>
        <p:nvGrpSpPr>
          <p:cNvPr id="17" name="Group 16"/>
          <p:cNvGrpSpPr/>
          <p:nvPr/>
        </p:nvGrpSpPr>
        <p:grpSpPr>
          <a:xfrm>
            <a:off x="5063896" y="1119188"/>
            <a:ext cx="3699960" cy="2585859"/>
            <a:chOff x="5063896" y="1119188"/>
            <a:chExt cx="3699960" cy="2585859"/>
          </a:xfrm>
        </p:grpSpPr>
        <p:pic>
          <p:nvPicPr>
            <p:cNvPr id="11" name="Picture 10"/>
            <p:cNvPicPr>
              <a:picLocks noChangeAspect="1"/>
            </p:cNvPicPr>
            <p:nvPr/>
          </p:nvPicPr>
          <p:blipFill>
            <a:blip r:embed="rId3"/>
            <a:stretch>
              <a:fillRect/>
            </a:stretch>
          </p:blipFill>
          <p:spPr>
            <a:xfrm>
              <a:off x="5422230" y="1119188"/>
              <a:ext cx="3341626" cy="2230188"/>
            </a:xfrm>
            <a:prstGeom prst="rect">
              <a:avLst/>
            </a:prstGeom>
          </p:spPr>
        </p:pic>
        <p:sp>
          <p:nvSpPr>
            <p:cNvPr id="14" name="TextBox 13"/>
            <p:cNvSpPr txBox="1"/>
            <p:nvPr/>
          </p:nvSpPr>
          <p:spPr>
            <a:xfrm>
              <a:off x="6614845" y="3397270"/>
              <a:ext cx="1263722" cy="307777"/>
            </a:xfrm>
            <a:prstGeom prst="rect">
              <a:avLst/>
            </a:prstGeom>
            <a:noFill/>
          </p:spPr>
          <p:txBody>
            <a:bodyPr wrap="square" rtlCol="0">
              <a:spAutoFit/>
            </a:bodyPr>
            <a:lstStyle/>
            <a:p>
              <a:r>
                <a:rPr lang="en-US" sz="1400" dirty="0" smtClean="0"/>
                <a:t># of rooms</a:t>
              </a:r>
              <a:endParaRPr lang="en-US" sz="1400" dirty="0"/>
            </a:p>
          </p:txBody>
        </p:sp>
        <p:sp>
          <p:nvSpPr>
            <p:cNvPr id="15" name="TextBox 14"/>
            <p:cNvSpPr txBox="1"/>
            <p:nvPr/>
          </p:nvSpPr>
          <p:spPr>
            <a:xfrm rot="16200000">
              <a:off x="4397041" y="1992221"/>
              <a:ext cx="1641488" cy="307777"/>
            </a:xfrm>
            <a:prstGeom prst="rect">
              <a:avLst/>
            </a:prstGeom>
            <a:noFill/>
          </p:spPr>
          <p:txBody>
            <a:bodyPr wrap="square" rtlCol="0">
              <a:spAutoFit/>
            </a:bodyPr>
            <a:lstStyle/>
            <a:p>
              <a:r>
                <a:rPr lang="en-US" sz="1400" dirty="0" smtClean="0"/>
                <a:t>Price (in $1000)</a:t>
              </a:r>
              <a:endParaRPr lang="en-US" sz="1400" dirty="0"/>
            </a:p>
          </p:txBody>
        </p:sp>
      </p:grpSp>
    </p:spTree>
    <p:extLst>
      <p:ext uri="{BB962C8B-B14F-4D97-AF65-F5344CB8AC3E}">
        <p14:creationId xmlns:p14="http://schemas.microsoft.com/office/powerpoint/2010/main" val="221561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Testing</a:t>
            </a:r>
            <a:endParaRPr lang="en-US" dirty="0"/>
          </a:p>
        </p:txBody>
      </p:sp>
      <p:sp>
        <p:nvSpPr>
          <p:cNvPr id="3" name="TextBox 2"/>
          <p:cNvSpPr txBox="1"/>
          <p:nvPr/>
        </p:nvSpPr>
        <p:spPr>
          <a:xfrm>
            <a:off x="1717040" y="1095334"/>
            <a:ext cx="7327900" cy="584775"/>
          </a:xfrm>
          <a:prstGeom prst="rect">
            <a:avLst/>
          </a:prstGeom>
          <a:noFill/>
        </p:spPr>
        <p:txBody>
          <a:bodyPr wrap="square" rtlCol="0">
            <a:spAutoFit/>
          </a:bodyPr>
          <a:lstStyle/>
          <a:p>
            <a:pPr>
              <a:lnSpc>
                <a:spcPct val="200000"/>
              </a:lnSpc>
            </a:pPr>
            <a:r>
              <a:rPr lang="en-US" sz="1600" dirty="0" smtClean="0"/>
              <a:t>Why we should split the data to, </a:t>
            </a:r>
            <a:r>
              <a:rPr lang="en-US" sz="1600" u="sng" dirty="0" smtClean="0">
                <a:solidFill>
                  <a:srgbClr val="FF0000"/>
                </a:solidFill>
              </a:rPr>
              <a:t>Train set</a:t>
            </a:r>
            <a:r>
              <a:rPr lang="en-US" sz="1600" dirty="0" smtClean="0">
                <a:solidFill>
                  <a:srgbClr val="FF0000"/>
                </a:solidFill>
              </a:rPr>
              <a:t> </a:t>
            </a:r>
            <a:r>
              <a:rPr lang="en-US" sz="1600" dirty="0" smtClean="0"/>
              <a:t>and </a:t>
            </a:r>
            <a:r>
              <a:rPr lang="en-US" sz="1600" u="sng" dirty="0" smtClean="0">
                <a:solidFill>
                  <a:srgbClr val="FF0000"/>
                </a:solidFill>
              </a:rPr>
              <a:t>Test set</a:t>
            </a:r>
            <a:r>
              <a:rPr lang="en-US" sz="1600" dirty="0" smtClean="0"/>
              <a:t>?</a:t>
            </a:r>
          </a:p>
        </p:txBody>
      </p:sp>
      <p:grpSp>
        <p:nvGrpSpPr>
          <p:cNvPr id="91" name="Group 90"/>
          <p:cNvGrpSpPr/>
          <p:nvPr/>
        </p:nvGrpSpPr>
        <p:grpSpPr>
          <a:xfrm>
            <a:off x="1583149" y="2657466"/>
            <a:ext cx="1836326" cy="1845623"/>
            <a:chOff x="4586699" y="2814980"/>
            <a:chExt cx="2258736" cy="2143047"/>
          </a:xfrm>
        </p:grpSpPr>
        <p:grpSp>
          <p:nvGrpSpPr>
            <p:cNvPr id="33" name="Group 32"/>
            <p:cNvGrpSpPr/>
            <p:nvPr/>
          </p:nvGrpSpPr>
          <p:grpSpPr>
            <a:xfrm>
              <a:off x="4586699" y="2814980"/>
              <a:ext cx="2256670" cy="2143047"/>
              <a:chOff x="1689855" y="2897174"/>
              <a:chExt cx="2256670" cy="2143047"/>
            </a:xfrm>
          </p:grpSpPr>
          <p:cxnSp>
            <p:nvCxnSpPr>
              <p:cNvPr id="34" name="Straight Arrow Connector 33"/>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37" name="TextBox 36"/>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3">
              <p14:nvContentPartPr>
                <p14:cNvPr id="77" name="Ink 76"/>
                <p14:cNvContentPartPr/>
                <p14:nvPr/>
              </p14:nvContentPartPr>
              <p14:xfrm>
                <a:off x="5211035" y="3199420"/>
                <a:ext cx="958680" cy="1091520"/>
              </p14:xfrm>
            </p:contentPart>
          </mc:Choice>
          <mc:Fallback xmlns="">
            <p:pic>
              <p:nvPicPr>
                <p:cNvPr id="77" name="Ink 76"/>
                <p:cNvPicPr/>
                <p:nvPr/>
              </p:nvPicPr>
              <p:blipFill>
                <a:blip r:embed="rId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8" name="Ink 77"/>
                <p14:cNvContentPartPr/>
                <p14:nvPr/>
              </p14:nvContentPartPr>
              <p14:xfrm>
                <a:off x="6792515" y="3451060"/>
                <a:ext cx="0" cy="0"/>
              </p14:xfrm>
            </p:contentPart>
          </mc:Choice>
          <mc:Fallback xmlns="">
            <p:pic>
              <p:nvPicPr>
                <p:cNvPr id="78" name="Ink 7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1" name="Ink 80"/>
                <p14:cNvContentPartPr/>
                <p14:nvPr/>
              </p14:nvContentPartPr>
              <p14:xfrm>
                <a:off x="6730235" y="3701620"/>
                <a:ext cx="0" cy="0"/>
              </p14:xfrm>
            </p:contentPart>
          </mc:Choice>
          <mc:Fallback xmlns="">
            <p:pic>
              <p:nvPicPr>
                <p:cNvPr id="81" name="Ink 80"/>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8" name="Ink 87"/>
                <p14:cNvContentPartPr/>
                <p14:nvPr/>
              </p14:nvContentPartPr>
              <p14:xfrm>
                <a:off x="5243435" y="4091140"/>
                <a:ext cx="0" cy="0"/>
              </p14:xfrm>
            </p:contentPart>
          </mc:Choice>
          <mc:Fallback xmlns="">
            <p:pic>
              <p:nvPicPr>
                <p:cNvPr id="88" name="Ink 87"/>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0" name="Ink 89"/>
                <p14:cNvContentPartPr/>
                <p14:nvPr/>
              </p14:nvContentPartPr>
              <p14:xfrm>
                <a:off x="6331715" y="3213100"/>
                <a:ext cx="513720" cy="554760"/>
              </p14:xfrm>
            </p:contentPart>
          </mc:Choice>
          <mc:Fallback xmlns="">
            <p:pic>
              <p:nvPicPr>
                <p:cNvPr id="90" name="Ink 89"/>
                <p:cNvPicPr/>
                <p:nvPr/>
              </p:nvPicPr>
              <p:blipFill>
                <a:blip r:embed="rId12"/>
                <a:stretch>
                  <a:fillRect/>
                </a:stretch>
              </p:blipFill>
              <p:spPr>
                <a:xfrm>
                  <a:off x="6300299" y="3193451"/>
                  <a:ext cx="572570" cy="603673"/>
                </a:xfrm>
                <a:prstGeom prst="rect">
                  <a:avLst/>
                </a:prstGeom>
              </p:spPr>
            </p:pic>
          </mc:Fallback>
        </mc:AlternateContent>
      </p:grpSp>
      <p:sp>
        <p:nvSpPr>
          <p:cNvPr id="92" name="Rectangle 91"/>
          <p:cNvSpPr/>
          <p:nvPr/>
        </p:nvSpPr>
        <p:spPr>
          <a:xfrm>
            <a:off x="1989749" y="1759259"/>
            <a:ext cx="6376361" cy="307777"/>
          </a:xfrm>
          <a:prstGeom prst="rect">
            <a:avLst/>
          </a:prstGeom>
        </p:spPr>
        <p:txBody>
          <a:bodyPr wrap="none">
            <a:spAutoFit/>
          </a:bodyPr>
          <a:lstStyle/>
          <a:p>
            <a:r>
              <a:rPr lang="en-US" sz="1400" dirty="0" smtClean="0"/>
              <a:t>1- To make sure model will perform well on future data (not just historical data)</a:t>
            </a:r>
          </a:p>
        </p:txBody>
      </p:sp>
      <p:sp>
        <p:nvSpPr>
          <p:cNvPr id="93" name="Rectangle 92"/>
          <p:cNvSpPr/>
          <p:nvPr/>
        </p:nvSpPr>
        <p:spPr>
          <a:xfrm>
            <a:off x="1986574" y="2104754"/>
            <a:ext cx="5037854" cy="307777"/>
          </a:xfrm>
          <a:prstGeom prst="rect">
            <a:avLst/>
          </a:prstGeom>
        </p:spPr>
        <p:txBody>
          <a:bodyPr wrap="none">
            <a:spAutoFit/>
          </a:bodyPr>
          <a:lstStyle/>
          <a:p>
            <a:r>
              <a:rPr lang="en-US" sz="1400" dirty="0" smtClean="0"/>
              <a:t>2- To make sure we are not </a:t>
            </a:r>
            <a:r>
              <a:rPr lang="en-US" sz="1400" b="1" dirty="0" smtClean="0"/>
              <a:t>over-fitting</a:t>
            </a:r>
            <a:r>
              <a:rPr lang="en-US" sz="1400" dirty="0" smtClean="0"/>
              <a:t> or </a:t>
            </a:r>
            <a:r>
              <a:rPr lang="en-US" sz="1400" b="1" dirty="0" smtClean="0"/>
              <a:t>under-fitting</a:t>
            </a:r>
            <a:r>
              <a:rPr lang="en-US" sz="1400" dirty="0" smtClean="0"/>
              <a:t> data</a:t>
            </a:r>
          </a:p>
        </p:txBody>
      </p:sp>
      <p:grpSp>
        <p:nvGrpSpPr>
          <p:cNvPr id="94" name="Group 93"/>
          <p:cNvGrpSpPr/>
          <p:nvPr/>
        </p:nvGrpSpPr>
        <p:grpSpPr>
          <a:xfrm>
            <a:off x="4172268" y="2616166"/>
            <a:ext cx="1836326" cy="1845623"/>
            <a:chOff x="4586699" y="2814980"/>
            <a:chExt cx="2258736" cy="2143047"/>
          </a:xfrm>
        </p:grpSpPr>
        <p:grpSp>
          <p:nvGrpSpPr>
            <p:cNvPr id="95" name="Group 94"/>
            <p:cNvGrpSpPr/>
            <p:nvPr/>
          </p:nvGrpSpPr>
          <p:grpSpPr>
            <a:xfrm>
              <a:off x="4586699" y="2814980"/>
              <a:ext cx="2256670" cy="2143047"/>
              <a:chOff x="1689855" y="2897174"/>
              <a:chExt cx="2256670" cy="2143047"/>
            </a:xfrm>
          </p:grpSpPr>
          <p:cxnSp>
            <p:nvCxnSpPr>
              <p:cNvPr id="101" name="Straight Arrow Connector 100"/>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04" name="TextBox 103"/>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13">
              <p14:nvContentPartPr>
                <p14:cNvPr id="96" name="Ink 95"/>
                <p14:cNvContentPartPr/>
                <p14:nvPr/>
              </p14:nvContentPartPr>
              <p14:xfrm>
                <a:off x="5211035" y="3199420"/>
                <a:ext cx="958680" cy="1091520"/>
              </p14:xfrm>
            </p:contentPart>
          </mc:Choice>
          <mc:Fallback xmlns="">
            <p:pic>
              <p:nvPicPr>
                <p:cNvPr id="96" name="Ink 95"/>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7" name="Ink 96"/>
                <p14:cNvContentPartPr/>
                <p14:nvPr/>
              </p14:nvContentPartPr>
              <p14:xfrm>
                <a:off x="6792515" y="3451060"/>
                <a:ext cx="0" cy="0"/>
              </p14:xfrm>
            </p:contentPart>
          </mc:Choice>
          <mc:Fallback xmlns="">
            <p:pic>
              <p:nvPicPr>
                <p:cNvPr id="97" name="Ink 96"/>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8" name="Ink 97"/>
                <p14:cNvContentPartPr/>
                <p14:nvPr/>
              </p14:nvContentPartPr>
              <p14:xfrm>
                <a:off x="6730235" y="3701620"/>
                <a:ext cx="0" cy="0"/>
              </p14:xfrm>
            </p:contentPart>
          </mc:Choice>
          <mc:Fallback xmlns="">
            <p:pic>
              <p:nvPicPr>
                <p:cNvPr id="98" name="Ink 97"/>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9" name="Ink 98"/>
                <p14:cNvContentPartPr/>
                <p14:nvPr/>
              </p14:nvContentPartPr>
              <p14:xfrm>
                <a:off x="5243435" y="4091140"/>
                <a:ext cx="0" cy="0"/>
              </p14:xfrm>
            </p:contentPart>
          </mc:Choice>
          <mc:Fallback xmlns="">
            <p:pic>
              <p:nvPicPr>
                <p:cNvPr id="99" name="Ink 98"/>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0" name="Ink 99"/>
                <p14:cNvContentPartPr/>
                <p14:nvPr/>
              </p14:nvContentPartPr>
              <p14:xfrm>
                <a:off x="6331715" y="3213100"/>
                <a:ext cx="513720" cy="554760"/>
              </p14:xfrm>
            </p:contentPart>
          </mc:Choice>
          <mc:Fallback xmlns="">
            <p:pic>
              <p:nvPicPr>
                <p:cNvPr id="100" name="Ink 99"/>
                <p:cNvPicPr/>
                <p:nvPr/>
              </p:nvPicPr>
              <p:blipFill>
                <a:blip r:embed="rId19"/>
                <a:stretch>
                  <a:fillRect/>
                </a:stretch>
              </p:blipFill>
              <p:spPr>
                <a:xfrm>
                  <a:off x="6299829" y="3193451"/>
                  <a:ext cx="573064" cy="603673"/>
                </a:xfrm>
                <a:prstGeom prst="rect">
                  <a:avLst/>
                </a:prstGeom>
              </p:spPr>
            </p:pic>
          </mc:Fallback>
        </mc:AlternateContent>
      </p:grpSp>
      <p:grpSp>
        <p:nvGrpSpPr>
          <p:cNvPr id="105" name="Group 104"/>
          <p:cNvGrpSpPr/>
          <p:nvPr/>
        </p:nvGrpSpPr>
        <p:grpSpPr>
          <a:xfrm>
            <a:off x="6764749" y="2686041"/>
            <a:ext cx="1836326" cy="1845623"/>
            <a:chOff x="4586699" y="2814980"/>
            <a:chExt cx="2258736" cy="2143047"/>
          </a:xfrm>
        </p:grpSpPr>
        <p:grpSp>
          <p:nvGrpSpPr>
            <p:cNvPr id="106" name="Group 105"/>
            <p:cNvGrpSpPr/>
            <p:nvPr/>
          </p:nvGrpSpPr>
          <p:grpSpPr>
            <a:xfrm>
              <a:off x="4586699" y="2814980"/>
              <a:ext cx="2256670" cy="2143047"/>
              <a:chOff x="1689855" y="2897174"/>
              <a:chExt cx="2256670" cy="2143047"/>
            </a:xfrm>
          </p:grpSpPr>
          <p:cxnSp>
            <p:nvCxnSpPr>
              <p:cNvPr id="112" name="Straight Arrow Connector 111"/>
              <p:cNvCxnSpPr/>
              <p:nvPr/>
            </p:nvCxnSpPr>
            <p:spPr>
              <a:xfrm flipV="1">
                <a:off x="2096455" y="2897174"/>
                <a:ext cx="0" cy="2036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899605" y="4730750"/>
                <a:ext cx="2046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2669065" y="4778611"/>
                <a:ext cx="488950" cy="261610"/>
              </a:xfrm>
              <a:prstGeom prst="rect">
                <a:avLst/>
              </a:prstGeom>
              <a:noFill/>
            </p:spPr>
            <p:txBody>
              <a:bodyPr wrap="square" rtlCol="0">
                <a:spAutoFit/>
              </a:bodyPr>
              <a:lstStyle/>
              <a:p>
                <a:r>
                  <a:rPr lang="en-US" sz="1100" dirty="0" smtClean="0"/>
                  <a:t>x1</a:t>
                </a:r>
                <a:endParaRPr lang="en-US" sz="1100" dirty="0"/>
              </a:p>
            </p:txBody>
          </p:sp>
          <p:sp>
            <p:nvSpPr>
              <p:cNvPr id="115" name="TextBox 114"/>
              <p:cNvSpPr txBox="1"/>
              <p:nvPr/>
            </p:nvSpPr>
            <p:spPr>
              <a:xfrm rot="16200000">
                <a:off x="1689627" y="3673068"/>
                <a:ext cx="262066" cy="261610"/>
              </a:xfrm>
              <a:prstGeom prst="rect">
                <a:avLst/>
              </a:prstGeom>
              <a:noFill/>
            </p:spPr>
            <p:txBody>
              <a:bodyPr wrap="square" rtlCol="0">
                <a:spAutoFit/>
              </a:bodyPr>
              <a:lstStyle/>
              <a:p>
                <a:r>
                  <a:rPr lang="en-US" sz="1100" dirty="0" smtClean="0"/>
                  <a:t>y</a:t>
                </a:r>
                <a:endParaRPr lang="en-US" sz="1100" dirty="0"/>
              </a:p>
            </p:txBody>
          </p:sp>
        </p:grpSp>
        <mc:AlternateContent xmlns:mc="http://schemas.openxmlformats.org/markup-compatibility/2006" xmlns:p14="http://schemas.microsoft.com/office/powerpoint/2010/main">
          <mc:Choice Requires="p14">
            <p:contentPart p14:bwMode="auto" r:id="rId20">
              <p14:nvContentPartPr>
                <p14:cNvPr id="107" name="Ink 106"/>
                <p14:cNvContentPartPr/>
                <p14:nvPr/>
              </p14:nvContentPartPr>
              <p14:xfrm>
                <a:off x="5211035" y="3199420"/>
                <a:ext cx="958680" cy="1091520"/>
              </p14:xfrm>
            </p:contentPart>
          </mc:Choice>
          <mc:Fallback xmlns="">
            <p:pic>
              <p:nvPicPr>
                <p:cNvPr id="107" name="Ink 106"/>
                <p:cNvPicPr/>
                <p:nvPr/>
              </p:nvPicPr>
              <p:blipFill>
                <a:blip r:embed="rId14"/>
                <a:stretch>
                  <a:fillRect/>
                </a:stretch>
              </p:blipFill>
              <p:spPr>
                <a:xfrm>
                  <a:off x="5183581" y="3177264"/>
                  <a:ext cx="1009160" cy="11429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8" name="Ink 107"/>
                <p14:cNvContentPartPr/>
                <p14:nvPr/>
              </p14:nvContentPartPr>
              <p14:xfrm>
                <a:off x="6792515" y="3451060"/>
                <a:ext cx="0" cy="0"/>
              </p14:xfrm>
            </p:contentPart>
          </mc:Choice>
          <mc:Fallback xmlns="">
            <p:pic>
              <p:nvPicPr>
                <p:cNvPr id="108" name="Ink 107"/>
                <p:cNvPicPr/>
                <p:nvPr/>
              </p:nvPicPr>
              <p:blipFill>
                <a:blip r:embed="rId6"/>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9" name="Ink 108"/>
                <p14:cNvContentPartPr/>
                <p14:nvPr/>
              </p14:nvContentPartPr>
              <p14:xfrm>
                <a:off x="6730235" y="3701620"/>
                <a:ext cx="0" cy="0"/>
              </p14:xfrm>
            </p:contentPart>
          </mc:Choice>
          <mc:Fallback xmlns="">
            <p:pic>
              <p:nvPicPr>
                <p:cNvPr id="109" name="Ink 108"/>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0" name="Ink 109"/>
                <p14:cNvContentPartPr/>
                <p14:nvPr/>
              </p14:nvContentPartPr>
              <p14:xfrm>
                <a:off x="5243435" y="4091140"/>
                <a:ext cx="0" cy="0"/>
              </p14:xfrm>
            </p:contentPart>
          </mc:Choice>
          <mc:Fallback xmlns="">
            <p:pic>
              <p:nvPicPr>
                <p:cNvPr id="110" name="Ink 109"/>
                <p:cNvPicPr/>
                <p:nvPr/>
              </p:nvPicPr>
              <p:blipFill>
                <a:blip r:embed="rId10"/>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1" name="Ink 110"/>
                <p14:cNvContentPartPr/>
                <p14:nvPr/>
              </p14:nvContentPartPr>
              <p14:xfrm>
                <a:off x="6331715" y="3213100"/>
                <a:ext cx="513720" cy="554760"/>
              </p14:xfrm>
            </p:contentPart>
          </mc:Choice>
          <mc:Fallback xmlns="">
            <p:pic>
              <p:nvPicPr>
                <p:cNvPr id="111" name="Ink 110"/>
                <p:cNvPicPr/>
                <p:nvPr/>
              </p:nvPicPr>
              <p:blipFill>
                <a:blip r:embed="rId25"/>
                <a:stretch>
                  <a:fillRect/>
                </a:stretch>
              </p:blipFill>
              <p:spPr>
                <a:xfrm>
                  <a:off x="6299856" y="3193451"/>
                  <a:ext cx="573012" cy="60367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19" name="Ink 118"/>
              <p14:cNvContentPartPr/>
              <p14:nvPr/>
            </p14:nvContentPartPr>
            <p14:xfrm>
              <a:off x="2088775" y="2999059"/>
              <a:ext cx="919080" cy="965160"/>
            </p14:xfrm>
          </p:contentPart>
        </mc:Choice>
        <mc:Fallback xmlns="">
          <p:pic>
            <p:nvPicPr>
              <p:cNvPr id="119" name="Ink 118"/>
              <p:cNvPicPr/>
              <p:nvPr/>
            </p:nvPicPr>
            <p:blipFill>
              <a:blip r:embed="rId27"/>
              <a:stretch>
                <a:fillRect/>
              </a:stretch>
            </p:blipFill>
            <p:spPr>
              <a:xfrm>
                <a:off x="2081938" y="2991499"/>
                <a:ext cx="933115" cy="977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0" name="Ink 119"/>
              <p14:cNvContentPartPr/>
              <p14:nvPr/>
            </p14:nvContentPartPr>
            <p14:xfrm>
              <a:off x="2994175" y="3003019"/>
              <a:ext cx="713160" cy="834480"/>
            </p14:xfrm>
          </p:contentPart>
        </mc:Choice>
        <mc:Fallback xmlns="">
          <p:pic>
            <p:nvPicPr>
              <p:cNvPr id="120" name="Ink 119"/>
              <p:cNvPicPr/>
              <p:nvPr/>
            </p:nvPicPr>
            <p:blipFill>
              <a:blip r:embed="rId29"/>
              <a:stretch>
                <a:fillRect/>
              </a:stretch>
            </p:blipFill>
            <p:spPr>
              <a:xfrm>
                <a:off x="2988418" y="2995819"/>
                <a:ext cx="726833" cy="849600"/>
              </a:xfrm>
              <a:prstGeom prst="rect">
                <a:avLst/>
              </a:prstGeom>
            </p:spPr>
          </p:pic>
        </mc:Fallback>
      </mc:AlternateContent>
      <p:cxnSp>
        <p:nvCxnSpPr>
          <p:cNvPr id="127" name="Straight Connector 126"/>
          <p:cNvCxnSpPr/>
          <p:nvPr/>
        </p:nvCxnSpPr>
        <p:spPr>
          <a:xfrm flipV="1">
            <a:off x="4606871" y="2888810"/>
            <a:ext cx="1677692" cy="807850"/>
          </a:xfrm>
          <a:prstGeom prst="line">
            <a:avLst/>
          </a:prstGeom>
          <a:ln w="12700">
            <a:solidFill>
              <a:srgbClr val="FF0000"/>
            </a:solidFill>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0">
            <p14:nvContentPartPr>
              <p14:cNvPr id="129" name="Ink 128"/>
              <p14:cNvContentPartPr/>
              <p14:nvPr/>
            </p14:nvContentPartPr>
            <p14:xfrm>
              <a:off x="7302905" y="3151339"/>
              <a:ext cx="1361880" cy="873360"/>
            </p14:xfrm>
          </p:contentPart>
        </mc:Choice>
        <mc:Fallback xmlns="">
          <p:pic>
            <p:nvPicPr>
              <p:cNvPr id="129" name="Ink 128"/>
              <p:cNvPicPr/>
              <p:nvPr/>
            </p:nvPicPr>
            <p:blipFill>
              <a:blip r:embed="rId31"/>
              <a:stretch>
                <a:fillRect/>
              </a:stretch>
            </p:blipFill>
            <p:spPr>
              <a:xfrm>
                <a:off x="7299305" y="3144142"/>
                <a:ext cx="1370160" cy="883436"/>
              </a:xfrm>
              <a:prstGeom prst="rect">
                <a:avLst/>
              </a:prstGeom>
            </p:spPr>
          </p:pic>
        </mc:Fallback>
      </mc:AlternateContent>
      <p:sp>
        <p:nvSpPr>
          <p:cNvPr id="131" name="TextBox 130"/>
          <p:cNvSpPr txBox="1"/>
          <p:nvPr/>
        </p:nvSpPr>
        <p:spPr>
          <a:xfrm>
            <a:off x="2209800" y="4538660"/>
            <a:ext cx="1166652" cy="307777"/>
          </a:xfrm>
          <a:prstGeom prst="rect">
            <a:avLst/>
          </a:prstGeom>
          <a:noFill/>
        </p:spPr>
        <p:txBody>
          <a:bodyPr wrap="square" rtlCol="0">
            <a:spAutoFit/>
          </a:bodyPr>
          <a:lstStyle/>
          <a:p>
            <a:r>
              <a:rPr lang="en-US" sz="1400" dirty="0" smtClean="0"/>
              <a:t>Over-fitted </a:t>
            </a:r>
            <a:endParaRPr lang="en-US" sz="1400" dirty="0"/>
          </a:p>
        </p:txBody>
      </p:sp>
      <p:sp>
        <p:nvSpPr>
          <p:cNvPr id="132" name="TextBox 131"/>
          <p:cNvSpPr txBox="1"/>
          <p:nvPr/>
        </p:nvSpPr>
        <p:spPr>
          <a:xfrm>
            <a:off x="4628195" y="4531507"/>
            <a:ext cx="1166652" cy="307777"/>
          </a:xfrm>
          <a:prstGeom prst="rect">
            <a:avLst/>
          </a:prstGeom>
          <a:noFill/>
        </p:spPr>
        <p:txBody>
          <a:bodyPr wrap="square" rtlCol="0">
            <a:spAutoFit/>
          </a:bodyPr>
          <a:lstStyle/>
          <a:p>
            <a:r>
              <a:rPr lang="en-US" sz="1400" dirty="0" smtClean="0"/>
              <a:t>Under-fitted </a:t>
            </a:r>
            <a:endParaRPr lang="en-US" sz="1400" dirty="0"/>
          </a:p>
        </p:txBody>
      </p:sp>
      <p:sp>
        <p:nvSpPr>
          <p:cNvPr id="133" name="TextBox 132"/>
          <p:cNvSpPr txBox="1"/>
          <p:nvPr/>
        </p:nvSpPr>
        <p:spPr>
          <a:xfrm>
            <a:off x="7432743" y="4538660"/>
            <a:ext cx="1166652" cy="307777"/>
          </a:xfrm>
          <a:prstGeom prst="rect">
            <a:avLst/>
          </a:prstGeom>
          <a:noFill/>
        </p:spPr>
        <p:txBody>
          <a:bodyPr wrap="square" rtlCol="0">
            <a:spAutoFit/>
          </a:bodyPr>
          <a:lstStyle/>
          <a:p>
            <a:r>
              <a:rPr lang="en-US" sz="1400" dirty="0" smtClean="0"/>
              <a:t>Just right!</a:t>
            </a:r>
            <a:endParaRPr lang="en-US" sz="1400" dirty="0"/>
          </a:p>
        </p:txBody>
      </p:sp>
    </p:spTree>
    <p:extLst>
      <p:ext uri="{BB962C8B-B14F-4D97-AF65-F5344CB8AC3E}">
        <p14:creationId xmlns:p14="http://schemas.microsoft.com/office/powerpoint/2010/main" val="140301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0" presetClass="entr" presetSubtype="0" fill="hold"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nodeType="with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fade">
                                      <p:cBhvr>
                                        <p:cTn id="26" dur="500"/>
                                        <p:tgtEl>
                                          <p:spTgt spid="119"/>
                                        </p:tgtEl>
                                      </p:cBhvr>
                                    </p:animEffect>
                                  </p:childTnLst>
                                </p:cTn>
                              </p:par>
                              <p:par>
                                <p:cTn id="27" presetID="10"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animEffect transition="in" filter="fade">
                                      <p:cBhvr>
                                        <p:cTn id="29" dur="500"/>
                                        <p:tgtEl>
                                          <p:spTgt spid="120"/>
                                        </p:tgtEl>
                                      </p:cBhvr>
                                    </p:animEffect>
                                  </p:childTnLst>
                                </p:cTn>
                              </p:par>
                              <p:par>
                                <p:cTn id="30" presetID="10" presetClass="entr" presetSubtype="0" fill="hold" nodeType="with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par>
                                <p:cTn id="33" presetID="10" presetClass="entr" presetSubtype="0" fill="hold" nodeType="withEffect">
                                  <p:stCondLst>
                                    <p:cond delay="0"/>
                                  </p:stCondLst>
                                  <p:childTnLst>
                                    <p:set>
                                      <p:cBhvr>
                                        <p:cTn id="34" dur="1" fill="hold">
                                          <p:stCondLst>
                                            <p:cond delay="0"/>
                                          </p:stCondLst>
                                        </p:cTn>
                                        <p:tgtEl>
                                          <p:spTgt spid="129"/>
                                        </p:tgtEl>
                                        <p:attrNameLst>
                                          <p:attrName>style.visibility</p:attrName>
                                        </p:attrNameLst>
                                      </p:cBhvr>
                                      <p:to>
                                        <p:strVal val="visible"/>
                                      </p:to>
                                    </p:set>
                                    <p:animEffect transition="in" filter="fade">
                                      <p:cBhvr>
                                        <p:cTn id="35" dur="500"/>
                                        <p:tgtEl>
                                          <p:spTgt spid="1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131" grpId="0"/>
      <p:bldP spid="132" grpId="0"/>
      <p:bldP spid="1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226" y="1000126"/>
            <a:ext cx="2398775" cy="304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85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Regression?</a:t>
            </a:r>
            <a:endParaRPr lang="en-US" dirty="0"/>
          </a:p>
        </p:txBody>
      </p:sp>
      <p:sp>
        <p:nvSpPr>
          <p:cNvPr id="7" name="TextBox 6"/>
          <p:cNvSpPr txBox="1"/>
          <p:nvPr/>
        </p:nvSpPr>
        <p:spPr>
          <a:xfrm>
            <a:off x="2198956" y="4423291"/>
            <a:ext cx="6544639" cy="369332"/>
          </a:xfrm>
          <a:prstGeom prst="rect">
            <a:avLst/>
          </a:prstGeom>
          <a:noFill/>
        </p:spPr>
        <p:txBody>
          <a:bodyPr wrap="square" rtlCol="0">
            <a:spAutoFit/>
          </a:bodyPr>
          <a:lstStyle/>
          <a:p>
            <a:r>
              <a:rPr lang="en-US" dirty="0" smtClean="0">
                <a:solidFill>
                  <a:srgbClr val="FF0000"/>
                </a:solidFill>
              </a:rPr>
              <a:t>Can we predict the price of a home based on input features? </a:t>
            </a:r>
            <a:endParaRPr lang="en-US" dirty="0">
              <a:solidFill>
                <a:srgbClr val="FF0000"/>
              </a:solidFill>
            </a:endParaRPr>
          </a:p>
        </p:txBody>
      </p:sp>
      <p:grpSp>
        <p:nvGrpSpPr>
          <p:cNvPr id="10" name="Group 9"/>
          <p:cNvGrpSpPr/>
          <p:nvPr/>
        </p:nvGrpSpPr>
        <p:grpSpPr>
          <a:xfrm>
            <a:off x="2862846" y="1962944"/>
            <a:ext cx="4542783" cy="2252021"/>
            <a:chOff x="2351178" y="650736"/>
            <a:chExt cx="4542783" cy="2252021"/>
          </a:xfrm>
        </p:grpSpPr>
        <p:pic>
          <p:nvPicPr>
            <p:cNvPr id="8" name="Picture 7"/>
            <p:cNvPicPr>
              <a:picLocks noChangeAspect="1"/>
            </p:cNvPicPr>
            <p:nvPr/>
          </p:nvPicPr>
          <p:blipFill rotWithShape="1">
            <a:blip r:embed="rId3"/>
            <a:srcRect b="30676"/>
            <a:stretch/>
          </p:blipFill>
          <p:spPr>
            <a:xfrm>
              <a:off x="2351178" y="650736"/>
              <a:ext cx="4542783" cy="2154113"/>
            </a:xfrm>
            <a:prstGeom prst="rect">
              <a:avLst/>
            </a:prstGeom>
          </p:spPr>
        </p:pic>
        <p:sp>
          <p:nvSpPr>
            <p:cNvPr id="9" name="TextBox 8"/>
            <p:cNvSpPr txBox="1"/>
            <p:nvPr/>
          </p:nvSpPr>
          <p:spPr>
            <a:xfrm>
              <a:off x="6165715" y="2533425"/>
              <a:ext cx="625504" cy="369332"/>
            </a:xfrm>
            <a:prstGeom prst="rect">
              <a:avLst/>
            </a:prstGeom>
            <a:solidFill>
              <a:schemeClr val="bg1"/>
            </a:solidFill>
          </p:spPr>
          <p:txBody>
            <a:bodyPr wrap="square" rtlCol="0">
              <a:spAutoFit/>
            </a:bodyPr>
            <a:lstStyle/>
            <a:p>
              <a:r>
                <a:rPr lang="en-US" dirty="0" smtClean="0"/>
                <a:t> </a:t>
              </a:r>
              <a:r>
                <a:rPr lang="en-US" sz="1600" b="1" dirty="0" smtClean="0">
                  <a:solidFill>
                    <a:srgbClr val="FF0000"/>
                  </a:solidFill>
                </a:rPr>
                <a:t>??</a:t>
              </a:r>
              <a:endParaRPr lang="en-US" sz="1600" b="1" dirty="0">
                <a:solidFill>
                  <a:srgbClr val="FF0000"/>
                </a:solidFill>
              </a:endParaRPr>
            </a:p>
          </p:txBody>
        </p:sp>
      </p:grpSp>
      <p:sp>
        <p:nvSpPr>
          <p:cNvPr id="11" name="Rounded Rectangle 10"/>
          <p:cNvSpPr/>
          <p:nvPr/>
        </p:nvSpPr>
        <p:spPr>
          <a:xfrm>
            <a:off x="2928135" y="3909157"/>
            <a:ext cx="4654193" cy="25685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488421" y="1143065"/>
            <a:ext cx="2255174" cy="3077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400" dirty="0" smtClean="0"/>
              <a:t>Output, Label, Target, Y</a:t>
            </a:r>
            <a:endParaRPr lang="en-US" sz="1400" dirty="0"/>
          </a:p>
        </p:txBody>
      </p:sp>
      <p:sp>
        <p:nvSpPr>
          <p:cNvPr id="13" name="TextBox 12"/>
          <p:cNvSpPr txBox="1"/>
          <p:nvPr/>
        </p:nvSpPr>
        <p:spPr>
          <a:xfrm>
            <a:off x="3238158" y="1232808"/>
            <a:ext cx="280484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400" dirty="0" smtClean="0"/>
              <a:t>Input variables, Features, X</a:t>
            </a:r>
            <a:endParaRPr lang="en-US" sz="1400" dirty="0"/>
          </a:p>
        </p:txBody>
      </p:sp>
      <p:sp>
        <p:nvSpPr>
          <p:cNvPr id="14" name="Left Brace 13"/>
          <p:cNvSpPr/>
          <p:nvPr/>
        </p:nvSpPr>
        <p:spPr>
          <a:xfrm rot="5400000">
            <a:off x="4575336" y="80492"/>
            <a:ext cx="255494" cy="33748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Left Brace 14"/>
          <p:cNvSpPr/>
          <p:nvPr/>
        </p:nvSpPr>
        <p:spPr>
          <a:xfrm rot="5400000">
            <a:off x="6860310" y="1427529"/>
            <a:ext cx="255494" cy="572092"/>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773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Regression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0564471"/>
              </p:ext>
            </p:extLst>
          </p:nvPr>
        </p:nvGraphicFramePr>
        <p:xfrm>
          <a:off x="1933882" y="1238465"/>
          <a:ext cx="6336816" cy="1771865"/>
        </p:xfrm>
        <a:graphic>
          <a:graphicData uri="http://schemas.openxmlformats.org/drawingml/2006/table">
            <a:tbl>
              <a:tblPr firstRow="1" bandRow="1">
                <a:tableStyleId>{5C22544A-7EE6-4342-B048-85BDC9FD1C3A}</a:tableStyleId>
              </a:tblPr>
              <a:tblGrid>
                <a:gridCol w="1555725">
                  <a:extLst>
                    <a:ext uri="{9D8B030D-6E8A-4147-A177-3AD203B41FA5}">
                      <a16:colId xmlns:a16="http://schemas.microsoft.com/office/drawing/2014/main" val="2404225108"/>
                    </a:ext>
                  </a:extLst>
                </a:gridCol>
                <a:gridCol w="4781091">
                  <a:extLst>
                    <a:ext uri="{9D8B030D-6E8A-4147-A177-3AD203B41FA5}">
                      <a16:colId xmlns:a16="http://schemas.microsoft.com/office/drawing/2014/main" val="3280043466"/>
                    </a:ext>
                  </a:extLst>
                </a:gridCol>
              </a:tblGrid>
              <a:tr h="354373">
                <a:tc>
                  <a:txBody>
                    <a:bodyPr/>
                    <a:lstStyle/>
                    <a:p>
                      <a:pPr algn="ctr"/>
                      <a:r>
                        <a:rPr lang="en-US" sz="1600" dirty="0" smtClean="0">
                          <a:solidFill>
                            <a:schemeClr val="tx1"/>
                          </a:solidFill>
                        </a:rPr>
                        <a:t>Label (Y)</a:t>
                      </a:r>
                      <a:endParaRPr lang="en-US" sz="1600" dirty="0">
                        <a:solidFill>
                          <a:schemeClr val="tx1"/>
                        </a:solidFill>
                      </a:endParaRPr>
                    </a:p>
                  </a:txBody>
                  <a:tcPr/>
                </a:tc>
                <a:tc>
                  <a:txBody>
                    <a:bodyPr/>
                    <a:lstStyle/>
                    <a:p>
                      <a:pPr algn="ctr"/>
                      <a:r>
                        <a:rPr lang="en-US" sz="1600" dirty="0" smtClean="0">
                          <a:solidFill>
                            <a:schemeClr val="tx1"/>
                          </a:solidFill>
                        </a:rPr>
                        <a:t> Features (X)</a:t>
                      </a:r>
                      <a:endParaRPr lang="en-US" sz="1600" dirty="0">
                        <a:solidFill>
                          <a:schemeClr val="tx1"/>
                        </a:solidFill>
                      </a:endParaRPr>
                    </a:p>
                  </a:txBody>
                  <a:tcPr/>
                </a:tc>
                <a:extLst>
                  <a:ext uri="{0D108BD9-81ED-4DB2-BD59-A6C34878D82A}">
                    <a16:rowId xmlns:a16="http://schemas.microsoft.com/office/drawing/2014/main" val="3220186381"/>
                  </a:ext>
                </a:extLst>
              </a:tr>
              <a:tr h="354373">
                <a:tc>
                  <a:txBody>
                    <a:bodyPr/>
                    <a:lstStyle/>
                    <a:p>
                      <a:pPr algn="ctr"/>
                      <a:r>
                        <a:rPr lang="en-US" sz="1600" dirty="0" smtClean="0"/>
                        <a:t>Salary</a:t>
                      </a:r>
                      <a:endParaRPr lang="en-US" sz="1600" dirty="0"/>
                    </a:p>
                  </a:txBody>
                  <a:tcPr/>
                </a:tc>
                <a:tc>
                  <a:txBody>
                    <a:bodyPr/>
                    <a:lstStyle/>
                    <a:p>
                      <a:pPr algn="l"/>
                      <a:r>
                        <a:rPr lang="en-US" sz="1600" dirty="0" smtClean="0"/>
                        <a:t>Occupation,</a:t>
                      </a:r>
                      <a:r>
                        <a:rPr lang="en-US" sz="1600" baseline="0" dirty="0" smtClean="0"/>
                        <a:t> Education, Work Experience, etc.</a:t>
                      </a:r>
                      <a:endParaRPr lang="en-US" sz="1600" dirty="0"/>
                    </a:p>
                  </a:txBody>
                  <a:tcPr/>
                </a:tc>
                <a:extLst>
                  <a:ext uri="{0D108BD9-81ED-4DB2-BD59-A6C34878D82A}">
                    <a16:rowId xmlns:a16="http://schemas.microsoft.com/office/drawing/2014/main" val="3297939858"/>
                  </a:ext>
                </a:extLst>
              </a:tr>
              <a:tr h="354373">
                <a:tc>
                  <a:txBody>
                    <a:bodyPr/>
                    <a:lstStyle/>
                    <a:p>
                      <a:pPr algn="ctr"/>
                      <a:r>
                        <a:rPr lang="en-US" sz="1600" dirty="0" smtClean="0"/>
                        <a:t>Pollution</a:t>
                      </a:r>
                      <a:endParaRPr lang="en-US" sz="1600" dirty="0"/>
                    </a:p>
                  </a:txBody>
                  <a:tcPr/>
                </a:tc>
                <a:tc>
                  <a:txBody>
                    <a:bodyPr/>
                    <a:lstStyle/>
                    <a:p>
                      <a:pPr algn="l"/>
                      <a:r>
                        <a:rPr lang="en-US" sz="1600" dirty="0" smtClean="0"/>
                        <a:t>Engine Size,</a:t>
                      </a:r>
                      <a:r>
                        <a:rPr lang="en-US" sz="1600" baseline="0" dirty="0" smtClean="0"/>
                        <a:t> Year, Make, Model, etc.</a:t>
                      </a:r>
                      <a:endParaRPr lang="en-US" sz="1600" dirty="0"/>
                    </a:p>
                  </a:txBody>
                  <a:tcPr/>
                </a:tc>
                <a:extLst>
                  <a:ext uri="{0D108BD9-81ED-4DB2-BD59-A6C34878D82A}">
                    <a16:rowId xmlns:a16="http://schemas.microsoft.com/office/drawing/2014/main" val="3665193470"/>
                  </a:ext>
                </a:extLst>
              </a:tr>
              <a:tr h="354373">
                <a:tc>
                  <a:txBody>
                    <a:bodyPr/>
                    <a:lstStyle/>
                    <a:p>
                      <a:pPr algn="ctr"/>
                      <a:r>
                        <a:rPr lang="en-US" sz="1600" dirty="0" smtClean="0"/>
                        <a:t>Sales </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Age, </a:t>
                      </a:r>
                      <a:r>
                        <a:rPr lang="en-US" sz="1600" baseline="0" dirty="0" smtClean="0"/>
                        <a:t>Education, Work Experience, etc.</a:t>
                      </a:r>
                      <a:endParaRPr lang="en-US" sz="1600" dirty="0" smtClean="0"/>
                    </a:p>
                  </a:txBody>
                  <a:tcPr/>
                </a:tc>
                <a:extLst>
                  <a:ext uri="{0D108BD9-81ED-4DB2-BD59-A6C34878D82A}">
                    <a16:rowId xmlns:a16="http://schemas.microsoft.com/office/drawing/2014/main" val="3798559758"/>
                  </a:ext>
                </a:extLst>
              </a:tr>
              <a:tr h="354373">
                <a:tc>
                  <a:txBody>
                    <a:bodyPr/>
                    <a:lstStyle/>
                    <a:p>
                      <a:pPr algn="ctr"/>
                      <a:r>
                        <a:rPr lang="en-US" sz="1600" dirty="0" smtClean="0"/>
                        <a:t>Weather</a:t>
                      </a:r>
                      <a:endParaRPr lang="en-US" sz="1600" dirty="0"/>
                    </a:p>
                  </a:txBody>
                  <a:tcPr/>
                </a:tc>
                <a:tc>
                  <a:txBody>
                    <a:bodyPr/>
                    <a:lstStyle/>
                    <a:p>
                      <a:pPr algn="l"/>
                      <a:r>
                        <a:rPr lang="en-US" sz="1600" dirty="0" smtClean="0"/>
                        <a:t>Hour, Month, Location, etc.</a:t>
                      </a:r>
                      <a:endParaRPr lang="en-US" sz="1600" dirty="0"/>
                    </a:p>
                  </a:txBody>
                  <a:tcPr/>
                </a:tc>
                <a:extLst>
                  <a:ext uri="{0D108BD9-81ED-4DB2-BD59-A6C34878D82A}">
                    <a16:rowId xmlns:a16="http://schemas.microsoft.com/office/drawing/2014/main" val="1141344148"/>
                  </a:ext>
                </a:extLst>
              </a:tr>
            </a:tbl>
          </a:graphicData>
        </a:graphic>
      </p:graphicFrame>
      <p:sp>
        <p:nvSpPr>
          <p:cNvPr id="7" name="TextBox 6"/>
          <p:cNvSpPr txBox="1"/>
          <p:nvPr/>
        </p:nvSpPr>
        <p:spPr>
          <a:xfrm>
            <a:off x="2066273" y="3380198"/>
            <a:ext cx="6554913" cy="369332"/>
          </a:xfrm>
          <a:prstGeom prst="rect">
            <a:avLst/>
          </a:prstGeom>
          <a:noFill/>
        </p:spPr>
        <p:txBody>
          <a:bodyPr wrap="square" rtlCol="0">
            <a:spAutoFit/>
          </a:bodyPr>
          <a:lstStyle/>
          <a:p>
            <a:r>
              <a:rPr lang="en-US" b="1" dirty="0" smtClean="0">
                <a:solidFill>
                  <a:srgbClr val="FF0000"/>
                </a:solidFill>
              </a:rPr>
              <a:t>Practice: </a:t>
            </a:r>
            <a:r>
              <a:rPr lang="en-US" dirty="0" smtClean="0"/>
              <a:t>Identify the regression problem,</a:t>
            </a:r>
            <a:endParaRPr lang="en-US" dirty="0"/>
          </a:p>
        </p:txBody>
      </p:sp>
      <p:sp>
        <p:nvSpPr>
          <p:cNvPr id="18" name="TextBox 17"/>
          <p:cNvSpPr txBox="1"/>
          <p:nvPr/>
        </p:nvSpPr>
        <p:spPr>
          <a:xfrm>
            <a:off x="2089162" y="3841457"/>
            <a:ext cx="6532024" cy="738664"/>
          </a:xfrm>
          <a:prstGeom prst="rect">
            <a:avLst/>
          </a:prstGeom>
          <a:noFill/>
        </p:spPr>
        <p:txBody>
          <a:bodyPr wrap="square" rtlCol="0">
            <a:spAutoFit/>
          </a:bodyPr>
          <a:lstStyle/>
          <a:p>
            <a:pPr>
              <a:lnSpc>
                <a:spcPct val="150000"/>
              </a:lnSpc>
            </a:pPr>
            <a:r>
              <a:rPr lang="en-US" sz="1400" dirty="0" smtClean="0"/>
              <a:t>1- Predicting Normal vs Abnormal         	 3- Grouping similar cars</a:t>
            </a:r>
          </a:p>
          <a:p>
            <a:pPr>
              <a:lnSpc>
                <a:spcPct val="150000"/>
              </a:lnSpc>
            </a:pPr>
            <a:r>
              <a:rPr lang="en-US" sz="1400" dirty="0"/>
              <a:t>2</a:t>
            </a:r>
            <a:r>
              <a:rPr lang="en-US" sz="1400" dirty="0" smtClean="0"/>
              <a:t>- Predicting if stock will rise or fall	</a:t>
            </a:r>
            <a:r>
              <a:rPr lang="en-US" sz="1400" dirty="0"/>
              <a:t> </a:t>
            </a:r>
            <a:r>
              <a:rPr lang="en-US" sz="1400" dirty="0" smtClean="0"/>
              <a:t>    	 4- Predicting stock price for tomorrow</a:t>
            </a:r>
            <a:endParaRPr lang="en-US" sz="1400" dirty="0"/>
          </a:p>
        </p:txBody>
      </p:sp>
    </p:spTree>
    <p:extLst>
      <p:ext uri="{BB962C8B-B14F-4D97-AF65-F5344CB8AC3E}">
        <p14:creationId xmlns:p14="http://schemas.microsoft.com/office/powerpoint/2010/main" val="181025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Algorithms</a:t>
            </a:r>
            <a:endParaRPr lang="en-US" dirty="0"/>
          </a:p>
        </p:txBody>
      </p:sp>
      <p:sp>
        <p:nvSpPr>
          <p:cNvPr id="3" name="TextBox 2"/>
          <p:cNvSpPr txBox="1"/>
          <p:nvPr/>
        </p:nvSpPr>
        <p:spPr>
          <a:xfrm>
            <a:off x="1921267" y="1232899"/>
            <a:ext cx="4654194"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Bayesian linear regression</a:t>
            </a:r>
          </a:p>
          <a:p>
            <a:pPr marL="285750" indent="-285750">
              <a:lnSpc>
                <a:spcPct val="200000"/>
              </a:lnSpc>
              <a:buFont typeface="Arial" panose="020B0604020202020204" pitchFamily="34" charset="0"/>
              <a:buChar char="•"/>
            </a:pPr>
            <a:r>
              <a:rPr lang="en-US" dirty="0" smtClean="0"/>
              <a:t>Neural network regression</a:t>
            </a:r>
          </a:p>
          <a:p>
            <a:pPr marL="285750" indent="-285750">
              <a:lnSpc>
                <a:spcPct val="200000"/>
              </a:lnSpc>
              <a:buFont typeface="Arial" panose="020B0604020202020204" pitchFamily="34" charset="0"/>
              <a:buChar char="•"/>
            </a:pPr>
            <a:r>
              <a:rPr lang="en-US" dirty="0" smtClean="0"/>
              <a:t>k-nearest neighbors</a:t>
            </a:r>
          </a:p>
          <a:p>
            <a:pPr marL="285750" indent="-285750">
              <a:lnSpc>
                <a:spcPct val="200000"/>
              </a:lnSpc>
              <a:buFont typeface="Arial" panose="020B0604020202020204" pitchFamily="34" charset="0"/>
              <a:buChar char="•"/>
            </a:pPr>
            <a:r>
              <a:rPr lang="en-US" dirty="0" smtClean="0"/>
              <a:t>Ordinal regression</a:t>
            </a:r>
          </a:p>
          <a:p>
            <a:pPr marL="285750" indent="-285750">
              <a:lnSpc>
                <a:spcPct val="200000"/>
              </a:lnSpc>
              <a:buFont typeface="Arial" panose="020B0604020202020204" pitchFamily="34" charset="0"/>
              <a:buChar char="•"/>
            </a:pPr>
            <a:r>
              <a:rPr lang="en-US" dirty="0" smtClean="0"/>
              <a:t>Linear, polynomial,…</a:t>
            </a:r>
            <a:endParaRPr lang="en-US" dirty="0"/>
          </a:p>
        </p:txBody>
      </p:sp>
    </p:spTree>
    <p:extLst>
      <p:ext uri="{BB962C8B-B14F-4D97-AF65-F5344CB8AC3E}">
        <p14:creationId xmlns:p14="http://schemas.microsoft.com/office/powerpoint/2010/main" val="3536546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Our Goal?</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466" y="1039630"/>
            <a:ext cx="500351" cy="451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269" y="2682775"/>
            <a:ext cx="1244548" cy="124454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028" y="778768"/>
            <a:ext cx="560554" cy="56892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6229" y="1089483"/>
            <a:ext cx="584584" cy="584584"/>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5457" y="557092"/>
            <a:ext cx="476213" cy="474427"/>
          </a:xfrm>
          <a:prstGeom prst="rect">
            <a:avLst/>
          </a:prstGeom>
        </p:spPr>
      </p:pic>
      <p:sp>
        <p:nvSpPr>
          <p:cNvPr id="22" name="Down Arrow 21"/>
          <p:cNvSpPr/>
          <p:nvPr/>
        </p:nvSpPr>
        <p:spPr>
          <a:xfrm>
            <a:off x="5953436" y="1766791"/>
            <a:ext cx="503434" cy="52230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Down Arrow 22"/>
          <p:cNvSpPr/>
          <p:nvPr/>
        </p:nvSpPr>
        <p:spPr>
          <a:xfrm rot="16200000">
            <a:off x="4682230" y="2767962"/>
            <a:ext cx="503434" cy="1304161"/>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4" name="Rectangle 23"/>
          <p:cNvSpPr/>
          <p:nvPr/>
        </p:nvSpPr>
        <p:spPr>
          <a:xfrm>
            <a:off x="2741060" y="2285761"/>
            <a:ext cx="1540806" cy="338554"/>
          </a:xfrm>
          <a:prstGeom prst="rect">
            <a:avLst/>
          </a:prstGeom>
        </p:spPr>
        <p:txBody>
          <a:bodyPr wrap="none">
            <a:spAutoFit/>
          </a:bodyPr>
          <a:lstStyle/>
          <a:p>
            <a:r>
              <a:rPr lang="en-US" sz="1600" dirty="0" smtClean="0"/>
              <a:t>For new house</a:t>
            </a:r>
            <a:endParaRPr lang="en-US" sz="1600" dirty="0"/>
          </a:p>
        </p:txBody>
      </p:sp>
      <p:sp>
        <p:nvSpPr>
          <p:cNvPr id="26" name="Rectangle 25"/>
          <p:cNvSpPr/>
          <p:nvPr/>
        </p:nvSpPr>
        <p:spPr>
          <a:xfrm>
            <a:off x="7420619" y="2963932"/>
            <a:ext cx="981359" cy="738664"/>
          </a:xfrm>
          <a:prstGeom prst="rect">
            <a:avLst/>
          </a:prstGeom>
        </p:spPr>
        <p:txBody>
          <a:bodyPr wrap="none">
            <a:spAutoFit/>
          </a:bodyPr>
          <a:lstStyle/>
          <a:p>
            <a:r>
              <a:rPr lang="en-US" sz="1400" dirty="0" smtClean="0"/>
              <a:t>Estimated</a:t>
            </a:r>
          </a:p>
          <a:p>
            <a:pPr algn="ctr"/>
            <a:r>
              <a:rPr lang="en-US" sz="2800" dirty="0" smtClean="0"/>
              <a:t>$</a:t>
            </a:r>
            <a:endParaRPr lang="en-US" sz="2800" dirty="0"/>
          </a:p>
        </p:txBody>
      </p:sp>
      <p:cxnSp>
        <p:nvCxnSpPr>
          <p:cNvPr id="28" name="Straight Arrow Connector 27"/>
          <p:cNvCxnSpPr/>
          <p:nvPr/>
        </p:nvCxnSpPr>
        <p:spPr>
          <a:xfrm>
            <a:off x="6950539" y="3415572"/>
            <a:ext cx="688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5186390" y="2313443"/>
            <a:ext cx="2108334"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Learning Algorithm</a:t>
            </a:r>
            <a:endParaRPr lang="en-US" dirty="0"/>
          </a:p>
        </p:txBody>
      </p:sp>
      <p:sp>
        <p:nvSpPr>
          <p:cNvPr id="18" name="Down Arrow 17"/>
          <p:cNvSpPr/>
          <p:nvPr/>
        </p:nvSpPr>
        <p:spPr>
          <a:xfrm>
            <a:off x="5988840" y="2695688"/>
            <a:ext cx="503434" cy="522305"/>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p:cNvSpPr/>
              <p:nvPr/>
            </p:nvSpPr>
            <p:spPr>
              <a:xfrm>
                <a:off x="5626002" y="3230906"/>
                <a:ext cx="126251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5626002" y="3230906"/>
                <a:ext cx="1262516" cy="369332"/>
              </a:xfrm>
              <a:prstGeom prst="rect">
                <a:avLst/>
              </a:prstGeom>
              <a:blipFill>
                <a:blip r:embed="rId9"/>
                <a:stretch>
                  <a:fillRect/>
                </a:stretch>
              </a:blipFill>
            </p:spPr>
            <p:txBody>
              <a:bodyPr/>
              <a:lstStyle/>
              <a:p>
                <a:r>
                  <a:rPr lang="en-US">
                    <a:noFill/>
                  </a:rPr>
                  <a:t> </a:t>
                </a:r>
              </a:p>
            </p:txBody>
          </p:sp>
        </mc:Fallback>
      </mc:AlternateContent>
      <p:sp>
        <p:nvSpPr>
          <p:cNvPr id="4" name="Rectangle 3"/>
          <p:cNvSpPr/>
          <p:nvPr/>
        </p:nvSpPr>
        <p:spPr>
          <a:xfrm>
            <a:off x="1827049" y="4051878"/>
            <a:ext cx="67497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Learning algorithm outputs a function called hypothesis</a:t>
            </a:r>
            <a:r>
              <a:rPr lang="en-US" sz="1600" dirty="0" smtClean="0"/>
              <a:t>.</a:t>
            </a:r>
            <a:endParaRPr lang="en-US" sz="1600" dirty="0"/>
          </a:p>
          <a:p>
            <a:pPr marL="285750" indent="-285750">
              <a:lnSpc>
                <a:spcPct val="150000"/>
              </a:lnSpc>
              <a:buFont typeface="Arial" panose="020B0604020202020204" pitchFamily="34" charset="0"/>
              <a:buChar char="•"/>
            </a:pPr>
            <a:r>
              <a:rPr lang="en-US" sz="1600" dirty="0"/>
              <a:t>Hypothesis function gets X_new and transforms them to y_hat. </a:t>
            </a:r>
          </a:p>
        </p:txBody>
      </p:sp>
    </p:spTree>
    <p:extLst>
      <p:ext uri="{BB962C8B-B14F-4D97-AF65-F5344CB8AC3E}">
        <p14:creationId xmlns:p14="http://schemas.microsoft.com/office/powerpoint/2010/main" val="142135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6" grpId="0"/>
      <p:bldP spid="15" grpId="0" animBg="1"/>
      <p:bldP spid="18" grpId="0" animBg="1"/>
      <p:bldP spid="20"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US" dirty="0"/>
          </a:p>
        </p:txBody>
      </p:sp>
      <p:grpSp>
        <p:nvGrpSpPr>
          <p:cNvPr id="4" name="Group 3"/>
          <p:cNvGrpSpPr/>
          <p:nvPr/>
        </p:nvGrpSpPr>
        <p:grpSpPr>
          <a:xfrm>
            <a:off x="4846131" y="900170"/>
            <a:ext cx="4297869" cy="3044409"/>
            <a:chOff x="492793" y="1151337"/>
            <a:chExt cx="3844210" cy="2537366"/>
          </a:xfrm>
        </p:grpSpPr>
        <p:pic>
          <p:nvPicPr>
            <p:cNvPr id="5" name="Picture 4"/>
            <p:cNvPicPr>
              <a:picLocks noChangeAspect="1"/>
            </p:cNvPicPr>
            <p:nvPr/>
          </p:nvPicPr>
          <p:blipFill>
            <a:blip r:embed="rId3"/>
            <a:stretch>
              <a:fillRect/>
            </a:stretch>
          </p:blipFill>
          <p:spPr>
            <a:xfrm>
              <a:off x="770562" y="1151337"/>
              <a:ext cx="3566441" cy="2367312"/>
            </a:xfrm>
            <a:prstGeom prst="rect">
              <a:avLst/>
            </a:prstGeom>
          </p:spPr>
        </p:pic>
        <p:sp>
          <p:nvSpPr>
            <p:cNvPr id="6" name="TextBox 5"/>
            <p:cNvSpPr txBox="1"/>
            <p:nvPr/>
          </p:nvSpPr>
          <p:spPr>
            <a:xfrm>
              <a:off x="2165076" y="3457838"/>
              <a:ext cx="1263722" cy="230865"/>
            </a:xfrm>
            <a:prstGeom prst="rect">
              <a:avLst/>
            </a:prstGeom>
            <a:noFill/>
          </p:spPr>
          <p:txBody>
            <a:bodyPr wrap="square" rtlCol="0">
              <a:spAutoFit/>
            </a:bodyPr>
            <a:lstStyle/>
            <a:p>
              <a:r>
                <a:rPr lang="en-US" sz="1200" dirty="0" smtClean="0"/>
                <a:t># of rooms</a:t>
              </a:r>
              <a:endParaRPr lang="en-US" sz="1200" dirty="0"/>
            </a:p>
          </p:txBody>
        </p:sp>
        <p:sp>
          <p:nvSpPr>
            <p:cNvPr id="7" name="TextBox 6"/>
            <p:cNvSpPr txBox="1"/>
            <p:nvPr/>
          </p:nvSpPr>
          <p:spPr>
            <a:xfrm rot="16200000">
              <a:off x="-204070" y="2022229"/>
              <a:ext cx="1641488" cy="247761"/>
            </a:xfrm>
            <a:prstGeom prst="rect">
              <a:avLst/>
            </a:prstGeom>
            <a:noFill/>
          </p:spPr>
          <p:txBody>
            <a:bodyPr wrap="square" rtlCol="0">
              <a:spAutoFit/>
            </a:bodyPr>
            <a:lstStyle/>
            <a:p>
              <a:r>
                <a:rPr lang="en-US" sz="1200" dirty="0" smtClean="0"/>
                <a:t>Price (in $1000)</a:t>
              </a:r>
              <a:endParaRPr lang="en-US" sz="1200" dirty="0"/>
            </a:p>
          </p:txBody>
        </p:sp>
      </p:grpSp>
      <p:cxnSp>
        <p:nvCxnSpPr>
          <p:cNvPr id="9" name="Straight Arrow Connector 8"/>
          <p:cNvCxnSpPr>
            <a:endCxn id="3" idx="4"/>
          </p:cNvCxnSpPr>
          <p:nvPr/>
        </p:nvCxnSpPr>
        <p:spPr>
          <a:xfrm flipH="1" flipV="1">
            <a:off x="7950344" y="2810715"/>
            <a:ext cx="4313" cy="6990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a:off x="5414481" y="2770069"/>
            <a:ext cx="250689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7986400" y="2116523"/>
            <a:ext cx="0" cy="1385353"/>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5445125" y="2116523"/>
            <a:ext cx="2541275" cy="0"/>
          </a:xfrm>
          <a:prstGeom prst="straightConnector1">
            <a:avLst/>
          </a:prstGeom>
          <a:ln>
            <a:solidFill>
              <a:schemeClr val="accent3">
                <a:lumMod val="75000"/>
              </a:schemeClr>
            </a:solidFill>
            <a:tailEnd type="triangle"/>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5705475" y="2132146"/>
            <a:ext cx="330200" cy="622300"/>
            <a:chOff x="5705475" y="2403228"/>
            <a:chExt cx="330200" cy="622300"/>
          </a:xfrm>
        </p:grpSpPr>
        <p:sp>
          <p:nvSpPr>
            <p:cNvPr id="16" name="Up-Down Arrow 15"/>
            <p:cNvSpPr/>
            <p:nvPr/>
          </p:nvSpPr>
          <p:spPr>
            <a:xfrm>
              <a:off x="5705475" y="2403228"/>
              <a:ext cx="330200" cy="622300"/>
            </a:xfrm>
            <a:prstGeom prst="upDownArrow">
              <a:avLst/>
            </a:prstGeom>
            <a:solidFill>
              <a:schemeClr val="accent1">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rot="16200000">
              <a:off x="5593107" y="2552700"/>
              <a:ext cx="523875" cy="276999"/>
            </a:xfrm>
            <a:prstGeom prst="rect">
              <a:avLst/>
            </a:prstGeom>
            <a:noFill/>
          </p:spPr>
          <p:txBody>
            <a:bodyPr wrap="square" rtlCol="0">
              <a:spAutoFit/>
            </a:bodyPr>
            <a:lstStyle/>
            <a:p>
              <a:r>
                <a:rPr lang="en-US" sz="1200" dirty="0" smtClean="0"/>
                <a:t>error</a:t>
              </a:r>
              <a:endParaRPr lang="en-US" sz="1200" dirty="0"/>
            </a:p>
          </p:txBody>
        </p:sp>
      </p:grpSp>
      <p:sp>
        <p:nvSpPr>
          <p:cNvPr id="18" name="TextBox 17"/>
          <p:cNvSpPr txBox="1"/>
          <p:nvPr/>
        </p:nvSpPr>
        <p:spPr>
          <a:xfrm>
            <a:off x="4114800" y="2114044"/>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9" name="Rectangle 18"/>
              <p:cNvSpPr/>
              <p:nvPr/>
            </p:nvSpPr>
            <p:spPr>
              <a:xfrm>
                <a:off x="1781592" y="2190232"/>
                <a:ext cx="2742546"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rPr>
                            <m:t>𝑋</m:t>
                          </m:r>
                        </m:e>
                      </m:d>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𝟎</m:t>
                          </m:r>
                        </m:sub>
                      </m:sSub>
                      <m:r>
                        <a:rPr lang="en-US" sz="2400" b="0" i="1" smtClean="0">
                          <a:latin typeface="Cambria Math" panose="02040503050406030204" pitchFamily="18" charset="0"/>
                        </a:rPr>
                        <m:t>+</m:t>
                      </m:r>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sym typeface="Symbol" panose="05050102010706020507" pitchFamily="18" charset="2"/>
                            </a:rPr>
                            <m:t></m:t>
                          </m:r>
                        </m:e>
                        <m:sub>
                          <m:r>
                            <a:rPr lang="en-US" sz="2400" b="1" i="1" smtClean="0">
                              <a:solidFill>
                                <a:srgbClr val="FF0000"/>
                              </a:solidFill>
                              <a:latin typeface="Cambria Math" panose="02040503050406030204" pitchFamily="18" charset="0"/>
                            </a:rPr>
                            <m:t>𝟏</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sym typeface="Symbol" panose="05050102010706020507" pitchFamily="18" charset="2"/>
                            </a:rPr>
                            <m:t>𝑥</m:t>
                          </m:r>
                        </m:e>
                        <m:sub>
                          <m:r>
                            <a:rPr lang="en-US" sz="2400" b="0" i="1" smtClean="0">
                              <a:latin typeface="Cambria Math" panose="02040503050406030204" pitchFamily="18" charset="0"/>
                            </a:rPr>
                            <m:t>1</m:t>
                          </m:r>
                        </m:sub>
                      </m:sSub>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2190232"/>
                <a:ext cx="2742546" cy="461665"/>
              </a:xfrm>
              <a:prstGeom prst="rect">
                <a:avLst/>
              </a:prstGeom>
              <a:blipFill>
                <a:blip r:embed="rId11"/>
                <a:stretch>
                  <a:fillRect/>
                </a:stretch>
              </a:blipFill>
            </p:spPr>
            <p:txBody>
              <a:bodyPr/>
              <a:lstStyle/>
              <a:p>
                <a:r>
                  <a:rPr lang="en-US">
                    <a:noFill/>
                  </a:rPr>
                  <a:t> </a:t>
                </a:r>
              </a:p>
            </p:txBody>
          </p:sp>
        </mc:Fallback>
      </mc:AlternateContent>
      <p:sp>
        <p:nvSpPr>
          <p:cNvPr id="20" name="TextBox 19"/>
          <p:cNvSpPr txBox="1"/>
          <p:nvPr/>
        </p:nvSpPr>
        <p:spPr>
          <a:xfrm>
            <a:off x="1929732" y="3560162"/>
            <a:ext cx="1167887" cy="369332"/>
          </a:xfrm>
          <a:prstGeom prst="rect">
            <a:avLst/>
          </a:prstGeom>
          <a:noFill/>
        </p:spPr>
        <p:txBody>
          <a:bodyPr wrap="square" rtlCol="0">
            <a:spAutoFit/>
          </a:bodyPr>
          <a:lstStyle/>
          <a:p>
            <a:r>
              <a:rPr lang="en-US" dirty="0" smtClean="0">
                <a:solidFill>
                  <a:srgbClr val="FF0000"/>
                </a:solidFill>
              </a:rPr>
              <a:t>Problem:</a:t>
            </a:r>
            <a:endParaRPr lang="en-US" dirty="0">
              <a:solidFill>
                <a:srgbClr val="FF0000"/>
              </a:solidFill>
            </a:endParaRPr>
          </a:p>
        </p:txBody>
      </p:sp>
      <mc:AlternateContent xmlns:mc="http://schemas.openxmlformats.org/markup-compatibility/2006" xmlns:a14="http://schemas.microsoft.com/office/drawing/2010/main">
        <mc:Choice Requires="a14">
          <p:sp>
            <p:nvSpPr>
              <p:cNvPr id="22" name="Rectangle 21"/>
              <p:cNvSpPr/>
              <p:nvPr/>
            </p:nvSpPr>
            <p:spPr>
              <a:xfrm>
                <a:off x="1929732" y="3890843"/>
                <a:ext cx="6911716" cy="375552"/>
              </a:xfrm>
              <a:prstGeom prst="rect">
                <a:avLst/>
              </a:prstGeom>
            </p:spPr>
            <p:txBody>
              <a:bodyPr wrap="square">
                <a:spAutoFit/>
              </a:bodyPr>
              <a:lstStyle/>
              <a:p>
                <a:pPr>
                  <a:lnSpc>
                    <a:spcPct val="150000"/>
                  </a:lnSpc>
                </a:pPr>
                <a:r>
                  <a:rPr lang="en-US" sz="1400" dirty="0" smtClean="0"/>
                  <a:t>Find </a:t>
                </a:r>
                <a14:m>
                  <m:oMath xmlns:m="http://schemas.openxmlformats.org/officeDocument/2006/math">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a:solidFill>
                              <a:srgbClr val="FF0000"/>
                            </a:solidFill>
                            <a:latin typeface="Cambria Math" panose="02040503050406030204" pitchFamily="18" charset="0"/>
                          </a:rPr>
                          <m:t>𝟎</m:t>
                        </m:r>
                      </m:sub>
                    </m:sSub>
                  </m:oMath>
                </a14:m>
                <a:r>
                  <a:rPr lang="en-US" sz="1400" dirty="0" smtClean="0"/>
                  <a:t> and </a:t>
                </a:r>
                <a14:m>
                  <m:oMath xmlns:m="http://schemas.openxmlformats.org/officeDocument/2006/math">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smtClean="0">
                            <a:solidFill>
                              <a:srgbClr val="FF0000"/>
                            </a:solidFill>
                            <a:latin typeface="Cambria Math" panose="02040503050406030204" pitchFamily="18" charset="0"/>
                            <a:sym typeface="Symbol" panose="05050102010706020507" pitchFamily="18" charset="2"/>
                          </a:rPr>
                          <m:t>𝟏</m:t>
                        </m:r>
                      </m:sub>
                    </m:sSub>
                  </m:oMath>
                </a14:m>
                <a:r>
                  <a:rPr lang="en-US" sz="1400" dirty="0" smtClean="0"/>
                  <a:t> such that mean square error gets minimum for all training samples</a:t>
                </a:r>
                <a:endParaRPr lang="en-US" sz="1400" dirty="0"/>
              </a:p>
            </p:txBody>
          </p:sp>
        </mc:Choice>
        <mc:Fallback xmlns="">
          <p:sp>
            <p:nvSpPr>
              <p:cNvPr id="22" name="Rectangle 21"/>
              <p:cNvSpPr>
                <a:spLocks noRot="1" noChangeAspect="1" noMove="1" noResize="1" noEditPoints="1" noAdjustHandles="1" noChangeArrowheads="1" noChangeShapeType="1" noTextEdit="1"/>
              </p:cNvSpPr>
              <p:nvPr/>
            </p:nvSpPr>
            <p:spPr>
              <a:xfrm>
                <a:off x="1929732" y="3890843"/>
                <a:ext cx="6911716" cy="375552"/>
              </a:xfrm>
              <a:prstGeom prst="rect">
                <a:avLst/>
              </a:prstGeom>
              <a:blipFill>
                <a:blip r:embed="rId10"/>
                <a:stretch>
                  <a:fillRect l="-265" b="-16129"/>
                </a:stretch>
              </a:blipFill>
            </p:spPr>
            <p:txBody>
              <a:bodyPr/>
              <a:lstStyle/>
              <a:p>
                <a:r>
                  <a:rPr lang="en-US">
                    <a:noFill/>
                  </a:rPr>
                  <a:t> </a:t>
                </a:r>
              </a:p>
            </p:txBody>
          </p:sp>
        </mc:Fallback>
      </mc:AlternateContent>
      <p:sp>
        <p:nvSpPr>
          <p:cNvPr id="3" name="Oval 2"/>
          <p:cNvSpPr/>
          <p:nvPr/>
        </p:nvSpPr>
        <p:spPr>
          <a:xfrm>
            <a:off x="7914287" y="2689143"/>
            <a:ext cx="72113" cy="12157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834859" y="4416599"/>
                <a:ext cx="3158685" cy="588174"/>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𝑀</m:t>
                            </m:r>
                            <m:r>
                              <a:rPr lang="en-US" sz="1400" b="0" i="1" smtClean="0">
                                <a:latin typeface="Cambria Math" panose="02040503050406030204" pitchFamily="18" charset="0"/>
                              </a:rPr>
                              <m:t>𝑖𝑛𝑖𝑚𝑖𝑧𝑒</m:t>
                            </m:r>
                            <m:r>
                              <a:rPr lang="en-US" sz="1400" b="0" i="1" smtClean="0">
                                <a:latin typeface="Cambria Math" panose="02040503050406030204" pitchFamily="18" charset="0"/>
                              </a:rPr>
                              <m:t>: </m:t>
                            </m:r>
                          </m:e>
                        </m:mr>
                        <m:mr>
                          <m:e>
                            <m:r>
                              <a:rPr lang="en-US" sz="1400" i="1">
                                <a:latin typeface="Cambria Math" panose="02040503050406030204" pitchFamily="18" charset="0"/>
                                <a:ea typeface="Cambria Math" panose="02040503050406030204" pitchFamily="18" charset="0"/>
                              </a:rPr>
                              <m:t>𝜃</m:t>
                            </m:r>
                          </m:e>
                        </m:mr>
                      </m:m>
                      <m:r>
                        <a:rPr lang="en-US" sz="1400" b="0" i="1" smtClean="0">
                          <a:latin typeface="Cambria Math" panose="02040503050406030204" pitchFamily="18" charset="0"/>
                        </a:rPr>
                        <m:t>        </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nary>
                        <m:naryPr>
                          <m:chr m:val="∑"/>
                          <m:ctrlPr>
                            <a:rPr lang="en-US" sz="1400" i="1" smtClean="0">
                              <a:latin typeface="Cambria Math" panose="02040503050406030204" pitchFamily="18" charset="0"/>
                            </a:rPr>
                          </m:ctrlPr>
                        </m:naryPr>
                        <m:sub>
                          <m:r>
                            <a:rPr lang="en-US" sz="1400" i="1" smtClean="0">
                              <a:latin typeface="Cambria Math" panose="02040503050406030204" pitchFamily="18" charset="0"/>
                            </a:rPr>
                            <m:t>𝑖</m:t>
                          </m:r>
                          <m:r>
                            <a:rPr lang="en-US" sz="1400" i="1" smtClean="0">
                              <a:latin typeface="Cambria Math" panose="02040503050406030204" pitchFamily="18" charset="0"/>
                            </a:rPr>
                            <m:t>=1</m:t>
                          </m:r>
                        </m:sub>
                        <m:sup>
                          <m:r>
                            <a:rPr lang="en-US" sz="1400" b="0" i="1" smtClean="0">
                              <a:latin typeface="Cambria Math" panose="02040503050406030204" pitchFamily="18" charset="0"/>
                            </a:rPr>
                            <m:t>𝑚</m:t>
                          </m:r>
                        </m:sup>
                        <m:e>
                          <m:sSup>
                            <m:sSupPr>
                              <m:ctrlPr>
                                <a:rPr lang="en-US" sz="1400" i="1" smtClean="0">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ea typeface="Cambria Math" panose="02040503050406030204" pitchFamily="18" charset="0"/>
                                    </a:rPr>
                                    <m:t>𝜃</m:t>
                                  </m:r>
                                </m:sub>
                              </m:sSub>
                              <m:d>
                                <m:dPr>
                                  <m:ctrlPr>
                                    <a:rPr lang="en-US" sz="1400" i="1">
                                      <a:latin typeface="Cambria Math" panose="02040503050406030204" pitchFamily="18" charset="0"/>
                                      <a:ea typeface="Cambria Math" panose="02040503050406030204" pitchFamily="18" charset="0"/>
                                    </a:rPr>
                                  </m:ctrlPr>
                                </m:dPr>
                                <m:e>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𝑖</m:t>
                                      </m:r>
                                    </m:e>
                                  </m:d>
                                </m:sup>
                              </m:sSup>
                              <m:r>
                                <a:rPr lang="en-US" sz="1400" i="1">
                                  <a:latin typeface="Cambria Math" panose="02040503050406030204" pitchFamily="18" charset="0"/>
                                </a:rPr>
                                <m:t>)</m:t>
                              </m:r>
                            </m:e>
                            <m:sup>
                              <m:r>
                                <a:rPr lang="en-US" sz="1400" b="0" i="1" smtClean="0">
                                  <a:latin typeface="Cambria Math" panose="02040503050406030204" pitchFamily="18" charset="0"/>
                                </a:rPr>
                                <m:t>2</m:t>
                              </m:r>
                            </m:sup>
                          </m:sSup>
                        </m:e>
                      </m:nary>
                    </m:oMath>
                  </m:oMathPara>
                </a14:m>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834859" y="4416599"/>
                <a:ext cx="3158685" cy="58817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141089" y="4549258"/>
                <a:ext cx="2629181" cy="307777"/>
              </a:xfrm>
              <a:prstGeom prst="rect">
                <a:avLst/>
              </a:prstGeom>
            </p:spPr>
            <p:txBody>
              <a:bodyPr wrap="none">
                <a:spAutoFit/>
              </a:bodyPr>
              <a:lstStyle/>
              <a:p>
                <a:r>
                  <a:rPr lang="en-US" sz="1400" dirty="0" smtClean="0"/>
                  <a:t>also call cost function </a:t>
                </a:r>
                <a14:m>
                  <m:oMath xmlns:m="http://schemas.openxmlformats.org/officeDocument/2006/math">
                    <m:sSub>
                      <m:sSubPr>
                        <m:ctrlPr>
                          <a:rPr lang="en-US" sz="1400" b="1" i="1" smtClean="0">
                            <a:solidFill>
                              <a:srgbClr val="FF0000"/>
                            </a:solidFill>
                            <a:latin typeface="Cambria Math" panose="02040503050406030204" pitchFamily="18" charset="0"/>
                          </a:rPr>
                        </m:ctrlPr>
                      </m:sSubPr>
                      <m:e>
                        <m:r>
                          <a:rPr lang="en-US" sz="1400" b="1" i="1" smtClean="0">
                            <a:solidFill>
                              <a:srgbClr val="FF0000"/>
                            </a:solidFill>
                            <a:latin typeface="Cambria Math" panose="02040503050406030204" pitchFamily="18" charset="0"/>
                          </a:rPr>
                          <m:t>𝑱</m:t>
                        </m:r>
                        <m:r>
                          <a:rPr lang="en-US" sz="1400" b="1" i="1" smtClean="0">
                            <a:solidFill>
                              <a:srgbClr val="FF0000"/>
                            </a:solidFill>
                            <a:latin typeface="Cambria Math" panose="02040503050406030204" pitchFamily="18" charset="0"/>
                          </a:rPr>
                          <m:t>(</m:t>
                        </m:r>
                      </m:e>
                      <m:sub>
                        <m:r>
                          <a:rPr lang="en-US" sz="1400" b="1" i="1">
                            <a:solidFill>
                              <a:srgbClr val="FF0000"/>
                            </a:solidFill>
                            <a:latin typeface="Cambria Math" panose="02040503050406030204" pitchFamily="18" charset="0"/>
                          </a:rPr>
                          <m:t>𝟎</m:t>
                        </m:r>
                      </m:sub>
                    </m:sSub>
                    <m:r>
                      <a:rPr lang="en-US" sz="1400" b="1" i="1" smtClean="0">
                        <a:solidFill>
                          <a:srgbClr val="FF0000"/>
                        </a:solidFill>
                        <a:latin typeface="Cambria Math" panose="02040503050406030204" pitchFamily="18" charset="0"/>
                      </a:rPr>
                      <m:t>,</m:t>
                    </m:r>
                    <m:sSub>
                      <m:sSubPr>
                        <m:ctrlPr>
                          <a:rPr lang="en-US" sz="1400" b="1" i="1">
                            <a:solidFill>
                              <a:srgbClr val="FF0000"/>
                            </a:solidFill>
                            <a:latin typeface="Cambria Math" panose="02040503050406030204" pitchFamily="18" charset="0"/>
                          </a:rPr>
                        </m:ctrlPr>
                      </m:sSubPr>
                      <m:e>
                        <m:r>
                          <a:rPr lang="en-US" sz="1400" b="1" i="1">
                            <a:solidFill>
                              <a:srgbClr val="FF0000"/>
                            </a:solidFill>
                            <a:latin typeface="Cambria Math" panose="02040503050406030204" pitchFamily="18" charset="0"/>
                            <a:sym typeface="Symbol" panose="05050102010706020507" pitchFamily="18" charset="2"/>
                          </a:rPr>
                          <m:t></m:t>
                        </m:r>
                      </m:e>
                      <m:sub>
                        <m:r>
                          <a:rPr lang="en-US" sz="1400" b="1" i="1" smtClean="0">
                            <a:solidFill>
                              <a:srgbClr val="FF0000"/>
                            </a:solidFill>
                            <a:latin typeface="Cambria Math" panose="02040503050406030204" pitchFamily="18" charset="0"/>
                          </a:rPr>
                          <m:t>𝟏</m:t>
                        </m:r>
                      </m:sub>
                    </m:sSub>
                  </m:oMath>
                </a14:m>
                <a:r>
                  <a:rPr lang="en-US" sz="1400" dirty="0" smtClean="0">
                    <a:solidFill>
                      <a:srgbClr val="FF0000"/>
                    </a:solidFill>
                  </a:rPr>
                  <a:t>)</a:t>
                </a:r>
                <a:endParaRPr lang="en-US" sz="1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141089" y="4549258"/>
                <a:ext cx="2629181" cy="307777"/>
              </a:xfrm>
              <a:prstGeom prst="rect">
                <a:avLst/>
              </a:prstGeom>
              <a:blipFill>
                <a:blip r:embed="rId16"/>
                <a:stretch>
                  <a:fillRect l="-694"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392535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 grpId="0" animBg="1"/>
      <p:bldP spid="10"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7"/>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p:sp>
        <p:nvSpPr>
          <p:cNvPr id="21" name="Title 20"/>
          <p:cNvSpPr>
            <a:spLocks noGrp="1"/>
          </p:cNvSpPr>
          <p:nvPr>
            <p:ph type="title"/>
          </p:nvPr>
        </p:nvSpPr>
        <p:spPr/>
        <p:txBody>
          <a:bodyPr/>
          <a:lstStyle/>
          <a:p>
            <a:r>
              <a:rPr lang="en-US" dirty="0" smtClean="0"/>
              <a:t>Recap</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1996440" y="3735943"/>
                <a:ext cx="2537460" cy="523220"/>
              </a:xfrm>
              <a:prstGeom prst="rect">
                <a:avLst/>
              </a:prstGeom>
              <a:noFill/>
            </p:spPr>
            <p:txBody>
              <a:bodyPr wrap="square" rtlCol="0">
                <a:spAutoFit/>
              </a:bodyPr>
              <a:lstStyle/>
              <a:p>
                <a:r>
                  <a:rPr lang="en-US" sz="1400" dirty="0" smtClean="0"/>
                  <a:t>For better visualization of </a:t>
                </a:r>
                <a14:m>
                  <m:oMath xmlns:m="http://schemas.openxmlformats.org/officeDocument/2006/math">
                    <m:r>
                      <a:rPr lang="en-US" sz="1400" i="1">
                        <a:latin typeface="Cambria Math" panose="02040503050406030204" pitchFamily="18" charset="0"/>
                        <a:ea typeface="Cambria Math" panose="02040503050406030204" pitchFamily="18" charset="0"/>
                      </a:rPr>
                      <m:t>𝐽</m:t>
                    </m:r>
                    <m:r>
                      <a:rPr lang="en-US" sz="1400"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𝟎</m:t>
                        </m:r>
                      </m:sub>
                    </m:sSub>
                    <m:r>
                      <a:rPr lang="en-US" sz="1400"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𝟏</m:t>
                        </m:r>
                      </m:sub>
                    </m:sSub>
                    <m:r>
                      <a:rPr lang="en-US" sz="1400" i="1">
                        <a:latin typeface="Cambria Math" panose="02040503050406030204" pitchFamily="18" charset="0"/>
                        <a:ea typeface="Cambria Math" panose="02040503050406030204" pitchFamily="18" charset="0"/>
                      </a:rPr>
                      <m:t>)</m:t>
                    </m:r>
                  </m:oMath>
                </a14:m>
                <a:r>
                  <a:rPr lang="en-US" sz="1400" dirty="0"/>
                  <a:t> </a:t>
                </a:r>
                <a:r>
                  <a:rPr lang="en-US" sz="1400" dirty="0" smtClean="0"/>
                  <a:t>, lets assume </a:t>
                </a:r>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sym typeface="Symbol" panose="05050102010706020507" pitchFamily="18" charset="2"/>
                          </a:rPr>
                          <m:t></m:t>
                        </m:r>
                      </m:e>
                      <m:sub>
                        <m:r>
                          <a:rPr lang="en-US" sz="1400" b="1" i="1">
                            <a:latin typeface="Cambria Math" panose="02040503050406030204" pitchFamily="18" charset="0"/>
                          </a:rPr>
                          <m:t>𝟎</m:t>
                        </m:r>
                      </m:sub>
                    </m:sSub>
                    <m:r>
                      <a:rPr lang="en-US" sz="1400" b="1" i="1" smtClean="0">
                        <a:latin typeface="Cambria Math" panose="02040503050406030204" pitchFamily="18" charset="0"/>
                      </a:rPr>
                      <m:t>=</m:t>
                    </m:r>
                    <m:r>
                      <a:rPr lang="en-US" sz="1400" b="1" i="1" smtClean="0">
                        <a:latin typeface="Cambria Math" panose="02040503050406030204" pitchFamily="18" charset="0"/>
                      </a:rPr>
                      <m:t>𝟎</m:t>
                    </m:r>
                  </m:oMath>
                </a14:m>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996440" y="3735943"/>
                <a:ext cx="2537460" cy="523220"/>
              </a:xfrm>
              <a:prstGeom prst="rect">
                <a:avLst/>
              </a:prstGeom>
              <a:blipFill>
                <a:blip r:embed="rId8"/>
                <a:stretch>
                  <a:fillRect l="-721" t="-2326" b="-10465"/>
                </a:stretch>
              </a:blipFill>
            </p:spPr>
            <p:txBody>
              <a:bodyPr/>
              <a:lstStyle/>
              <a:p>
                <a:r>
                  <a:rPr lang="en-US">
                    <a:noFill/>
                  </a:rPr>
                  <a:t> </a:t>
                </a:r>
              </a:p>
            </p:txBody>
          </p:sp>
        </mc:Fallback>
      </mc:AlternateContent>
      <p:sp>
        <p:nvSpPr>
          <p:cNvPr id="28" name="TextBox 27"/>
          <p:cNvSpPr txBox="1"/>
          <p:nvPr/>
        </p:nvSpPr>
        <p:spPr>
          <a:xfrm>
            <a:off x="2616200" y="2607463"/>
            <a:ext cx="834608" cy="338554"/>
          </a:xfrm>
          <a:prstGeom prst="rect">
            <a:avLst/>
          </a:prstGeom>
          <a:noFill/>
        </p:spPr>
        <p:txBody>
          <a:bodyPr wrap="square" rtlCol="0">
            <a:spAutoFit/>
          </a:bodyPr>
          <a:lstStyle/>
          <a:p>
            <a:r>
              <a:rPr lang="en-US" sz="1600" dirty="0" smtClean="0"/>
              <a:t>Goal:</a:t>
            </a:r>
            <a:endParaRPr lang="en-US" sz="1600" dirty="0"/>
          </a:p>
        </p:txBody>
      </p:sp>
      <mc:AlternateContent xmlns:mc="http://schemas.openxmlformats.org/markup-compatibility/2006" xmlns:a14="http://schemas.microsoft.com/office/drawing/2010/main">
        <mc:Choice Requires="a14">
          <p:sp>
            <p:nvSpPr>
              <p:cNvPr id="29" name="Rectangle 28"/>
              <p:cNvSpPr/>
              <p:nvPr/>
            </p:nvSpPr>
            <p:spPr>
              <a:xfrm>
                <a:off x="3541526" y="2505352"/>
                <a:ext cx="2172839" cy="54277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14:m>
                  <m:oMath xmlns:m="http://schemas.openxmlformats.org/officeDocument/2006/math">
                    <m:m>
                      <m:mPr>
                        <m:mcs>
                          <m:mc>
                            <m:mcPr>
                              <m:count m:val="1"/>
                              <m:mcJc m:val="center"/>
                            </m:mcPr>
                          </m:mc>
                        </m:mcs>
                        <m:ctrlPr>
                          <a:rPr lang="en-US" sz="1600" i="1" smtClean="0">
                            <a:latin typeface="Cambria Math" panose="02040503050406030204" pitchFamily="18" charset="0"/>
                          </a:rPr>
                        </m:ctrlPr>
                      </m:mPr>
                      <m:mr>
                        <m:e>
                          <m:r>
                            <m:rPr>
                              <m:brk m:alnAt="7"/>
                            </m:rPr>
                            <a:rPr lang="en-US" sz="1600" i="1">
                              <a:latin typeface="Cambria Math" panose="02040503050406030204" pitchFamily="18" charset="0"/>
                            </a:rPr>
                            <m:t>𝑀</m:t>
                          </m:r>
                          <m:r>
                            <a:rPr lang="en-US" sz="1600" i="1">
                              <a:latin typeface="Cambria Math" panose="02040503050406030204" pitchFamily="18" charset="0"/>
                            </a:rPr>
                            <m:t>𝑖𝑛𝑖𝑚𝑖𝑧𝑒</m:t>
                          </m:r>
                          <m:r>
                            <a:rPr lang="en-US" sz="1600" i="1">
                              <a:latin typeface="Cambria Math" panose="02040503050406030204" pitchFamily="18" charset="0"/>
                            </a:rPr>
                            <m:t>: </m:t>
                          </m:r>
                        </m:e>
                      </m:mr>
                      <m:mr>
                        <m:e>
                          <m:sSub>
                            <m:sSubPr>
                              <m:ctrlPr>
                                <a:rPr lang="en-US" sz="1600" b="1" i="1">
                                  <a:latin typeface="Cambria Math" panose="02040503050406030204" pitchFamily="18" charset="0"/>
                                </a:rPr>
                              </m:ctrlPr>
                            </m:sSubPr>
                            <m:e>
                              <m:r>
                                <a:rPr lang="en-US" sz="1600" b="1" i="1">
                                  <a:latin typeface="Cambria Math" panose="02040503050406030204" pitchFamily="18" charset="0"/>
                                  <a:sym typeface="Symbol" panose="05050102010706020507" pitchFamily="18" charset="2"/>
                                </a:rPr>
                                <m:t></m:t>
                              </m:r>
                            </m:e>
                            <m:sub>
                              <m:r>
                                <a:rPr lang="en-US" sz="1600" b="1" i="1">
                                  <a:latin typeface="Cambria Math" panose="02040503050406030204" pitchFamily="18" charset="0"/>
                                </a:rPr>
                                <m:t>𝟎</m:t>
                              </m:r>
                            </m:sub>
                          </m:sSub>
                          <m:r>
                            <a:rPr lang="en-US" sz="1600"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sym typeface="Symbol" panose="05050102010706020507" pitchFamily="18" charset="2"/>
                                </a:rPr>
                                <m:t></m:t>
                              </m:r>
                            </m:e>
                            <m:sub>
                              <m:r>
                                <a:rPr lang="en-US" sz="1600" b="1" i="1">
                                  <a:latin typeface="Cambria Math" panose="02040503050406030204" pitchFamily="18" charset="0"/>
                                </a:rPr>
                                <m:t>𝟏</m:t>
                              </m:r>
                            </m:sub>
                          </m:sSub>
                        </m:e>
                      </m:mr>
                    </m:m>
                    <m:r>
                      <a:rPr lang="en-US" sz="1600" b="0" i="1">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sym typeface="Symbol" panose="05050102010706020507" pitchFamily="18" charset="2"/>
                          </a:rPr>
                          <m:t></m:t>
                        </m:r>
                      </m:e>
                      <m:sub>
                        <m:r>
                          <a:rPr lang="en-US" sz="1600" b="1" i="1">
                            <a:solidFill>
                              <a:schemeClr val="tx1"/>
                            </a:solidFill>
                            <a:latin typeface="Cambria Math" panose="02040503050406030204" pitchFamily="18" charset="0"/>
                          </a:rPr>
                          <m:t>𝟎</m:t>
                        </m:r>
                      </m:sub>
                    </m:sSub>
                    <m:r>
                      <a:rPr lang="en-US" sz="1600" b="0" i="1" smtClean="0">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sym typeface="Symbol" panose="05050102010706020507" pitchFamily="18" charset="2"/>
                          </a:rPr>
                          <m:t></m:t>
                        </m:r>
                      </m:e>
                      <m:sub>
                        <m:r>
                          <a:rPr lang="en-US" sz="1600" b="1" i="1" smtClean="0">
                            <a:solidFill>
                              <a:schemeClr val="tx1"/>
                            </a:solidFill>
                            <a:latin typeface="Cambria Math" panose="02040503050406030204" pitchFamily="18" charset="0"/>
                          </a:rPr>
                          <m:t>𝟏</m:t>
                        </m:r>
                      </m:sub>
                    </m:sSub>
                    <m:r>
                      <a:rPr lang="en-US" sz="1600" b="0" i="1" smtClean="0">
                        <a:latin typeface="Cambria Math" panose="02040503050406030204" pitchFamily="18" charset="0"/>
                        <a:ea typeface="Cambria Math" panose="02040503050406030204" pitchFamily="18" charset="0"/>
                      </a:rPr>
                      <m:t>)</m:t>
                    </m:r>
                  </m:oMath>
                </a14:m>
                <a:r>
                  <a:rPr lang="en-US" sz="1600" dirty="0" smtClean="0"/>
                  <a:t> </a:t>
                </a:r>
                <a:endParaRPr lang="en-US" sz="1600" dirty="0"/>
              </a:p>
            </p:txBody>
          </p:sp>
        </mc:Choice>
        <mc:Fallback xmlns="">
          <p:sp>
            <p:nvSpPr>
              <p:cNvPr id="29" name="Rectangle 28"/>
              <p:cNvSpPr>
                <a:spLocks noRot="1" noChangeAspect="1" noMove="1" noResize="1" noEditPoints="1" noAdjustHandles="1" noChangeArrowheads="1" noChangeShapeType="1" noTextEdit="1"/>
              </p:cNvSpPr>
              <p:nvPr/>
            </p:nvSpPr>
            <p:spPr>
              <a:xfrm>
                <a:off x="3541526" y="2505352"/>
                <a:ext cx="2172839" cy="542777"/>
              </a:xfrm>
              <a:prstGeom prst="rect">
                <a:avLst/>
              </a:prstGeom>
              <a:blipFill>
                <a:blip r:embed="rId9"/>
                <a:stretch>
                  <a:fillRect/>
                </a:stretch>
              </a:blipFill>
            </p:spPr>
            <p:txBody>
              <a:bodyPr/>
              <a:lstStyle/>
              <a:p>
                <a:r>
                  <a:rPr lang="en-US">
                    <a:noFill/>
                  </a:rPr>
                  <a:t> </a:t>
                </a:r>
              </a:p>
            </p:txBody>
          </p:sp>
        </mc:Fallback>
      </mc:AlternateContent>
      <p:cxnSp>
        <p:nvCxnSpPr>
          <p:cNvPr id="31" name="Straight Arrow Connector 30"/>
          <p:cNvCxnSpPr/>
          <p:nvPr/>
        </p:nvCxnSpPr>
        <p:spPr>
          <a:xfrm>
            <a:off x="4965700" y="4565650"/>
            <a:ext cx="16891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5118100" y="3644900"/>
            <a:ext cx="0" cy="1073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5118100" y="3551277"/>
                <a:ext cx="8452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𝑋</m:t>
                          </m:r>
                        </m:e>
                      </m:d>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118100" y="3551277"/>
                <a:ext cx="845231"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6654800" y="4348202"/>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6654800" y="4348202"/>
                <a:ext cx="471988" cy="369332"/>
              </a:xfrm>
              <a:prstGeom prst="rect">
                <a:avLst/>
              </a:prstGeom>
              <a:blipFill>
                <a:blip r:embed="rId11"/>
                <a:stretch>
                  <a:fillRect/>
                </a:stretch>
              </a:blipFill>
            </p:spPr>
            <p:txBody>
              <a:bodyPr/>
              <a:lstStyle/>
              <a:p>
                <a:r>
                  <a:rPr lang="en-US">
                    <a:noFill/>
                  </a:rPr>
                  <a:t> </a:t>
                </a:r>
              </a:p>
            </p:txBody>
          </p:sp>
        </mc:Fallback>
      </mc:AlternateContent>
      <p:cxnSp>
        <p:nvCxnSpPr>
          <p:cNvPr id="41" name="Straight Connector 40"/>
          <p:cNvCxnSpPr/>
          <p:nvPr/>
        </p:nvCxnSpPr>
        <p:spPr>
          <a:xfrm flipV="1">
            <a:off x="5117806" y="4181475"/>
            <a:ext cx="1213144" cy="38417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2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animBg="1"/>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smtClean="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smtClean="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i="1" dirty="0">
                  <a:latin typeface="Cambria Math" panose="02040503050406030204" pitchFamily="18" charset="0"/>
                </a:endParaRPr>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23"/>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5"/>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6"/>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26825"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26825" y="3098284"/>
                    <a:ext cx="421910" cy="369332"/>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1"/>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flipV="1">
            <a:off x="1733894" y="2689589"/>
            <a:ext cx="2365063" cy="1931202"/>
          </a:xfrm>
          <a:prstGeom prst="line">
            <a:avLst/>
          </a:prstGeom>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666809" y="3461119"/>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=1</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666809" y="3461119"/>
                <a:ext cx="567207" cy="523220"/>
              </a:xfrm>
              <a:prstGeom prst="rect">
                <a:avLst/>
              </a:prstGeom>
              <a:blipFill>
                <a:blip r:embed="rId13"/>
                <a:stretch>
                  <a:fillRect b="-7778"/>
                </a:stretch>
              </a:blipFill>
            </p:spPr>
            <p:txBody>
              <a:bodyPr/>
              <a:lstStyle/>
              <a:p>
                <a:r>
                  <a:rPr lang="en-US">
                    <a:noFill/>
                  </a:rPr>
                  <a:t> </a:t>
                </a:r>
              </a:p>
            </p:txBody>
          </p:sp>
        </mc:Fallback>
      </mc:AlternateContent>
      <p:cxnSp>
        <p:nvCxnSpPr>
          <p:cNvPr id="44" name="Straight Arrow Connector 43"/>
          <p:cNvCxnSpPr/>
          <p:nvPr/>
        </p:nvCxnSpPr>
        <p:spPr>
          <a:xfrm flipH="1" flipV="1">
            <a:off x="3950412" y="2852843"/>
            <a:ext cx="164388" cy="5698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3372234" y="4713316"/>
                <a:ext cx="312803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1</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(1−1)</m:t>
                        </m:r>
                      </m:e>
                      <m:sup>
                        <m:r>
                          <a:rPr lang="en-US" sz="1200" i="1">
                            <a:latin typeface="Cambria Math" panose="02040503050406030204" pitchFamily="18" charset="0"/>
                          </a:rPr>
                          <m:t>2</m:t>
                        </m:r>
                      </m:sup>
                    </m:sSup>
                  </m:oMath>
                </a14:m>
                <a:r>
                  <a:rPr lang="en-US" sz="1200" dirty="0"/>
                  <a:t> +</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(2−2)</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b="0" i="1" smtClean="0">
                            <a:latin typeface="Cambria Math" panose="02040503050406030204" pitchFamily="18" charset="0"/>
                          </a:rPr>
                          <m:t>(3−3)</m:t>
                        </m:r>
                      </m:e>
                      <m:sup>
                        <m:r>
                          <a:rPr lang="en-US" sz="1200" i="1">
                            <a:latin typeface="Cambria Math" panose="02040503050406030204" pitchFamily="18" charset="0"/>
                          </a:rPr>
                          <m:t>2</m:t>
                        </m:r>
                      </m:sup>
                    </m:sSup>
                    <m:r>
                      <a:rPr lang="en-US" sz="1200" b="0" i="1" smtClean="0">
                        <a:latin typeface="Cambria Math" panose="02040503050406030204" pitchFamily="18" charset="0"/>
                      </a:rPr>
                      <m:t>)</m:t>
                    </m:r>
                  </m:oMath>
                </a14:m>
                <a:r>
                  <a:rPr lang="en-US" sz="1200" dirty="0" smtClean="0"/>
                  <a:t>=0</a:t>
                </a:r>
                <a:endParaRPr lang="en-US" sz="1200" dirty="0"/>
              </a:p>
            </p:txBody>
          </p:sp>
        </mc:Choice>
        <mc:Fallback xmlns="">
          <p:sp>
            <p:nvSpPr>
              <p:cNvPr id="45" name="Rectangle 44"/>
              <p:cNvSpPr>
                <a:spLocks noRot="1" noChangeAspect="1" noMove="1" noResize="1" noEditPoints="1" noAdjustHandles="1" noChangeArrowheads="1" noChangeShapeType="1" noTextEdit="1"/>
              </p:cNvSpPr>
              <p:nvPr/>
            </p:nvSpPr>
            <p:spPr>
              <a:xfrm>
                <a:off x="3372234" y="4713316"/>
                <a:ext cx="3128036" cy="354264"/>
              </a:xfrm>
              <a:prstGeom prst="rect">
                <a:avLst/>
              </a:prstGeom>
              <a:blipFill>
                <a:blip r:embed="rId24"/>
                <a:stretch>
                  <a:fillRect/>
                </a:stretch>
              </a:blipFill>
            </p:spPr>
            <p:txBody>
              <a:bodyPr/>
              <a:lstStyle/>
              <a:p>
                <a:r>
                  <a:rPr lang="en-US">
                    <a:noFill/>
                  </a:rPr>
                  <a:t> </a:t>
                </a:r>
              </a:p>
            </p:txBody>
          </p:sp>
        </mc:Fallback>
      </mc:AlternateContent>
      <p:grpSp>
        <p:nvGrpSpPr>
          <p:cNvPr id="46" name="Group 45"/>
          <p:cNvGrpSpPr/>
          <p:nvPr/>
        </p:nvGrpSpPr>
        <p:grpSpPr>
          <a:xfrm>
            <a:off x="5060280" y="25353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5"/>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6"/>
                    <a:stretch>
                      <a:fillRect b="-1667"/>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17"/>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8"/>
                  <a:stretch>
                    <a:fillRect l="-6522" r="-6522" b="-41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2527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252768"/>
                <a:ext cx="407515" cy="348884"/>
              </a:xfrm>
              <a:prstGeom prst="rect">
                <a:avLst/>
              </a:prstGeom>
              <a:blipFill>
                <a:blip r:embed="rId19"/>
                <a:stretch>
                  <a:fillRect/>
                </a:stretch>
              </a:blipFill>
            </p:spPr>
            <p:txBody>
              <a:bodyPr/>
              <a:lstStyle/>
              <a:p>
                <a:r>
                  <a:rPr lang="en-US">
                    <a:noFill/>
                  </a:rPr>
                  <a:t> </a:t>
                </a:r>
              </a:p>
            </p:txBody>
          </p:sp>
        </mc:Fallback>
      </mc:AlternateContent>
      <p:cxnSp>
        <p:nvCxnSpPr>
          <p:cNvPr id="66" name="Straight Arrow Connector 65"/>
          <p:cNvCxnSpPr/>
          <p:nvPr/>
        </p:nvCxnSpPr>
        <p:spPr>
          <a:xfrm flipH="1">
            <a:off x="5993356" y="3909030"/>
            <a:ext cx="467238" cy="457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384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5"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14800" y="2056894"/>
            <a:ext cx="65" cy="246221"/>
          </a:xfrm>
          <a:prstGeom prst="rect">
            <a:avLst/>
          </a:prstGeom>
          <a:noFill/>
        </p:spPr>
        <p:txBody>
          <a:bodyPr wrap="none" lIns="0" tIns="0" rIns="0" bIns="0" rtlCol="0">
            <a:spAutoFit/>
          </a:bodyPr>
          <a:lstStyle/>
          <a:p>
            <a:endParaRPr lang="en-US" sz="1600" dirty="0"/>
          </a:p>
        </p:txBody>
      </p:sp>
      <mc:AlternateContent xmlns:mc="http://schemas.openxmlformats.org/markup-compatibility/2006" xmlns:a14="http://schemas.microsoft.com/office/drawing/2010/main">
        <mc:Choice Requires="a14">
          <p:sp>
            <p:nvSpPr>
              <p:cNvPr id="19" name="Rectangle 18"/>
              <p:cNvSpPr/>
              <p:nvPr/>
            </p:nvSpPr>
            <p:spPr>
              <a:xfrm>
                <a:off x="1781592" y="1632128"/>
                <a:ext cx="2317365"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𝑋</m:t>
                          </m:r>
                        </m:e>
                      </m:d>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𝟎</m:t>
                          </m:r>
                        </m:sub>
                      </m:sSub>
                      <m:r>
                        <a:rPr lang="en-US" sz="2000" b="0" i="1" smtClean="0">
                          <a:latin typeface="Cambria Math" panose="02040503050406030204" pitchFamily="18" charset="0"/>
                        </a:rPr>
                        <m:t>+</m:t>
                      </m:r>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sym typeface="Symbol" panose="05050102010706020507" pitchFamily="18" charset="2"/>
                            </a:rPr>
                            <m:t></m:t>
                          </m:r>
                        </m:e>
                        <m:sub>
                          <m:r>
                            <a:rPr lang="en-US" sz="2000" b="1" i="1" smtClean="0">
                              <a:solidFill>
                                <a:srgbClr val="FF0000"/>
                              </a:solidFill>
                              <a:latin typeface="Cambria Math" panose="02040503050406030204" pitchFamily="18" charset="0"/>
                            </a:rPr>
                            <m:t>𝟏</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sym typeface="Symbol" panose="05050102010706020507" pitchFamily="18" charset="2"/>
                            </a:rPr>
                            <m:t>𝑥</m:t>
                          </m:r>
                        </m:e>
                        <m:sub>
                          <m:r>
                            <a:rPr lang="en-US" sz="2000" b="0" i="1" smtClean="0">
                              <a:latin typeface="Cambria Math" panose="02040503050406030204" pitchFamily="18" charset="0"/>
                            </a:rPr>
                            <m:t>1</m:t>
                          </m:r>
                        </m:sub>
                      </m:sSub>
                    </m:oMath>
                  </m:oMathPara>
                </a14:m>
                <a:endParaRPr lang="en-US" sz="2000" dirty="0"/>
              </a:p>
            </p:txBody>
          </p:sp>
        </mc:Choice>
        <mc:Fallback xmlns="">
          <p:sp>
            <p:nvSpPr>
              <p:cNvPr id="19" name="Rectangle 18"/>
              <p:cNvSpPr>
                <a:spLocks noRot="1" noChangeAspect="1" noMove="1" noResize="1" noEditPoints="1" noAdjustHandles="1" noChangeArrowheads="1" noChangeShapeType="1" noTextEdit="1"/>
              </p:cNvSpPr>
              <p:nvPr/>
            </p:nvSpPr>
            <p:spPr>
              <a:xfrm>
                <a:off x="1781592" y="1632128"/>
                <a:ext cx="2317365"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79340" y="1568868"/>
                <a:ext cx="3044825" cy="5881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lvl="0"/>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𝑱</m:t>
                          </m:r>
                          <m:r>
                            <a:rPr lang="en-US" sz="1400" i="1">
                              <a:latin typeface="Cambria Math" panose="02040503050406030204" pitchFamily="18" charset="0"/>
                            </a:rPr>
                            <m:t>(</m:t>
                          </m:r>
                        </m:e>
                        <m:sub>
                          <m:r>
                            <a:rPr lang="en-US" sz="1400" i="1">
                              <a:latin typeface="Cambria Math" panose="02040503050406030204" pitchFamily="18" charset="0"/>
                            </a:rPr>
                            <m:t>𝟎</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sym typeface="Symbol" panose="05050102010706020507" pitchFamily="18" charset="2"/>
                            </a:rPr>
                            <m:t></m:t>
                          </m:r>
                        </m:e>
                        <m:sub>
                          <m:r>
                            <a:rPr lang="en-US" sz="1400" i="1">
                              <a:latin typeface="Cambria Math" panose="02040503050406030204" pitchFamily="18" charset="0"/>
                            </a:rPr>
                            <m:t>𝟏</m:t>
                          </m:r>
                        </m:sub>
                      </m:sSub>
                      <m:r>
                        <m:rPr>
                          <m:nor/>
                        </m:rPr>
                        <a:rPr lang="en-US" sz="1400" dirty="0">
                          <a:latin typeface="Cambria Math" panose="02040503050406030204" pitchFamily="18" charset="0"/>
                        </a:rPr>
                        <m:t>)</m:t>
                      </m:r>
                      <m:r>
                        <a:rPr lang="en-US" sz="1400" i="1" dirty="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2</m:t>
                          </m:r>
                          <m:r>
                            <a:rPr lang="en-US" sz="1400" i="1">
                              <a:latin typeface="Cambria Math" panose="02040503050406030204" pitchFamily="18" charset="0"/>
                            </a:rPr>
                            <m:t>𝑚</m:t>
                          </m:r>
                        </m:den>
                      </m:f>
                      <m:nary>
                        <m:naryPr>
                          <m:chr m:val="∑"/>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𝑚</m:t>
                          </m:r>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𝜃</m:t>
                                  </m:r>
                                </m:sub>
                              </m:sSub>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e>
                              </m:d>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d>
                                    <m:dPr>
                                      <m:ctrlPr>
                                        <a:rPr lang="en-US" sz="1400" i="1">
                                          <a:latin typeface="Cambria Math" panose="02040503050406030204" pitchFamily="18" charset="0"/>
                                        </a:rPr>
                                      </m:ctrlPr>
                                    </m:dPr>
                                    <m:e>
                                      <m:r>
                                        <a:rPr lang="en-US" sz="1400" i="1">
                                          <a:latin typeface="Cambria Math" panose="02040503050406030204" pitchFamily="18" charset="0"/>
                                        </a:rPr>
                                        <m:t>𝑖</m:t>
                                      </m:r>
                                    </m:e>
                                  </m:d>
                                </m:sup>
                              </m:sSup>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i="1" dirty="0">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879340" y="1568868"/>
                <a:ext cx="3044825" cy="588174"/>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781592" y="1142360"/>
            <a:ext cx="1670050" cy="338554"/>
          </a:xfrm>
          <a:prstGeom prst="rect">
            <a:avLst/>
          </a:prstGeom>
          <a:noFill/>
        </p:spPr>
        <p:txBody>
          <a:bodyPr wrap="square" rtlCol="0">
            <a:spAutoFit/>
          </a:bodyPr>
          <a:lstStyle/>
          <a:p>
            <a:r>
              <a:rPr lang="en-US" sz="1600" dirty="0" smtClean="0"/>
              <a:t>Hypothesis:</a:t>
            </a:r>
            <a:endParaRPr lang="en-US" sz="1600" dirty="0"/>
          </a:p>
        </p:txBody>
      </p:sp>
      <p:sp>
        <p:nvSpPr>
          <p:cNvPr id="23" name="TextBox 22"/>
          <p:cNvSpPr txBox="1"/>
          <p:nvPr/>
        </p:nvSpPr>
        <p:spPr>
          <a:xfrm>
            <a:off x="4879340" y="1091554"/>
            <a:ext cx="1670050" cy="338554"/>
          </a:xfrm>
          <a:prstGeom prst="rect">
            <a:avLst/>
          </a:prstGeom>
          <a:noFill/>
        </p:spPr>
        <p:txBody>
          <a:bodyPr wrap="square" rtlCol="0">
            <a:spAutoFit/>
          </a:bodyPr>
          <a:lstStyle/>
          <a:p>
            <a:r>
              <a:rPr lang="en-US" sz="1600" dirty="0" smtClean="0"/>
              <a:t>Cost Function:</a:t>
            </a:r>
            <a:endParaRPr lang="en-US" sz="1600" dirty="0"/>
          </a:p>
        </p:txBody>
      </p:sp>
      <mc:AlternateContent xmlns:mc="http://schemas.openxmlformats.org/markup-compatibility/2006" xmlns:a14="http://schemas.microsoft.com/office/drawing/2010/main">
        <mc:Choice Requires="a14">
          <p:sp>
            <p:nvSpPr>
              <p:cNvPr id="21" name="Title 20"/>
              <p:cNvSpPr>
                <a:spLocks noGrp="1"/>
              </p:cNvSpPr>
              <p:nvPr>
                <p:ph type="title"/>
              </p:nvPr>
            </p:nvSpPr>
            <p:spPr/>
            <p:txBody>
              <a:bodyPr/>
              <a:lstStyle/>
              <a:p>
                <a:r>
                  <a:rPr lang="en-US" dirty="0"/>
                  <a:t>Visualizing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ea typeface="Cambria Math" panose="02040503050406030204" pitchFamily="18" charset="0"/>
                          </a:rPr>
                          <m:t>𝜃</m:t>
                        </m:r>
                      </m:sub>
                    </m:sSub>
                    <m:d>
                      <m:dPr>
                        <m:ctrlPr>
                          <a:rPr lang="en-US" b="0"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rPr>
                          <m:t>𝑋</m:t>
                        </m:r>
                      </m:e>
                    </m:d>
                  </m:oMath>
                </a14:m>
                <a:r>
                  <a:rPr lang="en-US" dirty="0"/>
                  <a:t> and </a:t>
                </a:r>
                <a14:m>
                  <m:oMath xmlns:m="http://schemas.openxmlformats.org/officeDocument/2006/math">
                    <m:r>
                      <a:rPr lang="en-US" i="1">
                        <a:latin typeface="Cambria Math" panose="02040503050406030204" pitchFamily="18" charset="0"/>
                      </a:rPr>
                      <m:t>𝑱</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endParaRPr lang="en-US" dirty="0"/>
              </a:p>
            </p:txBody>
          </p:sp>
        </mc:Choice>
        <mc:Fallback xmlns="">
          <p:sp>
            <p:nvSpPr>
              <p:cNvPr id="21" name="Title 20"/>
              <p:cNvSpPr>
                <a:spLocks noGrp="1" noRot="1" noChangeAspect="1" noMove="1" noResize="1" noEditPoints="1" noAdjustHandles="1" noChangeArrowheads="1" noChangeShapeType="1" noTextEdit="1"/>
              </p:cNvSpPr>
              <p:nvPr>
                <p:ph type="title"/>
              </p:nvPr>
            </p:nvSpPr>
            <p:spPr>
              <a:blipFill>
                <a:blip r:embed="rId19"/>
                <a:stretch>
                  <a:fillRect l="-1837" b="-714"/>
                </a:stretch>
              </a:blipFill>
            </p:spPr>
            <p:txBody>
              <a:bodyPr/>
              <a:lstStyle/>
              <a:p>
                <a:r>
                  <a:rPr lang="en-US">
                    <a:noFill/>
                  </a:rPr>
                  <a:t> </a:t>
                </a:r>
              </a:p>
            </p:txBody>
          </p:sp>
        </mc:Fallback>
      </mc:AlternateContent>
      <p:grpSp>
        <p:nvGrpSpPr>
          <p:cNvPr id="14" name="Group 13"/>
          <p:cNvGrpSpPr/>
          <p:nvPr/>
        </p:nvGrpSpPr>
        <p:grpSpPr>
          <a:xfrm>
            <a:off x="1733894" y="2340705"/>
            <a:ext cx="2755556" cy="2280086"/>
            <a:chOff x="1733894" y="2340705"/>
            <a:chExt cx="2755556" cy="2280086"/>
          </a:xfrm>
        </p:grpSpPr>
        <p:grpSp>
          <p:nvGrpSpPr>
            <p:cNvPr id="12" name="Group 11"/>
            <p:cNvGrpSpPr/>
            <p:nvPr/>
          </p:nvGrpSpPr>
          <p:grpSpPr>
            <a:xfrm>
              <a:off x="1733894" y="2340705"/>
              <a:ext cx="2755556" cy="2280086"/>
              <a:chOff x="1733894" y="2569304"/>
              <a:chExt cx="2852894" cy="2413722"/>
            </a:xfrm>
          </p:grpSpPr>
          <p:cxnSp>
            <p:nvCxnSpPr>
              <p:cNvPr id="16" name="Straight Arrow Connector 15"/>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733894" y="2569304"/>
                    <a:ext cx="9137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e>
                          </m:d>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733894" y="2569304"/>
                    <a:ext cx="913712" cy="369332"/>
                  </a:xfrm>
                  <a:prstGeom prst="rect">
                    <a:avLst/>
                  </a:prstGeom>
                  <a:blipFill>
                    <a:blip r:embed="rId5"/>
                    <a:stretch>
                      <a:fillRect b="-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114800" y="4510643"/>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𝑥</m:t>
                              </m:r>
                            </m:e>
                            <m:sub>
                              <m:r>
                                <a:rPr lang="en-US" i="1">
                                  <a:latin typeface="Cambria Math" panose="02040503050406030204" pitchFamily="18" charset="0"/>
                                </a:rPr>
                                <m:t>1</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114800" y="4510643"/>
                    <a:ext cx="471988" cy="369332"/>
                  </a:xfrm>
                  <a:prstGeom prst="rect">
                    <a:avLst/>
                  </a:prstGeom>
                  <a:blipFill>
                    <a:blip r:embed="rId6"/>
                    <a:stretch>
                      <a:fillRect b="-7018"/>
                    </a:stretch>
                  </a:blipFill>
                </p:spPr>
                <p:txBody>
                  <a:bodyPr/>
                  <a:lstStyle/>
                  <a:p>
                    <a:r>
                      <a:rPr lang="en-US">
                        <a:noFill/>
                      </a:rPr>
                      <a:t> </a:t>
                    </a:r>
                  </a:p>
                </p:txBody>
              </p:sp>
            </mc:Fallback>
          </mc:AlternateContent>
          <p:cxnSp>
            <p:nvCxnSpPr>
              <p:cNvPr id="24" name="Straight Connector 23"/>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7"/>
                    <a:stretch>
                      <a:fillRect/>
                    </a:stretch>
                  </a:blipFill>
                </p:spPr>
                <p:txBody>
                  <a:bodyPr/>
                  <a:lstStyle/>
                  <a:p>
                    <a:r>
                      <a:rPr lang="en-US">
                        <a:noFill/>
                      </a:rPr>
                      <a:t> </a:t>
                    </a:r>
                  </a:p>
                </p:txBody>
              </p:sp>
            </mc:Fallback>
          </mc:AlternateContent>
          <p:cxnSp>
            <p:nvCxnSpPr>
              <p:cNvPr id="35" name="Straight Connector 34"/>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2428275" y="398226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428275" y="3982264"/>
                    <a:ext cx="42191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2963520" y="3554933"/>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2963520" y="3554933"/>
                    <a:ext cx="4219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00528" y="3098284"/>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500528" y="3098284"/>
                    <a:ext cx="421910" cy="369332"/>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1"/>
                  <a:stretch>
                    <a:fillRect l="-6522" r="-6522" b="-4167"/>
                  </a:stretch>
                </a:blipFill>
              </p:spPr>
              <p:txBody>
                <a:bodyPr/>
                <a:lstStyle/>
                <a:p>
                  <a:r>
                    <a:rPr lang="en-US">
                      <a:noFill/>
                    </a:rPr>
                    <a:t> </a:t>
                  </a:r>
                </a:p>
              </p:txBody>
            </p:sp>
          </mc:Fallback>
        </mc:AlternateContent>
      </p:grpSp>
      <p:cxnSp>
        <p:nvCxnSpPr>
          <p:cNvPr id="25" name="Straight Connector 24"/>
          <p:cNvCxnSpPr/>
          <p:nvPr/>
        </p:nvCxnSpPr>
        <p:spPr>
          <a:xfrm>
            <a:off x="1612900" y="4221018"/>
            <a:ext cx="2933700" cy="24255"/>
          </a:xfrm>
          <a:prstGeom prst="line">
            <a:avLst/>
          </a:prstGeom>
          <a:ln w="44450"/>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3909906" y="3199509"/>
                <a:ext cx="567207"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14:m>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a:solidFill>
                              <a:schemeClr val="tx1"/>
                            </a:solidFill>
                            <a:latin typeface="Cambria Math" panose="02040503050406030204" pitchFamily="18" charset="0"/>
                          </a:rPr>
                          <m:t>𝟎</m:t>
                        </m:r>
                      </m:sub>
                    </m:sSub>
                  </m:oMath>
                </a14:m>
                <a:r>
                  <a:rPr lang="en-US" sz="1400" dirty="0" smtClean="0">
                    <a:solidFill>
                      <a:schemeClr val="tx1"/>
                    </a:solidFill>
                  </a:rPr>
                  <a:t>=0</a:t>
                </a:r>
              </a:p>
              <a:p>
                <a14:m>
                  <m:oMath xmlns:m="http://schemas.openxmlformats.org/officeDocument/2006/math">
                    <m:sSub>
                      <m:sSubPr>
                        <m:ctrlPr>
                          <a:rPr lang="en-US" sz="1400" b="1" i="1">
                            <a:solidFill>
                              <a:schemeClr val="tx1"/>
                            </a:solidFill>
                            <a:latin typeface="Cambria Math" panose="02040503050406030204" pitchFamily="18" charset="0"/>
                          </a:rPr>
                        </m:ctrlPr>
                      </m:sSubPr>
                      <m:e>
                        <m:r>
                          <a:rPr lang="en-US" sz="1400" b="1" i="1">
                            <a:solidFill>
                              <a:schemeClr val="tx1"/>
                            </a:solidFill>
                            <a:latin typeface="Cambria Math" panose="02040503050406030204" pitchFamily="18" charset="0"/>
                            <a:sym typeface="Symbol" panose="05050102010706020507" pitchFamily="18" charset="2"/>
                          </a:rPr>
                          <m:t></m:t>
                        </m:r>
                      </m:e>
                      <m:sub>
                        <m:r>
                          <a:rPr lang="en-US" sz="1400" b="1" i="1" smtClean="0">
                            <a:solidFill>
                              <a:schemeClr val="tx1"/>
                            </a:solidFill>
                            <a:latin typeface="Cambria Math" panose="02040503050406030204" pitchFamily="18" charset="0"/>
                          </a:rPr>
                          <m:t>𝟏</m:t>
                        </m:r>
                      </m:sub>
                    </m:sSub>
                  </m:oMath>
                </a14:m>
                <a:r>
                  <a:rPr lang="en-US" sz="1400" dirty="0" smtClean="0">
                    <a:solidFill>
                      <a:schemeClr val="tx1"/>
                    </a:solidFill>
                  </a:rPr>
                  <a:t>=0</a:t>
                </a:r>
                <a:endParaRPr lang="en-US" sz="14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909906" y="3199509"/>
                <a:ext cx="567207" cy="523220"/>
              </a:xfrm>
              <a:prstGeom prst="rect">
                <a:avLst/>
              </a:prstGeom>
              <a:blipFill>
                <a:blip r:embed="rId12"/>
                <a:stretch>
                  <a:fillRect b="-7778"/>
                </a:stretch>
              </a:blipFill>
            </p:spPr>
            <p:txBody>
              <a:bodyPr/>
              <a:lstStyle/>
              <a:p>
                <a:r>
                  <a:rPr lang="en-US">
                    <a:noFill/>
                  </a:rPr>
                  <a:t> </a:t>
                </a:r>
              </a:p>
            </p:txBody>
          </p:sp>
        </mc:Fallback>
      </mc:AlternateContent>
      <p:cxnSp>
        <p:nvCxnSpPr>
          <p:cNvPr id="44" name="Straight Arrow Connector 43"/>
          <p:cNvCxnSpPr/>
          <p:nvPr/>
        </p:nvCxnSpPr>
        <p:spPr>
          <a:xfrm flipH="1">
            <a:off x="4114865" y="3720009"/>
            <a:ext cx="179118" cy="45455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46" name="Group 45"/>
          <p:cNvGrpSpPr/>
          <p:nvPr/>
        </p:nvGrpSpPr>
        <p:grpSpPr>
          <a:xfrm>
            <a:off x="5060280" y="2421093"/>
            <a:ext cx="2770698" cy="2280086"/>
            <a:chOff x="1733894" y="2340705"/>
            <a:chExt cx="2770698" cy="2280086"/>
          </a:xfrm>
        </p:grpSpPr>
        <p:grpSp>
          <p:nvGrpSpPr>
            <p:cNvPr id="47" name="Group 46"/>
            <p:cNvGrpSpPr/>
            <p:nvPr/>
          </p:nvGrpSpPr>
          <p:grpSpPr>
            <a:xfrm>
              <a:off x="1733894" y="2340705"/>
              <a:ext cx="2770698" cy="2280086"/>
              <a:chOff x="1733894" y="2569304"/>
              <a:chExt cx="2868571" cy="2413722"/>
            </a:xfrm>
          </p:grpSpPr>
          <p:cxnSp>
            <p:nvCxnSpPr>
              <p:cNvPr id="49" name="Straight Arrow Connector 48"/>
              <p:cNvCxnSpPr/>
              <p:nvPr/>
            </p:nvCxnSpPr>
            <p:spPr>
              <a:xfrm flipV="1">
                <a:off x="2038350" y="4619109"/>
                <a:ext cx="206060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2190750" y="2952750"/>
                <a:ext cx="0" cy="1818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50"/>
                  <p:cNvSpPr/>
                  <p:nvPr/>
                </p:nvSpPr>
                <p:spPr>
                  <a:xfrm>
                    <a:off x="1733894" y="2569304"/>
                    <a:ext cx="782946"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e>
                          </m:d>
                        </m:oMath>
                      </m:oMathPara>
                    </a14:m>
                    <a:endParaRPr lang="en-US" dirty="0"/>
                  </a:p>
                </p:txBody>
              </p:sp>
            </mc:Choice>
            <mc:Fallback xmlns="">
              <p:sp>
                <p:nvSpPr>
                  <p:cNvPr id="51" name="Rectangle 50"/>
                  <p:cNvSpPr>
                    <a:spLocks noRot="1" noChangeAspect="1" noMove="1" noResize="1" noEditPoints="1" noAdjustHandles="1" noChangeArrowheads="1" noChangeShapeType="1" noTextEdit="1"/>
                  </p:cNvSpPr>
                  <p:nvPr/>
                </p:nvSpPr>
                <p:spPr>
                  <a:xfrm>
                    <a:off x="1733894" y="2569304"/>
                    <a:ext cx="782946" cy="390979"/>
                  </a:xfrm>
                  <a:prstGeom prst="rect">
                    <a:avLst/>
                  </a:prstGeom>
                  <a:blipFill>
                    <a:blip r:embed="rId1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114800" y="4510643"/>
                    <a:ext cx="487665" cy="3909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sym typeface="Symbol" panose="05050102010706020507" pitchFamily="18" charset="2"/>
                                </a:rPr>
                                <m:t></m:t>
                              </m:r>
                            </m:e>
                            <m:sub>
                              <m:r>
                                <a:rPr lang="en-US" i="1">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4114800" y="4510643"/>
                    <a:ext cx="487665" cy="390979"/>
                  </a:xfrm>
                  <a:prstGeom prst="rect">
                    <a:avLst/>
                  </a:prstGeom>
                  <a:blipFill>
                    <a:blip r:embed="rId14"/>
                    <a:stretch>
                      <a:fillRect/>
                    </a:stretch>
                  </a:blipFill>
                </p:spPr>
                <p:txBody>
                  <a:bodyPr/>
                  <a:lstStyle/>
                  <a:p>
                    <a:r>
                      <a:rPr lang="en-US">
                        <a:noFill/>
                      </a:rPr>
                      <a:t> </a:t>
                    </a:r>
                  </a:p>
                </p:txBody>
              </p:sp>
            </mc:Fallback>
          </mc:AlternateContent>
          <p:cxnSp>
            <p:nvCxnSpPr>
              <p:cNvPr id="53" name="Straight Connector 52"/>
              <p:cNvCxnSpPr/>
              <p:nvPr/>
            </p:nvCxnSpPr>
            <p:spPr>
              <a:xfrm flipV="1">
                <a:off x="2639230" y="45783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flipV="1">
                <a:off x="3198030" y="4565650"/>
                <a:ext cx="0" cy="9156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V="1">
                <a:off x="3711482" y="4572000"/>
                <a:ext cx="0" cy="9156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2472357" y="4657210"/>
                    <a:ext cx="1422633" cy="3258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1           2          3</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2472357" y="4657210"/>
                    <a:ext cx="1422633" cy="325816"/>
                  </a:xfrm>
                  <a:prstGeom prst="rect">
                    <a:avLst/>
                  </a:prstGeom>
                  <a:blipFill>
                    <a:blip r:embed="rId7"/>
                    <a:stretch>
                      <a:fillRect/>
                    </a:stretch>
                  </a:blipFill>
                </p:spPr>
                <p:txBody>
                  <a:bodyPr/>
                  <a:lstStyle/>
                  <a:p>
                    <a:r>
                      <a:rPr lang="en-US">
                        <a:noFill/>
                      </a:rPr>
                      <a:t> </a:t>
                    </a:r>
                  </a:p>
                </p:txBody>
              </p:sp>
            </mc:Fallback>
          </mc:AlternateContent>
          <p:cxnSp>
            <p:nvCxnSpPr>
              <p:cNvPr id="57" name="Straight Connector 56"/>
              <p:cNvCxnSpPr/>
              <p:nvPr/>
            </p:nvCxnSpPr>
            <p:spPr>
              <a:xfrm flipH="1">
                <a:off x="2137580" y="41592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2143930" y="3714750"/>
                <a:ext cx="78570"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2150280" y="3282950"/>
                <a:ext cx="78570" cy="0"/>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8" name="Rectangle 47"/>
                <p:cNvSpPr/>
                <p:nvPr/>
              </p:nvSpPr>
              <p:spPr>
                <a:xfrm>
                  <a:off x="1854785" y="2852843"/>
                  <a:ext cx="281288" cy="11695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b="0" i="1" dirty="0" smtClean="0">
                    <a:latin typeface="Cambria Math" panose="02040503050406030204" pitchFamily="18" charset="0"/>
                  </a:endParaRPr>
                </a:p>
                <a:p>
                  <a:endParaRPr lang="en-US"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2</m:t>
                        </m:r>
                      </m:oMath>
                    </m:oMathPara>
                  </a14:m>
                  <a:endParaRPr lang="en-US" sz="1400" dirty="0" smtClean="0"/>
                </a:p>
                <a:p>
                  <a:endParaRPr lang="en-US" sz="1400" dirty="0" smtClean="0"/>
                </a:p>
                <a:p>
                  <a:r>
                    <a:rPr lang="en-US" sz="1400" dirty="0" smtClean="0"/>
                    <a:t>1</a:t>
                  </a:r>
                  <a:endParaRPr lang="en-US" sz="1400" dirty="0"/>
                </a:p>
              </p:txBody>
            </p:sp>
          </mc:Choice>
          <mc:Fallback xmlns="">
            <p:sp>
              <p:nvSpPr>
                <p:cNvPr id="48" name="Rectangle 47"/>
                <p:cNvSpPr>
                  <a:spLocks noRot="1" noChangeAspect="1" noMove="1" noResize="1" noEditPoints="1" noAdjustHandles="1" noChangeArrowheads="1" noChangeShapeType="1" noTextEdit="1"/>
                </p:cNvSpPr>
                <p:nvPr/>
              </p:nvSpPr>
              <p:spPr>
                <a:xfrm>
                  <a:off x="1854785" y="2852843"/>
                  <a:ext cx="281288" cy="1169551"/>
                </a:xfrm>
                <a:prstGeom prst="rect">
                  <a:avLst/>
                </a:prstGeom>
                <a:blipFill>
                  <a:blip r:embed="rId15"/>
                  <a:stretch>
                    <a:fillRect l="-6522" r="-6522" b="-468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tangle 62"/>
              <p:cNvSpPr/>
              <p:nvPr/>
            </p:nvSpPr>
            <p:spPr>
              <a:xfrm>
                <a:off x="5729514" y="413846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5729514" y="4138468"/>
                <a:ext cx="407515" cy="3488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3173475" y="4751774"/>
                <a:ext cx="3352456" cy="354264"/>
              </a:xfrm>
              <a:prstGeom prst="rect">
                <a:avLst/>
              </a:prstGeom>
            </p:spPr>
            <p:txBody>
              <a:bodyPr wrap="none">
                <a:spAutoFit/>
              </a:bodyPr>
              <a:lstStyle/>
              <a:p>
                <a14:m>
                  <m:oMath xmlns:m="http://schemas.openxmlformats.org/officeDocument/2006/math">
                    <m:r>
                      <a:rPr lang="en-US" sz="1200" i="1" smtClean="0">
                        <a:latin typeface="Cambria Math" panose="02040503050406030204" pitchFamily="18" charset="0"/>
                      </a:rPr>
                      <m:t>𝐽</m:t>
                    </m:r>
                    <m:r>
                      <a:rPr lang="en-US" sz="1200" b="0" i="1" smtClean="0">
                        <a:latin typeface="Cambria Math" panose="02040503050406030204" pitchFamily="18" charset="0"/>
                      </a:rPr>
                      <m:t>(0</m:t>
                    </m:r>
                    <m:r>
                      <a:rPr lang="en-US" sz="1200" i="1" smtClean="0">
                        <a:latin typeface="Cambria Math" panose="02040503050406030204" pitchFamily="18" charset="0"/>
                      </a:rPr>
                      <m:t>,</m:t>
                    </m:r>
                    <m:r>
                      <a:rPr lang="en-US" sz="1200" b="0" i="1" smtClean="0">
                        <a:latin typeface="Cambria Math" panose="02040503050406030204" pitchFamily="18" charset="0"/>
                      </a:rPr>
                      <m:t>0</m:t>
                    </m:r>
                    <m:r>
                      <m:rPr>
                        <m:nor/>
                      </m:rPr>
                      <a:rPr lang="en-US" sz="1200" dirty="0">
                        <a:latin typeface="Cambria Math" panose="02040503050406030204" pitchFamily="18" charset="0"/>
                      </a:rPr>
                      <m:t>)</m:t>
                    </m:r>
                    <m:r>
                      <a:rPr lang="en-US" sz="1200" i="1" dirty="0">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6</m:t>
                        </m:r>
                      </m:den>
                    </m:f>
                  </m:oMath>
                </a14:m>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b="0" i="1" smtClean="0">
                            <a:latin typeface="Cambria Math" panose="02040503050406030204" pitchFamily="18" charset="0"/>
                          </a:rPr>
                          <m:t>(</m:t>
                        </m:r>
                        <m:r>
                          <a:rPr lang="en-US" sz="1200" i="1">
                            <a:latin typeface="Cambria Math" panose="02040503050406030204" pitchFamily="18" charset="0"/>
                          </a:rPr>
                          <m:t>0</m:t>
                        </m:r>
                        <m:r>
                          <a:rPr lang="en-US" sz="1200" b="0" i="1" smtClean="0">
                            <a:latin typeface="Cambria Math" panose="02040503050406030204" pitchFamily="18" charset="0"/>
                          </a:rPr>
                          <m:t>−1)</m:t>
                        </m:r>
                      </m:e>
                      <m:sup>
                        <m:r>
                          <a:rPr lang="en-US" sz="1200" i="1">
                            <a:latin typeface="Cambria Math" panose="02040503050406030204" pitchFamily="18" charset="0"/>
                          </a:rPr>
                          <m:t>2</m:t>
                        </m:r>
                      </m:sup>
                    </m:sSup>
                  </m:oMath>
                </a14:m>
                <a:r>
                  <a:rPr lang="en-US" sz="1200" dirty="0"/>
                  <a:t> </a:t>
                </a:r>
                <a:r>
                  <a:rPr lang="en-US" sz="1200" dirty="0" smtClean="0"/>
                  <a:t>+</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(0−</m:t>
                        </m:r>
                        <m:r>
                          <a:rPr lang="en-US" sz="1200" b="0" i="1" smtClean="0">
                            <a:latin typeface="Cambria Math" panose="02040503050406030204" pitchFamily="18" charset="0"/>
                          </a:rPr>
                          <m:t>2</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sSup>
                      <m:sSupPr>
                        <m:ctrlPr>
                          <a:rPr lang="en-US" sz="1200" i="1">
                            <a:latin typeface="Cambria Math" panose="02040503050406030204" pitchFamily="18" charset="0"/>
                          </a:rPr>
                        </m:ctrlPr>
                      </m:sSupPr>
                      <m:e>
                        <m:r>
                          <a:rPr lang="en-US" sz="1200" i="1">
                            <a:latin typeface="Cambria Math" panose="02040503050406030204" pitchFamily="18" charset="0"/>
                          </a:rPr>
                          <m:t>(0−</m:t>
                        </m:r>
                        <m:r>
                          <a:rPr lang="en-US" sz="1200" b="0" i="1" smtClean="0">
                            <a:latin typeface="Cambria Math" panose="02040503050406030204" pitchFamily="18" charset="0"/>
                          </a:rPr>
                          <m:t>3</m:t>
                        </m:r>
                        <m:r>
                          <a:rPr lang="en-US" sz="1200" i="1">
                            <a:latin typeface="Cambria Math" panose="02040503050406030204" pitchFamily="18" charset="0"/>
                          </a:rPr>
                          <m:t>)</m:t>
                        </m:r>
                      </m:e>
                      <m:sup>
                        <m:r>
                          <a:rPr lang="en-US" sz="1200" i="1">
                            <a:latin typeface="Cambria Math" panose="02040503050406030204" pitchFamily="18" charset="0"/>
                          </a:rPr>
                          <m:t>2</m:t>
                        </m:r>
                      </m:sup>
                    </m:sSup>
                    <m:r>
                      <m:rPr>
                        <m:nor/>
                      </m:rPr>
                      <a:rPr lang="en-US" sz="1200" dirty="0"/>
                      <m:t> </m:t>
                    </m:r>
                    <m:r>
                      <a:rPr lang="en-US" sz="1200" b="0" i="1" smtClean="0">
                        <a:latin typeface="Cambria Math" panose="02040503050406030204" pitchFamily="18" charset="0"/>
                      </a:rPr>
                      <m:t>)</m:t>
                    </m:r>
                  </m:oMath>
                </a14:m>
                <a:r>
                  <a:rPr lang="en-US" sz="1200" dirty="0" smtClean="0"/>
                  <a:t>=2.33</a:t>
                </a:r>
                <a:endParaRPr 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173475" y="4751774"/>
                <a:ext cx="3352456" cy="354264"/>
              </a:xfrm>
              <a:prstGeom prst="rect">
                <a:avLst/>
              </a:prstGeom>
              <a:blipFill>
                <a:blip r:embed="rId17"/>
                <a:stretch>
                  <a:fillRect/>
                </a:stretch>
              </a:blipFill>
            </p:spPr>
            <p:txBody>
              <a:bodyPr/>
              <a:lstStyle/>
              <a:p>
                <a:r>
                  <a:rPr lang="en-US">
                    <a:noFill/>
                  </a:rPr>
                  <a:t> </a:t>
                </a:r>
              </a:p>
            </p:txBody>
          </p:sp>
        </mc:Fallback>
      </mc:AlternateContent>
      <p:cxnSp>
        <p:nvCxnSpPr>
          <p:cNvPr id="6" name="Straight Arrow Connector 5"/>
          <p:cNvCxnSpPr/>
          <p:nvPr/>
        </p:nvCxnSpPr>
        <p:spPr>
          <a:xfrm>
            <a:off x="3125324" y="3539898"/>
            <a:ext cx="8884" cy="69236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639507" y="3101185"/>
            <a:ext cx="11701" cy="113721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flipH="1">
            <a:off x="2600318" y="3899982"/>
            <a:ext cx="8254" cy="36896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2" name="Rectangle 61"/>
              <p:cNvSpPr/>
              <p:nvPr/>
            </p:nvSpPr>
            <p:spPr>
              <a:xfrm>
                <a:off x="5312240" y="3170178"/>
                <a:ext cx="407515" cy="348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sym typeface="Symbol" panose="05050102010706020507" pitchFamily="18" charset="2"/>
                        </a:rPr>
                        <m:t>+</m:t>
                      </m:r>
                    </m:oMath>
                  </m:oMathPara>
                </a14:m>
                <a:endParaRPr lang="en-US" b="1" dirty="0">
                  <a:solidFill>
                    <a:srgbClr val="FF0000"/>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5312240" y="3170178"/>
                <a:ext cx="407515" cy="348884"/>
              </a:xfrm>
              <a:prstGeom prst="rect">
                <a:avLst/>
              </a:prstGeom>
              <a:blipFill>
                <a:blip r:embed="rId18"/>
                <a:stretch>
                  <a:fillRect/>
                </a:stretch>
              </a:blipFill>
            </p:spPr>
            <p:txBody>
              <a:bodyPr/>
              <a:lstStyle/>
              <a:p>
                <a:r>
                  <a:rPr lang="en-US">
                    <a:noFill/>
                  </a:rPr>
                  <a:t> </a:t>
                </a:r>
              </a:p>
            </p:txBody>
          </p:sp>
        </mc:Fallback>
      </mc:AlternateContent>
      <p:cxnSp>
        <p:nvCxnSpPr>
          <p:cNvPr id="65" name="Straight Arrow Connector 64"/>
          <p:cNvCxnSpPr/>
          <p:nvPr/>
        </p:nvCxnSpPr>
        <p:spPr>
          <a:xfrm flipH="1">
            <a:off x="6007223" y="3747992"/>
            <a:ext cx="467238" cy="4575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flipH="1">
            <a:off x="5643618" y="3147947"/>
            <a:ext cx="758134" cy="1750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62042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4849</TotalTime>
  <Words>490</Words>
  <Application>Microsoft Office PowerPoint</Application>
  <PresentationFormat>On-screen Show (16:9)</PresentationFormat>
  <Paragraphs>246</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Symbol</vt:lpstr>
      <vt:lpstr>Office Theme</vt:lpstr>
      <vt:lpstr>Regression</vt:lpstr>
      <vt:lpstr>What is Regression?</vt:lpstr>
      <vt:lpstr>Other Examples of Regression</vt:lpstr>
      <vt:lpstr>Regression Algorithms</vt:lpstr>
      <vt:lpstr>What is Our Goal?</vt:lpstr>
      <vt:lpstr>Linear Regression </vt:lpstr>
      <vt:lpstr>Recap</vt:lpstr>
      <vt:lpstr>Visualizing h_θ (X) and J(θ)</vt:lpstr>
      <vt:lpstr>Visualizing h_θ (X) and J(θ)</vt:lpstr>
      <vt:lpstr>Visualizing h_θ (X) and J(θ)</vt:lpstr>
      <vt:lpstr>Visualizing h_θ (X) and J(θ)</vt:lpstr>
      <vt:lpstr>Finding Optimal _0, _1 </vt:lpstr>
      <vt:lpstr>Regression Algorithms</vt:lpstr>
      <vt:lpstr>Gradient Descent </vt:lpstr>
      <vt:lpstr>PowerPoint Presentation</vt:lpstr>
      <vt:lpstr>Training vs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Mohammad Esmalifalak</cp:lastModifiedBy>
  <cp:revision>102</cp:revision>
  <dcterms:created xsi:type="dcterms:W3CDTF">2010-04-12T23:12:02Z</dcterms:created>
  <dcterms:modified xsi:type="dcterms:W3CDTF">2019-01-30T22:45:26Z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