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4"/>
  </p:notesMasterIdLst>
  <p:sldIdLst>
    <p:sldId id="256" r:id="rId2"/>
    <p:sldId id="285" r:id="rId3"/>
    <p:sldId id="284" r:id="rId4"/>
    <p:sldId id="295" r:id="rId5"/>
    <p:sldId id="294" r:id="rId6"/>
    <p:sldId id="287" r:id="rId7"/>
    <p:sldId id="296" r:id="rId8"/>
    <p:sldId id="259" r:id="rId9"/>
    <p:sldId id="297" r:id="rId10"/>
    <p:sldId id="298" r:id="rId11"/>
    <p:sldId id="299" r:id="rId12"/>
    <p:sldId id="28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7" clrIdx="0"/>
  <p:cmAuthor id="1" name="Haitham Alhajj"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81"/>
  </p:normalViewPr>
  <p:slideViewPr>
    <p:cSldViewPr snapToGrid="0">
      <p:cViewPr varScale="1">
        <p:scale>
          <a:sx n="127" d="100"/>
          <a:sy n="127" d="100"/>
        </p:scale>
        <p:origin x="81"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16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62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442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775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97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Shape 12" descr="Big Data Analytics - Title Slide - Background.png"/>
          <p:cNvPicPr preferRelativeResize="0"/>
          <p:nvPr/>
        </p:nvPicPr>
        <p:blipFill rotWithShape="1">
          <a:blip r:embed="rId2">
            <a:alphaModFix/>
          </a:blip>
          <a:srcRect/>
          <a:stretch/>
        </p:blipFill>
        <p:spPr>
          <a:xfrm>
            <a:off x="0" y="0"/>
            <a:ext cx="9141968" cy="5143500"/>
          </a:xfrm>
          <a:prstGeom prst="rect">
            <a:avLst/>
          </a:prstGeom>
          <a:noFill/>
          <a:ln>
            <a:noFill/>
          </a:ln>
        </p:spPr>
      </p:pic>
      <p:sp>
        <p:nvSpPr>
          <p:cNvPr id="13" name="Shape 1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3200"/>
              <a:buFont typeface="Arial"/>
              <a:buNone/>
              <a:defRPr sz="32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Shape 14"/>
          <p:cNvSpPr txBox="1">
            <a:spLocks noGrp="1"/>
          </p:cNvSpPr>
          <p:nvPr>
            <p:ph type="subTitle" idx="1"/>
          </p:nvPr>
        </p:nvSpPr>
        <p:spPr>
          <a:xfrm>
            <a:off x="309880" y="1145858"/>
            <a:ext cx="3906520" cy="1314450"/>
          </a:xfrm>
          <a:prstGeom prst="rect">
            <a:avLst/>
          </a:prstGeom>
          <a:noFill/>
          <a:ln>
            <a:noFill/>
          </a:ln>
        </p:spPr>
        <p:txBody>
          <a:bodyPr spcFirstLastPara="1" wrap="square" lIns="91425" tIns="45700" rIns="91425" bIns="45700" anchor="t" anchorCtr="0"/>
          <a:lstStyle>
            <a:lvl1pPr marR="0" lvl="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15" name="Shape 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34036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0" marR="0" lvl="1" indent="0" algn="l" rtl="0">
              <a:spcBef>
                <a:spcPts val="0"/>
              </a:spcBef>
              <a:buNone/>
              <a:defRPr sz="1200" b="0" i="0" u="none" strike="noStrike" cap="none">
                <a:solidFill>
                  <a:srgbClr val="888888"/>
                </a:solidFill>
                <a:latin typeface="Arial"/>
                <a:ea typeface="Arial"/>
                <a:cs typeface="Arial"/>
                <a:sym typeface="Arial"/>
              </a:defRPr>
            </a:lvl2pPr>
            <a:lvl3pPr marL="0" marR="0" lvl="2" indent="0" algn="l" rtl="0">
              <a:spcBef>
                <a:spcPts val="0"/>
              </a:spcBef>
              <a:buNone/>
              <a:defRPr sz="1200" b="0" i="0" u="none" strike="noStrike" cap="none">
                <a:solidFill>
                  <a:srgbClr val="888888"/>
                </a:solidFill>
                <a:latin typeface="Arial"/>
                <a:ea typeface="Arial"/>
                <a:cs typeface="Arial"/>
                <a:sym typeface="Arial"/>
              </a:defRPr>
            </a:lvl3pPr>
            <a:lvl4pPr marL="0" marR="0" lvl="3" indent="0" algn="l" rtl="0">
              <a:spcBef>
                <a:spcPts val="0"/>
              </a:spcBef>
              <a:buNone/>
              <a:defRPr sz="1200" b="0" i="0" u="none" strike="noStrike" cap="none">
                <a:solidFill>
                  <a:srgbClr val="888888"/>
                </a:solidFill>
                <a:latin typeface="Arial"/>
                <a:ea typeface="Arial"/>
                <a:cs typeface="Arial"/>
                <a:sym typeface="Arial"/>
              </a:defRPr>
            </a:lvl4pPr>
            <a:lvl5pPr marL="0" marR="0" lvl="4" indent="0" algn="l" rtl="0">
              <a:spcBef>
                <a:spcPts val="0"/>
              </a:spcBef>
              <a:buNone/>
              <a:defRPr sz="1200" b="0" i="0" u="none" strike="noStrike" cap="none">
                <a:solidFill>
                  <a:srgbClr val="888888"/>
                </a:solidFill>
                <a:latin typeface="Arial"/>
                <a:ea typeface="Arial"/>
                <a:cs typeface="Arial"/>
                <a:sym typeface="Arial"/>
              </a:defRPr>
            </a:lvl5pPr>
            <a:lvl6pPr marL="0" marR="0" lvl="5" indent="0" algn="l" rtl="0">
              <a:spcBef>
                <a:spcPts val="0"/>
              </a:spcBef>
              <a:buNone/>
              <a:defRPr sz="1200" b="0" i="0" u="none" strike="noStrike" cap="none">
                <a:solidFill>
                  <a:srgbClr val="888888"/>
                </a:solidFill>
                <a:latin typeface="Arial"/>
                <a:ea typeface="Arial"/>
                <a:cs typeface="Arial"/>
                <a:sym typeface="Arial"/>
              </a:defRPr>
            </a:lvl6pPr>
            <a:lvl7pPr marL="0" marR="0" lvl="6" indent="0" algn="l" rtl="0">
              <a:spcBef>
                <a:spcPts val="0"/>
              </a:spcBef>
              <a:buNone/>
              <a:defRPr sz="1200" b="0" i="0" u="none" strike="noStrike" cap="none">
                <a:solidFill>
                  <a:srgbClr val="888888"/>
                </a:solidFill>
                <a:latin typeface="Arial"/>
                <a:ea typeface="Arial"/>
                <a:cs typeface="Arial"/>
                <a:sym typeface="Arial"/>
              </a:defRPr>
            </a:lvl7pPr>
            <a:lvl8pPr marL="0" marR="0" lvl="7" indent="0" algn="l" rtl="0">
              <a:spcBef>
                <a:spcPts val="0"/>
              </a:spcBef>
              <a:buNone/>
              <a:defRPr sz="1200" b="0" i="0" u="none" strike="noStrike" cap="none">
                <a:solidFill>
                  <a:srgbClr val="888888"/>
                </a:solidFill>
                <a:latin typeface="Arial"/>
                <a:ea typeface="Arial"/>
                <a:cs typeface="Arial"/>
                <a:sym typeface="Arial"/>
              </a:defRPr>
            </a:lvl8pPr>
            <a:lvl9pPr marL="0" marR="0" lvl="8" indent="0" algn="l"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pic>
        <p:nvPicPr>
          <p:cNvPr id="18" name="Shape 18" descr="Big Data Analytics - Slide Backgrounds_Artboard 2.png"/>
          <p:cNvPicPr preferRelativeResize="0"/>
          <p:nvPr/>
        </p:nvPicPr>
        <p:blipFill rotWithShape="1">
          <a:blip r:embed="rId2">
            <a:alphaModFix/>
          </a:blip>
          <a:srcRect/>
          <a:stretch/>
        </p:blipFill>
        <p:spPr>
          <a:xfrm>
            <a:off x="0" y="0"/>
            <a:ext cx="9142223" cy="5143500"/>
          </a:xfrm>
          <a:prstGeom prst="rect">
            <a:avLst/>
          </a:prstGeom>
          <a:noFill/>
          <a:ln>
            <a:noFill/>
          </a:ln>
        </p:spPr>
      </p:pic>
      <p:sp>
        <p:nvSpPr>
          <p:cNvPr id="19" name="Shape 19"/>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136855"/>
              </a:buClr>
              <a:buSzPts val="2800"/>
              <a:buFont typeface="Arial"/>
              <a:buNone/>
              <a:defRPr sz="2800" b="1" i="0" u="none" strike="noStrike" cap="none">
                <a:solidFill>
                  <a:srgbClr val="13685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1717040" y="1200151"/>
            <a:ext cx="6969760" cy="339447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type="blank">
  <p:cSld name="BLANK">
    <p:spTree>
      <p:nvGrpSpPr>
        <p:cNvPr id="1" name="Shape 23"/>
        <p:cNvGrpSpPr/>
        <p:nvPr/>
      </p:nvGrpSpPr>
      <p:grpSpPr>
        <a:xfrm>
          <a:off x="0" y="0"/>
          <a:ext cx="0" cy="0"/>
          <a:chOff x="0" y="0"/>
          <a:chExt cx="0" cy="0"/>
        </a:xfrm>
      </p:grpSpPr>
      <p:pic>
        <p:nvPicPr>
          <p:cNvPr id="24" name="Shape 24" descr="Big Data Analytics - Slide Backgrounds_Artboard 7.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25" name="Shape 25"/>
          <p:cNvSpPr txBox="1"/>
          <p:nvPr/>
        </p:nvSpPr>
        <p:spPr>
          <a:xfrm>
            <a:off x="3413760" y="914400"/>
            <a:ext cx="5120640"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595959"/>
                </a:solidFill>
                <a:latin typeface="Arial"/>
                <a:ea typeface="Arial"/>
                <a:cs typeface="Arial"/>
                <a:sym typeface="Aria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ccecrsdv@mcmaster.ca.</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Shape 27" descr="Big Data Analytics - Slide Backgrounds_Artboard 4.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28" name="Shape 28"/>
          <p:cNvSpPr txBox="1">
            <a:spLocks noGrp="1"/>
          </p:cNvSpPr>
          <p:nvPr>
            <p:ph type="title"/>
          </p:nvPr>
        </p:nvSpPr>
        <p:spPr>
          <a:xfrm>
            <a:off x="295593" y="2042399"/>
            <a:ext cx="5724207" cy="1021556"/>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295593" y="3200400"/>
            <a:ext cx="7772400" cy="822960"/>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1"/>
        <p:cNvGrpSpPr/>
        <p:nvPr/>
      </p:nvGrpSpPr>
      <p:grpSpPr>
        <a:xfrm>
          <a:off x="0" y="0"/>
          <a:ext cx="0" cy="0"/>
          <a:chOff x="0" y="0"/>
          <a:chExt cx="0" cy="0"/>
        </a:xfrm>
      </p:grpSpPr>
      <p:pic>
        <p:nvPicPr>
          <p:cNvPr id="32" name="Shape 32" descr="Big Data Analytics - Slide Backgrounds_Artboard 3.png"/>
          <p:cNvPicPr preferRelativeResize="0"/>
          <p:nvPr/>
        </p:nvPicPr>
        <p:blipFill rotWithShape="1">
          <a:blip r:embed="rId2">
            <a:alphaModFix/>
          </a:blip>
          <a:srcRect/>
          <a:stretch/>
        </p:blipFill>
        <p:spPr>
          <a:xfrm>
            <a:off x="4062" y="0"/>
            <a:ext cx="9139938" cy="5143500"/>
          </a:xfrm>
          <a:prstGeom prst="rect">
            <a:avLst/>
          </a:prstGeom>
          <a:noFill/>
          <a:ln>
            <a:noFill/>
          </a:ln>
        </p:spPr>
      </p:pic>
      <p:sp>
        <p:nvSpPr>
          <p:cNvPr id="33" name="Shape 33"/>
          <p:cNvSpPr txBox="1">
            <a:spLocks noGrp="1"/>
          </p:cNvSpPr>
          <p:nvPr>
            <p:ph type="body" idx="1"/>
          </p:nvPr>
        </p:nvSpPr>
        <p:spPr>
          <a:xfrm>
            <a:off x="355600" y="1151335"/>
            <a:ext cx="376936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2"/>
          </p:nvPr>
        </p:nvSpPr>
        <p:spPr>
          <a:xfrm>
            <a:off x="5191760" y="1151336"/>
            <a:ext cx="3383280" cy="3380023"/>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6" name="Shape 36"/>
          <p:cNvSpPr txBox="1">
            <a:spLocks noGrp="1"/>
          </p:cNvSpPr>
          <p:nvPr>
            <p:ph type="body" idx="3"/>
          </p:nvPr>
        </p:nvSpPr>
        <p:spPr>
          <a:xfrm>
            <a:off x="5191761" y="528321"/>
            <a:ext cx="338328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4"/>
          </p:nvPr>
        </p:nvSpPr>
        <p:spPr>
          <a:xfrm>
            <a:off x="355600" y="528321"/>
            <a:ext cx="3769360" cy="623016"/>
          </a:xfrm>
          <a:prstGeom prst="rect">
            <a:avLst/>
          </a:prstGeom>
          <a:noFill/>
          <a:ln>
            <a:noFill/>
          </a:ln>
        </p:spPr>
        <p:txBody>
          <a:bodyPr spcFirstLastPara="1" wrap="square" lIns="91425" tIns="45700" rIns="91425" bIns="45700" anchor="b" anchorCtr="0"/>
          <a:lstStyle>
            <a:lvl1pPr marL="457200" marR="0" lvl="0" indent="-228600" algn="ctr"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2">
  <p:cSld name="Comparison 2">
    <p:spTree>
      <p:nvGrpSpPr>
        <p:cNvPr id="1" name="Shape 38"/>
        <p:cNvGrpSpPr/>
        <p:nvPr/>
      </p:nvGrpSpPr>
      <p:grpSpPr>
        <a:xfrm>
          <a:off x="0" y="0"/>
          <a:ext cx="0" cy="0"/>
          <a:chOff x="0" y="0"/>
          <a:chExt cx="0" cy="0"/>
        </a:xfrm>
      </p:grpSpPr>
      <p:pic>
        <p:nvPicPr>
          <p:cNvPr id="39" name="Shape 39" descr="Big Data Analytics - Slide Backgrounds_Artboard 6.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0" name="Shape 40"/>
          <p:cNvSpPr txBox="1">
            <a:spLocks noGrp="1"/>
          </p:cNvSpPr>
          <p:nvPr>
            <p:ph type="body" idx="1"/>
          </p:nvPr>
        </p:nvSpPr>
        <p:spPr>
          <a:xfrm>
            <a:off x="355600" y="379175"/>
            <a:ext cx="8402320" cy="1998265"/>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355600" y="2794001"/>
            <a:ext cx="8402320" cy="1973262"/>
          </a:xfrm>
          <a:prstGeom prst="rect">
            <a:avLst/>
          </a:prstGeom>
          <a:noFill/>
          <a:ln>
            <a:noFill/>
          </a:ln>
        </p:spPr>
        <p:txBody>
          <a:bodyPr spcFirstLastPara="1" wrap="square" lIns="91425" tIns="45700" rIns="91425" bIns="45700" anchor="t" anchorCtr="0"/>
          <a:lstStyle>
            <a:lvl1pPr marL="457200" marR="0" lvl="0"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1pPr>
            <a:lvl2pPr marL="914400" marR="0" lvl="1"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2pPr>
            <a:lvl3pPr marL="1371600" marR="0" lvl="2"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3pPr>
            <a:lvl4pPr marL="1828800" marR="0" lvl="3"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4pPr>
            <a:lvl5pPr marL="2286000" marR="0" lvl="4" indent="-330200" algn="l" rtl="0">
              <a:spcBef>
                <a:spcPts val="320"/>
              </a:spcBef>
              <a:spcAft>
                <a:spcPts val="0"/>
              </a:spcAft>
              <a:buClr>
                <a:srgbClr val="FFFFFF"/>
              </a:buClr>
              <a:buSzPts val="1600"/>
              <a:buFont typeface="Arial"/>
              <a:buChar char="»"/>
              <a:defRPr sz="1600" b="0" i="0" u="none" strike="noStrike" cap="none">
                <a:solidFill>
                  <a:srgbClr val="FFFFF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type="titleOnly">
  <p:cSld name="TITLE_ONLY">
    <p:spTree>
      <p:nvGrpSpPr>
        <p:cNvPr id="1" name="Shape 43"/>
        <p:cNvGrpSpPr/>
        <p:nvPr/>
      </p:nvGrpSpPr>
      <p:grpSpPr>
        <a:xfrm>
          <a:off x="0" y="0"/>
          <a:ext cx="0" cy="0"/>
          <a:chOff x="0" y="0"/>
          <a:chExt cx="0" cy="0"/>
        </a:xfrm>
      </p:grpSpPr>
      <p:pic>
        <p:nvPicPr>
          <p:cNvPr id="44" name="Shape 44" descr="Big Data Analytics - Slide Backgrounds_Artboard 5.png"/>
          <p:cNvPicPr preferRelativeResize="0"/>
          <p:nvPr/>
        </p:nvPicPr>
        <p:blipFill rotWithShape="1">
          <a:blip r:embed="rId2">
            <a:alphaModFix/>
          </a:blip>
          <a:srcRect/>
          <a:stretch/>
        </p:blipFill>
        <p:spPr>
          <a:xfrm>
            <a:off x="1777" y="0"/>
            <a:ext cx="9142223" cy="5143500"/>
          </a:xfrm>
          <a:prstGeom prst="rect">
            <a:avLst/>
          </a:prstGeom>
          <a:noFill/>
          <a:ln>
            <a:noFill/>
          </a:ln>
        </p:spPr>
      </p:pic>
      <p:sp>
        <p:nvSpPr>
          <p:cNvPr id="45" name="Shape 45"/>
          <p:cNvSpPr txBox="1">
            <a:spLocks noGrp="1"/>
          </p:cNvSpPr>
          <p:nvPr>
            <p:ph type="title"/>
          </p:nvPr>
        </p:nvSpPr>
        <p:spPr>
          <a:xfrm>
            <a:off x="863600" y="843280"/>
            <a:ext cx="7416800" cy="3403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Arial"/>
                <a:ea typeface="Arial"/>
                <a:cs typeface="Arial"/>
                <a:sym typeface="Arial"/>
              </a:defRPr>
            </a:lvl1pPr>
            <a:lvl2pPr marL="0" marR="0" lvl="1" indent="0" algn="r" rtl="0">
              <a:spcBef>
                <a:spcPts val="0"/>
              </a:spcBef>
              <a:buNone/>
              <a:defRPr sz="1200">
                <a:solidFill>
                  <a:srgbClr val="888888"/>
                </a:solidFill>
                <a:latin typeface="Arial"/>
                <a:ea typeface="Arial"/>
                <a:cs typeface="Arial"/>
                <a:sym typeface="Arial"/>
              </a:defRPr>
            </a:lvl2pPr>
            <a:lvl3pPr marL="0" marR="0" lvl="2" indent="0" algn="r" rtl="0">
              <a:spcBef>
                <a:spcPts val="0"/>
              </a:spcBef>
              <a:buNone/>
              <a:defRPr sz="1200">
                <a:solidFill>
                  <a:srgbClr val="888888"/>
                </a:solidFill>
                <a:latin typeface="Arial"/>
                <a:ea typeface="Arial"/>
                <a:cs typeface="Arial"/>
                <a:sym typeface="Arial"/>
              </a:defRPr>
            </a:lvl3pPr>
            <a:lvl4pPr marL="0" marR="0" lvl="3" indent="0" algn="r" rtl="0">
              <a:spcBef>
                <a:spcPts val="0"/>
              </a:spcBef>
              <a:buNone/>
              <a:defRPr sz="1200">
                <a:solidFill>
                  <a:srgbClr val="888888"/>
                </a:solidFill>
                <a:latin typeface="Arial"/>
                <a:ea typeface="Arial"/>
                <a:cs typeface="Arial"/>
                <a:sym typeface="Arial"/>
              </a:defRPr>
            </a:lvl4pPr>
            <a:lvl5pPr marL="0" marR="0" lvl="4" indent="0" algn="r" rtl="0">
              <a:spcBef>
                <a:spcPts val="0"/>
              </a:spcBef>
              <a:buNone/>
              <a:defRPr sz="1200">
                <a:solidFill>
                  <a:srgbClr val="888888"/>
                </a:solidFill>
                <a:latin typeface="Arial"/>
                <a:ea typeface="Arial"/>
                <a:cs typeface="Arial"/>
                <a:sym typeface="Arial"/>
              </a:defRPr>
            </a:lvl5pPr>
            <a:lvl6pPr marL="0" marR="0" lvl="5" indent="0" algn="r" rtl="0">
              <a:spcBef>
                <a:spcPts val="0"/>
              </a:spcBef>
              <a:buNone/>
              <a:defRPr sz="1200">
                <a:solidFill>
                  <a:srgbClr val="888888"/>
                </a:solidFill>
                <a:latin typeface="Arial"/>
                <a:ea typeface="Arial"/>
                <a:cs typeface="Arial"/>
                <a:sym typeface="Arial"/>
              </a:defRPr>
            </a:lvl6pPr>
            <a:lvl7pPr marL="0" marR="0" lvl="6" indent="0" algn="r" rtl="0">
              <a:spcBef>
                <a:spcPts val="0"/>
              </a:spcBef>
              <a:buNone/>
              <a:defRPr sz="1200">
                <a:solidFill>
                  <a:srgbClr val="888888"/>
                </a:solidFill>
                <a:latin typeface="Arial"/>
                <a:ea typeface="Arial"/>
                <a:cs typeface="Arial"/>
                <a:sym typeface="Arial"/>
              </a:defRPr>
            </a:lvl7pPr>
            <a:lvl8pPr marL="0" marR="0" lvl="7" indent="0" algn="r" rtl="0">
              <a:spcBef>
                <a:spcPts val="0"/>
              </a:spcBef>
              <a:buNone/>
              <a:defRPr sz="1200">
                <a:solidFill>
                  <a:srgbClr val="888888"/>
                </a:solidFill>
                <a:latin typeface="Arial"/>
                <a:ea typeface="Arial"/>
                <a:cs typeface="Arial"/>
                <a:sym typeface="Arial"/>
              </a:defRPr>
            </a:lvl8pPr>
            <a:lvl9pPr marL="0" marR="0" lvl="8" indent="0" algn="r" rtl="0">
              <a:spcBef>
                <a:spcPts val="0"/>
              </a:spcBef>
              <a:buNone/>
              <a:defRPr sz="12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14.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09880" y="368459"/>
            <a:ext cx="7772400" cy="75930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3200"/>
              <a:buFont typeface="Arial"/>
              <a:buNone/>
            </a:pPr>
            <a:r>
              <a:rPr lang="en-US" sz="3200" b="1" i="0" u="none" strike="noStrike" cap="none" dirty="0" smtClean="0">
                <a:solidFill>
                  <a:srgbClr val="136855"/>
                </a:solidFill>
                <a:latin typeface="Arial"/>
                <a:ea typeface="Arial"/>
                <a:cs typeface="Arial"/>
                <a:sym typeface="Arial"/>
              </a:rPr>
              <a:t>Dimensionality Reduction</a:t>
            </a:r>
            <a:endParaRPr dirty="0"/>
          </a:p>
        </p:txBody>
      </p:sp>
      <p:sp>
        <p:nvSpPr>
          <p:cNvPr id="54" name="Shape 54"/>
          <p:cNvSpPr txBox="1">
            <a:spLocks noGrp="1"/>
          </p:cNvSpPr>
          <p:nvPr>
            <p:ph type="subTitle" idx="1"/>
          </p:nvPr>
        </p:nvSpPr>
        <p:spPr>
          <a:xfrm>
            <a:off x="309880" y="1145858"/>
            <a:ext cx="3906520" cy="1844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24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spcBef>
                <a:spcPts val="240"/>
              </a:spcBef>
              <a:spcAft>
                <a:spcPts val="0"/>
              </a:spcAft>
              <a:buClr>
                <a:schemeClr val="dk1"/>
              </a:buClr>
              <a:buSzPts val="1200"/>
              <a:buFont typeface="Arial"/>
              <a:buNone/>
            </a:pPr>
            <a:r>
              <a:rPr lang="en-US" sz="1800" b="1" i="0" u="none" strike="noStrike" cap="none" dirty="0">
                <a:solidFill>
                  <a:schemeClr val="dk1"/>
                </a:solidFill>
                <a:latin typeface="Arial"/>
                <a:ea typeface="Arial"/>
                <a:cs typeface="Arial"/>
                <a:sym typeface="Arial"/>
              </a:rPr>
              <a:t>Week </a:t>
            </a:r>
            <a:r>
              <a:rPr lang="en-US" sz="1800" b="1" i="0" u="none" strike="noStrike" cap="none" dirty="0" smtClean="0">
                <a:solidFill>
                  <a:schemeClr val="dk1"/>
                </a:solidFill>
                <a:latin typeface="Arial"/>
                <a:ea typeface="Arial"/>
                <a:cs typeface="Arial"/>
                <a:sym typeface="Arial"/>
              </a:rPr>
              <a:t>8- </a:t>
            </a:r>
            <a:r>
              <a:rPr lang="en-US" sz="1800" b="0" i="0" u="none" strike="noStrike" cap="none" dirty="0" smtClean="0">
                <a:solidFill>
                  <a:schemeClr val="dk1"/>
                </a:solidFill>
                <a:latin typeface="Arial"/>
                <a:ea typeface="Arial"/>
                <a:cs typeface="Arial"/>
                <a:sym typeface="Arial"/>
              </a:rPr>
              <a:t>Principle Component Analysis </a:t>
            </a:r>
          </a:p>
          <a:p>
            <a:pPr marL="0" marR="0" lvl="0" indent="0" algn="l" rtl="0">
              <a:spcBef>
                <a:spcPts val="240"/>
              </a:spcBef>
              <a:spcAft>
                <a:spcPts val="0"/>
              </a:spcAft>
              <a:buClr>
                <a:schemeClr val="dk1"/>
              </a:buClr>
              <a:buSzPts val="1200"/>
              <a:buFont typeface="Arial"/>
              <a:buNone/>
            </a:pPr>
            <a:endParaRPr lang="en-US" sz="1200" dirty="0"/>
          </a:p>
          <a:p>
            <a:pPr marL="0" marR="0" lvl="0" indent="0" algn="l" rtl="0">
              <a:spcBef>
                <a:spcPts val="240"/>
              </a:spcBef>
              <a:spcAft>
                <a:spcPts val="0"/>
              </a:spcAft>
              <a:buClr>
                <a:schemeClr val="dk1"/>
              </a:buClr>
              <a:buSzPts val="1200"/>
              <a:buFont typeface="Arial"/>
              <a:buNone/>
            </a:pPr>
            <a:r>
              <a:rPr lang="en-US" sz="1200" b="0" i="0" u="none" strike="noStrike" cap="none" dirty="0" smtClean="0">
                <a:solidFill>
                  <a:schemeClr val="dk1"/>
                </a:solidFill>
                <a:latin typeface="Arial"/>
                <a:ea typeface="Arial"/>
                <a:cs typeface="Arial"/>
                <a:sym typeface="Arial"/>
              </a:rPr>
              <a:t>Mohammad Esmalifalak</a:t>
            </a:r>
          </a:p>
          <a:p>
            <a:pPr marL="0" marR="0" lvl="0" indent="0" algn="l" rtl="0">
              <a:spcBef>
                <a:spcPts val="240"/>
              </a:spcBef>
              <a:spcAft>
                <a:spcPts val="0"/>
              </a:spcAft>
              <a:buClr>
                <a:schemeClr val="dk1"/>
              </a:buClr>
              <a:buSzPts val="1200"/>
              <a:buFont typeface="Arial"/>
              <a:buNone/>
            </a:pP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lvl="0" algn="ctr"/>
                <a:r>
                  <a:rPr lang="en-US" sz="2800" b="1" i="0" u="none" strike="noStrike" cap="none" dirty="0" smtClean="0">
                    <a:solidFill>
                      <a:srgbClr val="136855"/>
                    </a:solidFill>
                    <a:latin typeface="Arial"/>
                    <a:ea typeface="Arial"/>
                    <a:cs typeface="Arial"/>
                    <a:sym typeface="Arial"/>
                  </a:rPr>
                  <a:t>PCA-Reconstruction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𝑋</m:t>
                        </m:r>
                      </m:e>
                      <m:sub>
                        <m:r>
                          <a:rPr lang="en-US" b="0" i="1">
                            <a:latin typeface="Cambria Math" panose="02040503050406030204" pitchFamily="18" charset="0"/>
                            <a:ea typeface="Cambria Math" panose="02040503050406030204" pitchFamily="18" charset="0"/>
                          </a:rPr>
                          <m:t>𝑎𝑝𝑝</m:t>
                        </m:r>
                      </m:sub>
                    </m:sSub>
                  </m:oMath>
                </a14:m>
                <a:r>
                  <a:rPr lang="en-US" sz="2800" b="1" i="0" u="none" strike="noStrike" cap="none" dirty="0" smtClean="0">
                    <a:solidFill>
                      <a:srgbClr val="136855"/>
                    </a:solidFill>
                    <a:latin typeface="Arial"/>
                    <a:ea typeface="Arial"/>
                    <a:cs typeface="Arial"/>
                    <a:sym typeface="Arial"/>
                  </a:rPr>
                  <a:t>) </a:t>
                </a:r>
                <a:endParaRPr sz="2800" b="1" i="0" u="none" strike="noStrike" cap="none" dirty="0">
                  <a:solidFill>
                    <a:srgbClr val="136855"/>
                  </a:solidFill>
                  <a:latin typeface="Arial"/>
                  <a:ea typeface="Arial"/>
                  <a:cs typeface="Arial"/>
                  <a:sym typeface="Arial"/>
                </a:endParaRPr>
              </a:p>
            </p:txBody>
          </p:sp>
        </mc:Choice>
        <mc:Fallback xmlns="">
          <p:sp>
            <p:nvSpPr>
              <p:cNvPr id="72" name="Shape 72"/>
              <p:cNvSpPr txBox="1">
                <a:spLocks noGrp="1" noRot="1" noChangeAspect="1" noMove="1" noResize="1" noEditPoints="1" noAdjustHandles="1" noChangeArrowheads="1" noChangeShapeType="1" noTextEdit="1"/>
              </p:cNvSpPr>
              <p:nvPr>
                <p:ph type="title"/>
              </p:nvPr>
            </p:nvSpPr>
            <p:spPr>
              <a:xfrm>
                <a:off x="1717040" y="205979"/>
                <a:ext cx="6969760" cy="857250"/>
              </a:xfrm>
              <a:prstGeom prst="rect">
                <a:avLst/>
              </a:prstGeom>
              <a:blipFill>
                <a:blip r:embed="rId3"/>
                <a:stretch>
                  <a:fillRect/>
                </a:stretch>
              </a:blipFill>
              <a:ln>
                <a:noFill/>
              </a:ln>
            </p:spPr>
            <p:txBody>
              <a:bodyPr/>
              <a:lstStyle/>
              <a:p>
                <a:r>
                  <a:rPr lang="en-US">
                    <a:noFill/>
                  </a:rPr>
                  <a:t> </a:t>
                </a:r>
              </a:p>
            </p:txBody>
          </p:sp>
        </mc:Fallback>
      </mc:AlternateContent>
      <p:grpSp>
        <p:nvGrpSpPr>
          <p:cNvPr id="19" name="Group 18"/>
          <p:cNvGrpSpPr/>
          <p:nvPr/>
        </p:nvGrpSpPr>
        <p:grpSpPr>
          <a:xfrm>
            <a:off x="2145121" y="1594364"/>
            <a:ext cx="2127854" cy="281937"/>
            <a:chOff x="3795060" y="4242526"/>
            <a:chExt cx="2127854" cy="281937"/>
          </a:xfrm>
        </p:grpSpPr>
        <mc:AlternateContent xmlns:mc="http://schemas.openxmlformats.org/markup-compatibility/2006" xmlns:a14="http://schemas.microsoft.com/office/drawing/2010/main">
          <mc:Choice Requires="a14">
            <p:sp>
              <p:nvSpPr>
                <p:cNvPr id="20" name="TextBox 19"/>
                <p:cNvSpPr txBox="1"/>
                <p:nvPr/>
              </p:nvSpPr>
              <p:spPr>
                <a:xfrm>
                  <a:off x="3795060" y="4247464"/>
                  <a:ext cx="7427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𝑛</m:t>
                            </m:r>
                          </m:sup>
                        </m:sSup>
                      </m:oMath>
                    </m:oMathPara>
                  </a14:m>
                  <a:endParaRPr lang="en-US" sz="1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795060" y="4247464"/>
                  <a:ext cx="742704" cy="276999"/>
                </a:xfrm>
                <a:prstGeom prst="rect">
                  <a:avLst/>
                </a:prstGeom>
                <a:blipFill>
                  <a:blip r:embed="rId4"/>
                  <a:stretch>
                    <a:fillRect l="-3279"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198805" y="4242526"/>
                  <a:ext cx="724109"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ea typeface="Cambria Math" panose="02040503050406030204" pitchFamily="18" charset="0"/>
                          </a:rPr>
                          <m:t>∈</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𝑘</m:t>
                            </m:r>
                          </m:sup>
                        </m:sSup>
                      </m:oMath>
                    </m:oMathPara>
                  </a14:m>
                  <a:endParaRPr lang="en-US" sz="18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198805" y="4242526"/>
                  <a:ext cx="724109" cy="281937"/>
                </a:xfrm>
                <a:prstGeom prst="rect">
                  <a:avLst/>
                </a:prstGeom>
                <a:blipFill>
                  <a:blip r:embed="rId5"/>
                  <a:stretch>
                    <a:fillRect l="-3361" t="-4348" r="-1681" b="-8696"/>
                  </a:stretch>
                </a:blipFill>
              </p:spPr>
              <p:txBody>
                <a:bodyPr/>
                <a:lstStyle/>
                <a:p>
                  <a:r>
                    <a:rPr lang="en-US">
                      <a:noFill/>
                    </a:rPr>
                    <a:t> </a:t>
                  </a:r>
                </a:p>
              </p:txBody>
            </p:sp>
          </mc:Fallback>
        </mc:AlternateContent>
        <p:cxnSp>
          <p:nvCxnSpPr>
            <p:cNvPr id="22" name="Straight Arrow Connector 21"/>
            <p:cNvCxnSpPr/>
            <p:nvPr/>
          </p:nvCxnSpPr>
          <p:spPr>
            <a:xfrm>
              <a:off x="4764905" y="4392009"/>
              <a:ext cx="19572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23" name="Group 22"/>
          <p:cNvGrpSpPr/>
          <p:nvPr/>
        </p:nvGrpSpPr>
        <p:grpSpPr>
          <a:xfrm>
            <a:off x="6003235" y="1594364"/>
            <a:ext cx="2407209" cy="287982"/>
            <a:chOff x="4494037" y="4246309"/>
            <a:chExt cx="1390856" cy="287982"/>
          </a:xfrm>
        </p:grpSpPr>
        <mc:AlternateContent xmlns:mc="http://schemas.openxmlformats.org/markup-compatibility/2006" xmlns:a14="http://schemas.microsoft.com/office/drawing/2010/main">
          <mc:Choice Requires="a14">
            <p:sp>
              <p:nvSpPr>
                <p:cNvPr id="24" name="TextBox 23"/>
                <p:cNvSpPr txBox="1"/>
                <p:nvPr/>
              </p:nvSpPr>
              <p:spPr>
                <a:xfrm>
                  <a:off x="4494037" y="4246309"/>
                  <a:ext cx="503061" cy="281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𝑧</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𝑅</m:t>
                            </m:r>
                          </m:e>
                          <m:sup>
                            <m:r>
                              <a:rPr lang="en-US" sz="1800" i="1">
                                <a:latin typeface="Cambria Math" panose="02040503050406030204" pitchFamily="18" charset="0"/>
                              </a:rPr>
                              <m:t>𝑘</m:t>
                            </m:r>
                          </m:sup>
                        </m:sSup>
                      </m:oMath>
                    </m:oMathPara>
                  </a14:m>
                  <a:endParaRPr lang="en-US" sz="1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494037" y="4246309"/>
                  <a:ext cx="503061" cy="281937"/>
                </a:xfrm>
                <a:prstGeom prst="rect">
                  <a:avLst/>
                </a:prstGeom>
                <a:blipFill>
                  <a:blip r:embed="rId6"/>
                  <a:stretch>
                    <a:fillRect t="-434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455768" y="4257292"/>
                  <a:ext cx="4291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𝑥</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𝑅</m:t>
                            </m:r>
                          </m:e>
                          <m:sup>
                            <m:r>
                              <a:rPr lang="en-US" sz="1800" i="1">
                                <a:latin typeface="Cambria Math" panose="02040503050406030204" pitchFamily="18" charset="0"/>
                              </a:rPr>
                              <m:t>𝑛</m:t>
                            </m:r>
                          </m:sup>
                        </m:sSup>
                      </m:oMath>
                    </m:oMathPara>
                  </a14:m>
                  <a:endParaRPr lang="en-US" sz="18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455768" y="4257292"/>
                  <a:ext cx="429125" cy="276999"/>
                </a:xfrm>
                <a:prstGeom prst="rect">
                  <a:avLst/>
                </a:prstGeom>
                <a:blipFill>
                  <a:blip r:embed="rId7"/>
                  <a:stretch>
                    <a:fillRect l="-3279" b="-8696"/>
                  </a:stretch>
                </a:blipFill>
              </p:spPr>
              <p:txBody>
                <a:bodyPr/>
                <a:lstStyle/>
                <a:p>
                  <a:r>
                    <a:rPr lang="en-US">
                      <a:noFill/>
                    </a:rPr>
                    <a:t> </a:t>
                  </a:r>
                </a:p>
              </p:txBody>
            </p:sp>
          </mc:Fallback>
        </mc:AlternateContent>
        <p:cxnSp>
          <p:nvCxnSpPr>
            <p:cNvPr id="29" name="Straight Arrow Connector 28"/>
            <p:cNvCxnSpPr/>
            <p:nvPr/>
          </p:nvCxnSpPr>
          <p:spPr>
            <a:xfrm>
              <a:off x="5106612" y="4395791"/>
              <a:ext cx="19572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5" name="Right Arrow 4"/>
          <p:cNvSpPr/>
          <p:nvPr/>
        </p:nvSpPr>
        <p:spPr>
          <a:xfrm>
            <a:off x="4605856" y="1595250"/>
            <a:ext cx="985962" cy="246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30" name="TextBox 29"/>
              <p:cNvSpPr txBox="1"/>
              <p:nvPr/>
            </p:nvSpPr>
            <p:spPr>
              <a:xfrm>
                <a:off x="2587974" y="2778906"/>
                <a:ext cx="1461682" cy="320152"/>
              </a:xfrm>
              <a:prstGeom prst="rect">
                <a:avLst/>
              </a:prstGeom>
            </p:spPr>
            <p:style>
              <a:lnRef idx="1">
                <a:schemeClr val="accent3"/>
              </a:lnRef>
              <a:fillRef idx="2">
                <a:schemeClr val="accent3"/>
              </a:fillRef>
              <a:effectRef idx="1">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𝑈</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𝑇</m:t>
                          </m:r>
                        </m:sup>
                      </m:sSubSup>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𝑍</m:t>
                      </m:r>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2587974" y="2778906"/>
                <a:ext cx="1461682" cy="32015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2185770" y="3593942"/>
                <a:ext cx="24200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2185770" y="3593942"/>
                <a:ext cx="2420086" cy="307777"/>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466930" y="2727578"/>
                <a:ext cx="1676549" cy="390748"/>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𝑈</m:t>
                          </m:r>
                        </m:e>
                        <m:sub>
                          <m:r>
                            <a:rPr lang="en-US" sz="1800" b="0" i="1">
                              <a:latin typeface="Cambria Math" panose="02040503050406030204" pitchFamily="18" charset="0"/>
                              <a:ea typeface="Cambria Math" panose="02040503050406030204" pitchFamily="18" charset="0"/>
                            </a:rPr>
                            <m:t>𝑘</m:t>
                          </m:r>
                        </m:sub>
                      </m:sSub>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𝑍</m:t>
                      </m:r>
                      <m:r>
                        <a:rPr lang="en-US" sz="1800" b="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𝑋</m:t>
                          </m:r>
                        </m:e>
                        <m:sub>
                          <m:r>
                            <a:rPr lang="en-US" sz="1800" b="0" i="1">
                              <a:latin typeface="Cambria Math" panose="02040503050406030204" pitchFamily="18" charset="0"/>
                              <a:ea typeface="Cambria Math" panose="02040503050406030204" pitchFamily="18" charset="0"/>
                            </a:rPr>
                            <m:t>𝑎𝑝𝑝</m:t>
                          </m:r>
                        </m:sub>
                      </m:sSub>
                    </m:oMath>
                  </m:oMathPara>
                </a14:m>
                <a:endParaRPr lang="en-US" sz="1800" i="1" dirty="0">
                  <a:latin typeface="Cambria Math" panose="02040503050406030204" pitchFamily="18" charset="0"/>
                  <a:ea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6466930" y="2727578"/>
                <a:ext cx="1676549" cy="39074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6095162" y="3593941"/>
                <a:ext cx="24200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i="1">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6095162" y="3593941"/>
                <a:ext cx="2420086" cy="307777"/>
              </a:xfrm>
              <a:prstGeom prst="rect">
                <a:avLst/>
              </a:prstGeom>
              <a:blipFill>
                <a:blip r:embed="rId11"/>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752171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lvl="0" algn="ctr"/>
            <a:r>
              <a:rPr lang="en-US" sz="2800" b="1" i="0" u="none" strike="noStrike" cap="none" dirty="0" smtClean="0">
                <a:solidFill>
                  <a:srgbClr val="136855"/>
                </a:solidFill>
                <a:latin typeface="Arial"/>
                <a:ea typeface="Arial"/>
                <a:cs typeface="Arial"/>
                <a:sym typeface="Arial"/>
              </a:rPr>
              <a:t>References:</a:t>
            </a:r>
            <a:endParaRPr sz="2800" b="1" i="0" u="none" strike="noStrike" cap="none" dirty="0">
              <a:solidFill>
                <a:srgbClr val="136855"/>
              </a:solidFill>
              <a:latin typeface="Arial"/>
              <a:ea typeface="Arial"/>
              <a:cs typeface="Arial"/>
              <a:sym typeface="Arial"/>
            </a:endParaRPr>
          </a:p>
        </p:txBody>
      </p:sp>
      <p:sp>
        <p:nvSpPr>
          <p:cNvPr id="17" name="Rectangle 16"/>
          <p:cNvSpPr/>
          <p:nvPr/>
        </p:nvSpPr>
        <p:spPr>
          <a:xfrm>
            <a:off x="2444044" y="2979947"/>
            <a:ext cx="5778030" cy="307777"/>
          </a:xfrm>
          <a:prstGeom prst="rect">
            <a:avLst/>
          </a:prstGeom>
        </p:spPr>
        <p:txBody>
          <a:bodyPr wrap="square">
            <a:spAutoFit/>
          </a:bodyPr>
          <a:lstStyle/>
          <a:p>
            <a:r>
              <a:rPr lang="en-US" dirty="0" smtClean="0"/>
              <a:t>[2] http</a:t>
            </a:r>
            <a:r>
              <a:rPr lang="en-US" dirty="0"/>
              <a:t>://www.nlpca.org</a:t>
            </a:r>
          </a:p>
        </p:txBody>
      </p:sp>
      <p:sp>
        <p:nvSpPr>
          <p:cNvPr id="3" name="Rectangle 2"/>
          <p:cNvSpPr/>
          <p:nvPr/>
        </p:nvSpPr>
        <p:spPr>
          <a:xfrm>
            <a:off x="2444044" y="2336262"/>
            <a:ext cx="5609228" cy="307777"/>
          </a:xfrm>
          <a:prstGeom prst="rect">
            <a:avLst/>
          </a:prstGeom>
        </p:spPr>
        <p:txBody>
          <a:bodyPr wrap="none">
            <a:spAutoFit/>
          </a:bodyPr>
          <a:lstStyle/>
          <a:p>
            <a:r>
              <a:rPr lang="en-US" dirty="0" smtClean="0"/>
              <a:t>[1] Andrew Ng, </a:t>
            </a:r>
            <a:r>
              <a:rPr lang="en-US" dirty="0"/>
              <a:t>Principal components </a:t>
            </a:r>
            <a:r>
              <a:rPr lang="en-US" dirty="0" smtClean="0"/>
              <a:t>analysis, </a:t>
            </a:r>
            <a:r>
              <a:rPr lang="en-US" dirty="0"/>
              <a:t>CS229 Lecture notes</a:t>
            </a:r>
          </a:p>
        </p:txBody>
      </p:sp>
      <p:sp>
        <p:nvSpPr>
          <p:cNvPr id="2" name="Rectangle 1"/>
          <p:cNvSpPr/>
          <p:nvPr/>
        </p:nvSpPr>
        <p:spPr>
          <a:xfrm>
            <a:off x="2444044" y="3700999"/>
            <a:ext cx="4134465" cy="738664"/>
          </a:xfrm>
          <a:prstGeom prst="rect">
            <a:avLst/>
          </a:prstGeom>
        </p:spPr>
        <p:txBody>
          <a:bodyPr wrap="none">
            <a:spAutoFit/>
          </a:bodyPr>
          <a:lstStyle/>
          <a:p>
            <a:r>
              <a:rPr lang="en-US" dirty="0" smtClean="0"/>
              <a:t>[3] SVD MIT </a:t>
            </a:r>
            <a:r>
              <a:rPr lang="en-US" dirty="0" err="1" smtClean="0"/>
              <a:t>OpenCourseWare</a:t>
            </a:r>
            <a:endParaRPr lang="en-US" dirty="0" smtClean="0"/>
          </a:p>
          <a:p>
            <a:endParaRPr lang="en-US" dirty="0"/>
          </a:p>
          <a:p>
            <a:r>
              <a:rPr lang="en-US" dirty="0" smtClean="0"/>
              <a:t> https</a:t>
            </a:r>
            <a:r>
              <a:rPr lang="en-US" dirty="0"/>
              <a:t>://www.youtube.com/watch?v=EqSJLHkixSs</a:t>
            </a:r>
          </a:p>
        </p:txBody>
      </p:sp>
    </p:spTree>
    <p:extLst>
      <p:ext uri="{BB962C8B-B14F-4D97-AF65-F5344CB8AC3E}">
        <p14:creationId xmlns:p14="http://schemas.microsoft.com/office/powerpoint/2010/main" val="3455348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CA" dirty="0" smtClean="0"/>
              <a:t>Why We Reduce Dimension? </a:t>
            </a:r>
            <a:endParaRPr lang="en-CA" dirty="0"/>
          </a:p>
        </p:txBody>
      </p:sp>
      <p:sp>
        <p:nvSpPr>
          <p:cNvPr id="3" name="Text Placeholder 2">
            <a:extLst>
              <a:ext uri="{FF2B5EF4-FFF2-40B4-BE49-F238E27FC236}">
                <a16:creationId xmlns:a16="http://schemas.microsoft.com/office/drawing/2014/main" id="{D3C80BC4-4138-354C-AD86-6E7AA7C75F46}"/>
              </a:ext>
            </a:extLst>
          </p:cNvPr>
          <p:cNvSpPr>
            <a:spLocks noGrp="1"/>
          </p:cNvSpPr>
          <p:nvPr>
            <p:ph type="body" idx="1"/>
          </p:nvPr>
        </p:nvSpPr>
        <p:spPr>
          <a:xfrm>
            <a:off x="1717040" y="1200151"/>
            <a:ext cx="6969760" cy="2452831"/>
          </a:xfrm>
        </p:spPr>
        <p:txBody>
          <a:bodyPr/>
          <a:lstStyle/>
          <a:p>
            <a:r>
              <a:rPr lang="en-US" dirty="0" smtClean="0"/>
              <a:t>Less Memory Usage</a:t>
            </a:r>
          </a:p>
          <a:p>
            <a:endParaRPr lang="en-US" dirty="0"/>
          </a:p>
          <a:p>
            <a:r>
              <a:rPr lang="en-US" dirty="0" smtClean="0"/>
              <a:t>Speeding up learning algorithms</a:t>
            </a:r>
          </a:p>
          <a:p>
            <a:endParaRPr lang="en-US" dirty="0"/>
          </a:p>
          <a:p>
            <a:r>
              <a:rPr lang="en-US" dirty="0" smtClean="0"/>
              <a:t>Visualization </a:t>
            </a:r>
            <a:endParaRPr lang="en-US" dirty="0"/>
          </a:p>
        </p:txBody>
      </p:sp>
    </p:spTree>
    <p:extLst>
      <p:ext uri="{BB962C8B-B14F-4D97-AF65-F5344CB8AC3E}">
        <p14:creationId xmlns:p14="http://schemas.microsoft.com/office/powerpoint/2010/main" val="2665888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US" dirty="0" smtClean="0"/>
              <a:t>Principle Component Analysis (2D)</a:t>
            </a:r>
            <a:endParaRPr lang="en-US" dirty="0"/>
          </a:p>
        </p:txBody>
      </p:sp>
      <p:cxnSp>
        <p:nvCxnSpPr>
          <p:cNvPr id="6" name="Straight Arrow Connector 5"/>
          <p:cNvCxnSpPr/>
          <p:nvPr/>
        </p:nvCxnSpPr>
        <p:spPr>
          <a:xfrm>
            <a:off x="1520232" y="3465694"/>
            <a:ext cx="2088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685805" y="1794939"/>
            <a:ext cx="5641" cy="187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33597" y="2652889"/>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67743" y="2865497"/>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95215" y="2356084"/>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948279" y="1962381"/>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36608" y="2041836"/>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2413938" y="2668417"/>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1964257" y="3157131"/>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Straight Connector 17"/>
          <p:cNvCxnSpPr/>
          <p:nvPr/>
        </p:nvCxnSpPr>
        <p:spPr>
          <a:xfrm flipV="1">
            <a:off x="1828797" y="1448741"/>
            <a:ext cx="1591734" cy="1915348"/>
          </a:xfrm>
          <a:prstGeom prst="line">
            <a:avLst/>
          </a:prstGeom>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3473904" y="2436052"/>
            <a:ext cx="522514" cy="29680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Right Arrow 43"/>
          <p:cNvSpPr/>
          <p:nvPr/>
        </p:nvSpPr>
        <p:spPr>
          <a:xfrm>
            <a:off x="5992533" y="2479877"/>
            <a:ext cx="522514" cy="29680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p:cNvSpPr txBox="1"/>
          <p:nvPr/>
        </p:nvSpPr>
        <p:spPr>
          <a:xfrm>
            <a:off x="2178753" y="4260460"/>
            <a:ext cx="6396718"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Reducing dimension from 2D to 1D will not cause two much of information loss </a:t>
            </a:r>
            <a:endParaRPr lang="en-US" dirty="0"/>
          </a:p>
        </p:txBody>
      </p:sp>
      <p:sp>
        <p:nvSpPr>
          <p:cNvPr id="45" name="TextBox 44"/>
          <p:cNvSpPr txBox="1"/>
          <p:nvPr/>
        </p:nvSpPr>
        <p:spPr>
          <a:xfrm>
            <a:off x="1497567" y="1385557"/>
            <a:ext cx="445269" cy="307777"/>
          </a:xfrm>
          <a:prstGeom prst="rect">
            <a:avLst/>
          </a:prstGeom>
          <a:noFill/>
        </p:spPr>
        <p:txBody>
          <a:bodyPr wrap="square" rtlCol="0">
            <a:spAutoFit/>
          </a:bodyPr>
          <a:lstStyle/>
          <a:p>
            <a:r>
              <a:rPr lang="en-US" dirty="0" smtClean="0"/>
              <a:t>X2</a:t>
            </a:r>
            <a:endParaRPr lang="en-US" dirty="0"/>
          </a:p>
        </p:txBody>
      </p:sp>
      <p:sp>
        <p:nvSpPr>
          <p:cNvPr id="47" name="TextBox 46"/>
          <p:cNvSpPr txBox="1"/>
          <p:nvPr/>
        </p:nvSpPr>
        <p:spPr>
          <a:xfrm>
            <a:off x="3679065" y="3306859"/>
            <a:ext cx="445269" cy="307777"/>
          </a:xfrm>
          <a:prstGeom prst="rect">
            <a:avLst/>
          </a:prstGeom>
          <a:noFill/>
        </p:spPr>
        <p:txBody>
          <a:bodyPr wrap="square" rtlCol="0">
            <a:spAutoFit/>
          </a:bodyPr>
          <a:lstStyle/>
          <a:p>
            <a:r>
              <a:rPr lang="en-US" dirty="0" smtClean="0"/>
              <a:t>X1</a:t>
            </a:r>
            <a:endParaRPr lang="en-US" dirty="0"/>
          </a:p>
        </p:txBody>
      </p:sp>
      <p:grpSp>
        <p:nvGrpSpPr>
          <p:cNvPr id="46" name="Group 45"/>
          <p:cNvGrpSpPr/>
          <p:nvPr/>
        </p:nvGrpSpPr>
        <p:grpSpPr>
          <a:xfrm>
            <a:off x="4047025" y="1361146"/>
            <a:ext cx="2764383" cy="2253490"/>
            <a:chOff x="4355002" y="1336388"/>
            <a:chExt cx="2764383" cy="2253490"/>
          </a:xfrm>
        </p:grpSpPr>
        <p:grpSp>
          <p:nvGrpSpPr>
            <p:cNvPr id="39" name="Group 38"/>
            <p:cNvGrpSpPr/>
            <p:nvPr/>
          </p:nvGrpSpPr>
          <p:grpSpPr>
            <a:xfrm>
              <a:off x="4577637" y="1336388"/>
              <a:ext cx="2088445" cy="2253490"/>
              <a:chOff x="3952985" y="1392832"/>
              <a:chExt cx="2088445" cy="2253490"/>
            </a:xfrm>
          </p:grpSpPr>
          <p:pic>
            <p:nvPicPr>
              <p:cNvPr id="19" name="Picture 18"/>
              <p:cNvPicPr>
                <a:picLocks noChangeAspect="1"/>
              </p:cNvPicPr>
              <p:nvPr/>
            </p:nvPicPr>
            <p:blipFill>
              <a:blip r:embed="rId2"/>
              <a:stretch>
                <a:fillRect/>
              </a:stretch>
            </p:blipFill>
            <p:spPr>
              <a:xfrm>
                <a:off x="4252681" y="1392832"/>
                <a:ext cx="1609483" cy="1926503"/>
              </a:xfrm>
              <a:prstGeom prst="rect">
                <a:avLst/>
              </a:prstGeom>
            </p:spPr>
          </p:pic>
          <p:cxnSp>
            <p:nvCxnSpPr>
              <p:cNvPr id="40" name="Straight Arrow Connector 39"/>
              <p:cNvCxnSpPr/>
              <p:nvPr/>
            </p:nvCxnSpPr>
            <p:spPr>
              <a:xfrm>
                <a:off x="3952985" y="3441240"/>
                <a:ext cx="2088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4118558" y="1770485"/>
                <a:ext cx="5641" cy="187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4355002" y="1463775"/>
              <a:ext cx="445269" cy="307777"/>
            </a:xfrm>
            <a:prstGeom prst="rect">
              <a:avLst/>
            </a:prstGeom>
            <a:noFill/>
          </p:spPr>
          <p:txBody>
            <a:bodyPr wrap="square" rtlCol="0">
              <a:spAutoFit/>
            </a:bodyPr>
            <a:lstStyle/>
            <a:p>
              <a:r>
                <a:rPr lang="en-US" dirty="0" smtClean="0"/>
                <a:t>X2</a:t>
              </a:r>
              <a:endParaRPr lang="en-US" dirty="0"/>
            </a:p>
          </p:txBody>
        </p:sp>
        <p:sp>
          <p:nvSpPr>
            <p:cNvPr id="49" name="TextBox 48"/>
            <p:cNvSpPr txBox="1"/>
            <p:nvPr/>
          </p:nvSpPr>
          <p:spPr>
            <a:xfrm>
              <a:off x="6674116" y="3258522"/>
              <a:ext cx="445269" cy="307777"/>
            </a:xfrm>
            <a:prstGeom prst="rect">
              <a:avLst/>
            </a:prstGeom>
            <a:noFill/>
          </p:spPr>
          <p:txBody>
            <a:bodyPr wrap="square" rtlCol="0">
              <a:spAutoFit/>
            </a:bodyPr>
            <a:lstStyle/>
            <a:p>
              <a:r>
                <a:rPr lang="en-US" dirty="0" smtClean="0"/>
                <a:t>X1</a:t>
              </a:r>
              <a:endParaRPr lang="en-US" dirty="0"/>
            </a:p>
          </p:txBody>
        </p:sp>
      </p:grpSp>
      <p:grpSp>
        <p:nvGrpSpPr>
          <p:cNvPr id="51" name="Group 50"/>
          <p:cNvGrpSpPr/>
          <p:nvPr/>
        </p:nvGrpSpPr>
        <p:grpSpPr>
          <a:xfrm>
            <a:off x="7194189" y="2004597"/>
            <a:ext cx="1834212" cy="1327639"/>
            <a:chOff x="7194189" y="2004597"/>
            <a:chExt cx="1834212" cy="1327639"/>
          </a:xfrm>
        </p:grpSpPr>
        <p:pic>
          <p:nvPicPr>
            <p:cNvPr id="30" name="Picture 29"/>
            <p:cNvPicPr>
              <a:picLocks noChangeAspect="1"/>
            </p:cNvPicPr>
            <p:nvPr/>
          </p:nvPicPr>
          <p:blipFill>
            <a:blip r:embed="rId2"/>
            <a:stretch>
              <a:fillRect/>
            </a:stretch>
          </p:blipFill>
          <p:spPr>
            <a:xfrm rot="3022545">
              <a:off x="7324941" y="1873845"/>
              <a:ext cx="1327639" cy="1589144"/>
            </a:xfrm>
            <a:prstGeom prst="rect">
              <a:avLst/>
            </a:prstGeom>
          </p:spPr>
        </p:pic>
        <p:sp>
          <p:nvSpPr>
            <p:cNvPr id="50" name="TextBox 49"/>
            <p:cNvSpPr txBox="1"/>
            <p:nvPr/>
          </p:nvSpPr>
          <p:spPr>
            <a:xfrm>
              <a:off x="8583132" y="2354067"/>
              <a:ext cx="445269" cy="307777"/>
            </a:xfrm>
            <a:prstGeom prst="rect">
              <a:avLst/>
            </a:prstGeom>
            <a:noFill/>
          </p:spPr>
          <p:txBody>
            <a:bodyPr wrap="square" rtlCol="0">
              <a:spAutoFit/>
            </a:bodyPr>
            <a:lstStyle/>
            <a:p>
              <a:r>
                <a:rPr lang="en-US" dirty="0" smtClean="0"/>
                <a:t>Z1</a:t>
              </a:r>
              <a:endParaRPr lang="en-US" dirty="0"/>
            </a:p>
          </p:txBody>
        </p:sp>
      </p:grpSp>
    </p:spTree>
    <p:extLst>
      <p:ext uri="{BB962C8B-B14F-4D97-AF65-F5344CB8AC3E}">
        <p14:creationId xmlns:p14="http://schemas.microsoft.com/office/powerpoint/2010/main" val="27216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US" dirty="0" smtClean="0"/>
              <a:t>Principle Component Analysis (2D)</a:t>
            </a:r>
            <a:endParaRPr lang="en-US" dirty="0"/>
          </a:p>
        </p:txBody>
      </p:sp>
      <p:cxnSp>
        <p:nvCxnSpPr>
          <p:cNvPr id="6" name="Straight Arrow Connector 5"/>
          <p:cNvCxnSpPr/>
          <p:nvPr/>
        </p:nvCxnSpPr>
        <p:spPr>
          <a:xfrm>
            <a:off x="1520232" y="3465694"/>
            <a:ext cx="2088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685805" y="1794939"/>
            <a:ext cx="5641" cy="187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133597" y="2652889"/>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67743" y="2865497"/>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95215" y="2356084"/>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948279" y="1962381"/>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36608" y="2041836"/>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p:cNvSpPr/>
          <p:nvPr/>
        </p:nvSpPr>
        <p:spPr>
          <a:xfrm>
            <a:off x="2413938" y="2668417"/>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1964257" y="3157131"/>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Straight Connector 17"/>
          <p:cNvCxnSpPr/>
          <p:nvPr/>
        </p:nvCxnSpPr>
        <p:spPr>
          <a:xfrm>
            <a:off x="2151467" y="2238916"/>
            <a:ext cx="585141" cy="65274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3436407" y="2256541"/>
            <a:ext cx="522514" cy="29680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4" name="Group 3"/>
          <p:cNvGrpSpPr/>
          <p:nvPr/>
        </p:nvGrpSpPr>
        <p:grpSpPr>
          <a:xfrm>
            <a:off x="4467644" y="1794938"/>
            <a:ext cx="2088445" cy="1875837"/>
            <a:chOff x="6221185" y="2041836"/>
            <a:chExt cx="2088445" cy="1875837"/>
          </a:xfrm>
        </p:grpSpPr>
        <p:cxnSp>
          <p:nvCxnSpPr>
            <p:cNvPr id="21" name="Straight Arrow Connector 20"/>
            <p:cNvCxnSpPr/>
            <p:nvPr/>
          </p:nvCxnSpPr>
          <p:spPr>
            <a:xfrm>
              <a:off x="6221185" y="3712591"/>
              <a:ext cx="2088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386758" y="2041836"/>
              <a:ext cx="5641" cy="187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38693" y="2732215"/>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121084" y="2812917"/>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178461" y="2851672"/>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095999" y="2791577"/>
              <a:ext cx="90312" cy="79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86800" y="2648285"/>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7173766" y="2875330"/>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7249026" y="2955298"/>
              <a:ext cx="75260" cy="64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1" name="Straight Connector 30"/>
            <p:cNvCxnSpPr/>
            <p:nvPr/>
          </p:nvCxnSpPr>
          <p:spPr>
            <a:xfrm>
              <a:off x="6852420" y="2485813"/>
              <a:ext cx="585141" cy="6527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2178753" y="4260460"/>
            <a:ext cx="6396718"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Reducing dimension from 2D to 1D could cause two much of information loss </a:t>
            </a:r>
            <a:endParaRPr lang="en-US" dirty="0"/>
          </a:p>
        </p:txBody>
      </p:sp>
      <p:sp>
        <p:nvSpPr>
          <p:cNvPr id="7" name="Rectangle 6"/>
          <p:cNvSpPr/>
          <p:nvPr/>
        </p:nvSpPr>
        <p:spPr>
          <a:xfrm>
            <a:off x="1514901" y="1380936"/>
            <a:ext cx="404278" cy="307777"/>
          </a:xfrm>
          <a:prstGeom prst="rect">
            <a:avLst/>
          </a:prstGeom>
        </p:spPr>
        <p:txBody>
          <a:bodyPr wrap="none">
            <a:spAutoFit/>
          </a:bodyPr>
          <a:lstStyle/>
          <a:p>
            <a:r>
              <a:rPr lang="en-US"/>
              <a:t>X2</a:t>
            </a:r>
            <a:endParaRPr lang="en-US" dirty="0"/>
          </a:p>
        </p:txBody>
      </p:sp>
      <p:sp>
        <p:nvSpPr>
          <p:cNvPr id="9" name="Rectangle 8"/>
          <p:cNvSpPr/>
          <p:nvPr/>
        </p:nvSpPr>
        <p:spPr>
          <a:xfrm>
            <a:off x="3658801" y="3311804"/>
            <a:ext cx="404278" cy="307777"/>
          </a:xfrm>
          <a:prstGeom prst="rect">
            <a:avLst/>
          </a:prstGeom>
        </p:spPr>
        <p:txBody>
          <a:bodyPr wrap="none">
            <a:spAutoFit/>
          </a:bodyPr>
          <a:lstStyle/>
          <a:p>
            <a:r>
              <a:rPr lang="en-US" dirty="0" smtClean="0"/>
              <a:t>X1</a:t>
            </a:r>
            <a:endParaRPr lang="en-US" dirty="0"/>
          </a:p>
        </p:txBody>
      </p:sp>
      <p:sp>
        <p:nvSpPr>
          <p:cNvPr id="50" name="Rectangle 49"/>
          <p:cNvSpPr/>
          <p:nvPr/>
        </p:nvSpPr>
        <p:spPr>
          <a:xfrm>
            <a:off x="4453923" y="1389177"/>
            <a:ext cx="404278" cy="307777"/>
          </a:xfrm>
          <a:prstGeom prst="rect">
            <a:avLst/>
          </a:prstGeom>
        </p:spPr>
        <p:txBody>
          <a:bodyPr wrap="none">
            <a:spAutoFit/>
          </a:bodyPr>
          <a:lstStyle/>
          <a:p>
            <a:r>
              <a:rPr lang="en-US"/>
              <a:t>X2</a:t>
            </a:r>
            <a:endParaRPr lang="en-US" dirty="0"/>
          </a:p>
        </p:txBody>
      </p:sp>
      <p:sp>
        <p:nvSpPr>
          <p:cNvPr id="51" name="Rectangle 50"/>
          <p:cNvSpPr/>
          <p:nvPr/>
        </p:nvSpPr>
        <p:spPr>
          <a:xfrm>
            <a:off x="6597823" y="3320045"/>
            <a:ext cx="404278" cy="307777"/>
          </a:xfrm>
          <a:prstGeom prst="rect">
            <a:avLst/>
          </a:prstGeom>
        </p:spPr>
        <p:txBody>
          <a:bodyPr wrap="none">
            <a:spAutoFit/>
          </a:bodyPr>
          <a:lstStyle/>
          <a:p>
            <a:r>
              <a:rPr lang="en-US" dirty="0" smtClean="0"/>
              <a:t>X1</a:t>
            </a:r>
            <a:endParaRPr lang="en-US" dirty="0"/>
          </a:p>
        </p:txBody>
      </p:sp>
      <p:grpSp>
        <p:nvGrpSpPr>
          <p:cNvPr id="15" name="Group 14"/>
          <p:cNvGrpSpPr/>
          <p:nvPr/>
        </p:nvGrpSpPr>
        <p:grpSpPr>
          <a:xfrm>
            <a:off x="6639433" y="2088291"/>
            <a:ext cx="2305216" cy="606504"/>
            <a:chOff x="6639433" y="2088291"/>
            <a:chExt cx="2305216" cy="606504"/>
          </a:xfrm>
        </p:grpSpPr>
        <p:sp>
          <p:nvSpPr>
            <p:cNvPr id="62" name="Rectangle 61"/>
            <p:cNvSpPr/>
            <p:nvPr/>
          </p:nvSpPr>
          <p:spPr>
            <a:xfrm>
              <a:off x="8551593" y="2088291"/>
              <a:ext cx="393056" cy="307777"/>
            </a:xfrm>
            <a:prstGeom prst="rect">
              <a:avLst/>
            </a:prstGeom>
          </p:spPr>
          <p:txBody>
            <a:bodyPr wrap="none">
              <a:spAutoFit/>
            </a:bodyPr>
            <a:lstStyle/>
            <a:p>
              <a:r>
                <a:rPr lang="en-US" dirty="0" smtClean="0"/>
                <a:t>Z1</a:t>
              </a:r>
              <a:endParaRPr lang="en-US" dirty="0"/>
            </a:p>
          </p:txBody>
        </p:sp>
        <p:pic>
          <p:nvPicPr>
            <p:cNvPr id="63" name="Picture 62"/>
            <p:cNvPicPr>
              <a:picLocks noChangeAspect="1"/>
            </p:cNvPicPr>
            <p:nvPr/>
          </p:nvPicPr>
          <p:blipFill>
            <a:blip r:embed="rId2"/>
            <a:stretch>
              <a:fillRect/>
            </a:stretch>
          </p:blipFill>
          <p:spPr>
            <a:xfrm rot="18746133">
              <a:off x="7858879" y="2060756"/>
              <a:ext cx="597460" cy="670618"/>
            </a:xfrm>
            <a:prstGeom prst="rect">
              <a:avLst/>
            </a:prstGeom>
          </p:spPr>
        </p:pic>
        <p:sp>
          <p:nvSpPr>
            <p:cNvPr id="64" name="Right Arrow 63"/>
            <p:cNvSpPr/>
            <p:nvPr/>
          </p:nvSpPr>
          <p:spPr>
            <a:xfrm>
              <a:off x="6639433" y="2256539"/>
              <a:ext cx="522514" cy="29680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40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C76-878A-2042-A6FF-B34792EC1F04}"/>
              </a:ext>
            </a:extLst>
          </p:cNvPr>
          <p:cNvSpPr>
            <a:spLocks noGrp="1"/>
          </p:cNvSpPr>
          <p:nvPr>
            <p:ph type="title"/>
          </p:nvPr>
        </p:nvSpPr>
        <p:spPr/>
        <p:txBody>
          <a:bodyPr/>
          <a:lstStyle/>
          <a:p>
            <a:r>
              <a:rPr lang="en-US" dirty="0" smtClean="0"/>
              <a:t>Principle Component Analysis (3D)</a:t>
            </a:r>
            <a:endParaRPr lang="en-US" dirty="0"/>
          </a:p>
        </p:txBody>
      </p:sp>
      <p:pic>
        <p:nvPicPr>
          <p:cNvPr id="1026" name="Picture 2" descr="Image result for principal component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040" y="1524000"/>
            <a:ext cx="6969760" cy="276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197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dirty="0" smtClean="0">
                <a:solidFill>
                  <a:srgbClr val="136855"/>
                </a:solidFill>
                <a:latin typeface="Arial"/>
                <a:ea typeface="Arial"/>
                <a:cs typeface="Arial"/>
                <a:sym typeface="Arial"/>
              </a:rPr>
              <a:t>PCA for Visualization</a:t>
            </a:r>
            <a:endParaRPr dirty="0"/>
          </a:p>
        </p:txBody>
      </p:sp>
      <p:pic>
        <p:nvPicPr>
          <p:cNvPr id="2" name="Picture 1"/>
          <p:cNvPicPr>
            <a:picLocks noChangeAspect="1"/>
          </p:cNvPicPr>
          <p:nvPr/>
        </p:nvPicPr>
        <p:blipFill>
          <a:blip r:embed="rId3"/>
          <a:stretch>
            <a:fillRect/>
          </a:stretch>
        </p:blipFill>
        <p:spPr>
          <a:xfrm>
            <a:off x="1848921" y="1008028"/>
            <a:ext cx="6619829" cy="3956187"/>
          </a:xfrm>
          <a:prstGeom prst="rect">
            <a:avLst/>
          </a:prstGeom>
        </p:spPr>
      </p:pic>
    </p:spTree>
    <p:extLst>
      <p:ext uri="{BB962C8B-B14F-4D97-AF65-F5344CB8AC3E}">
        <p14:creationId xmlns:p14="http://schemas.microsoft.com/office/powerpoint/2010/main" val="1551112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17039" y="205979"/>
            <a:ext cx="6326293" cy="53062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dirty="0" smtClean="0">
                <a:solidFill>
                  <a:srgbClr val="136855"/>
                </a:solidFill>
                <a:latin typeface="Arial"/>
                <a:ea typeface="Arial"/>
                <a:cs typeface="Arial"/>
                <a:sym typeface="Arial"/>
              </a:rPr>
              <a:t>PCA for Visualization</a:t>
            </a:r>
            <a:endParaRPr dirty="0"/>
          </a:p>
        </p:txBody>
      </p:sp>
      <p:pic>
        <p:nvPicPr>
          <p:cNvPr id="3" name="Picture 2"/>
          <p:cNvPicPr>
            <a:picLocks noChangeAspect="1"/>
          </p:cNvPicPr>
          <p:nvPr/>
        </p:nvPicPr>
        <p:blipFill>
          <a:blip r:embed="rId3"/>
          <a:stretch>
            <a:fillRect/>
          </a:stretch>
        </p:blipFill>
        <p:spPr>
          <a:xfrm>
            <a:off x="3076936" y="991475"/>
            <a:ext cx="4016226" cy="3990100"/>
          </a:xfrm>
          <a:prstGeom prst="rect">
            <a:avLst/>
          </a:prstGeom>
        </p:spPr>
      </p:pic>
      <p:cxnSp>
        <p:nvCxnSpPr>
          <p:cNvPr id="5" name="Straight Arrow Connector 4"/>
          <p:cNvCxnSpPr/>
          <p:nvPr/>
        </p:nvCxnSpPr>
        <p:spPr>
          <a:xfrm flipV="1">
            <a:off x="5097674" y="4176713"/>
            <a:ext cx="1995488"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947988" y="2414588"/>
            <a:ext cx="228599" cy="44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29438" y="3707011"/>
            <a:ext cx="2024062" cy="307777"/>
          </a:xfrm>
          <a:prstGeom prst="rect">
            <a:avLst/>
          </a:prstGeom>
          <a:noFill/>
        </p:spPr>
        <p:txBody>
          <a:bodyPr wrap="square" rtlCol="0">
            <a:spAutoFit/>
          </a:bodyPr>
          <a:lstStyle/>
          <a:p>
            <a:r>
              <a:rPr lang="en-US" dirty="0" smtClean="0"/>
              <a:t>~ Country Size/GDP</a:t>
            </a:r>
            <a:endParaRPr lang="en-US" dirty="0"/>
          </a:p>
        </p:txBody>
      </p:sp>
      <p:sp>
        <p:nvSpPr>
          <p:cNvPr id="11" name="TextBox 10"/>
          <p:cNvSpPr txBox="1"/>
          <p:nvPr/>
        </p:nvSpPr>
        <p:spPr>
          <a:xfrm>
            <a:off x="1404938" y="2005824"/>
            <a:ext cx="2024062" cy="307777"/>
          </a:xfrm>
          <a:prstGeom prst="rect">
            <a:avLst/>
          </a:prstGeom>
          <a:noFill/>
        </p:spPr>
        <p:txBody>
          <a:bodyPr wrap="square" rtlCol="0">
            <a:spAutoFit/>
          </a:bodyPr>
          <a:lstStyle/>
          <a:p>
            <a:r>
              <a:rPr lang="en-US" dirty="0" smtClean="0"/>
              <a:t>~ Per Person GDP</a:t>
            </a:r>
            <a:endParaRPr lang="en-US" dirty="0"/>
          </a:p>
        </p:txBody>
      </p:sp>
    </p:spTree>
    <p:extLst>
      <p:ext uri="{BB962C8B-B14F-4D97-AF65-F5344CB8AC3E}">
        <p14:creationId xmlns:p14="http://schemas.microsoft.com/office/powerpoint/2010/main" val="28970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dirty="0" smtClean="0">
                <a:solidFill>
                  <a:srgbClr val="136855"/>
                </a:solidFill>
                <a:latin typeface="Arial"/>
                <a:ea typeface="Arial"/>
                <a:cs typeface="Arial"/>
                <a:sym typeface="Arial"/>
              </a:rPr>
              <a:t>PCA-Algorithm</a:t>
            </a:r>
            <a:endParaRPr sz="2800" b="1" i="0" u="none" strike="noStrike" cap="none" dirty="0">
              <a:solidFill>
                <a:srgbClr val="136855"/>
              </a:solidFill>
              <a:latin typeface="Arial"/>
              <a:ea typeface="Arial"/>
              <a:cs typeface="Arial"/>
              <a:sym typeface="Arial"/>
            </a:endParaRPr>
          </a:p>
        </p:txBody>
      </p:sp>
      <p:pic>
        <p:nvPicPr>
          <p:cNvPr id="2" name="Picture 1"/>
          <p:cNvPicPr>
            <a:picLocks noChangeAspect="1"/>
          </p:cNvPicPr>
          <p:nvPr/>
        </p:nvPicPr>
        <p:blipFill rotWithShape="1">
          <a:blip r:embed="rId3"/>
          <a:srcRect t="12635"/>
          <a:stretch/>
        </p:blipFill>
        <p:spPr>
          <a:xfrm>
            <a:off x="1759424" y="1063229"/>
            <a:ext cx="6073707" cy="2338883"/>
          </a:xfrm>
          <a:prstGeom prst="rect">
            <a:avLst/>
          </a:prstGeom>
        </p:spPr>
      </p:pic>
      <p:pic>
        <p:nvPicPr>
          <p:cNvPr id="3" name="Picture 2"/>
          <p:cNvPicPr>
            <a:picLocks noChangeAspect="1"/>
          </p:cNvPicPr>
          <p:nvPr/>
        </p:nvPicPr>
        <p:blipFill rotWithShape="1">
          <a:blip r:embed="rId4"/>
          <a:srcRect b="27089"/>
          <a:stretch/>
        </p:blipFill>
        <p:spPr>
          <a:xfrm>
            <a:off x="1979847" y="3562841"/>
            <a:ext cx="2321104" cy="578017"/>
          </a:xfrm>
          <a:prstGeom prst="rect">
            <a:avLst/>
          </a:prstGeom>
        </p:spPr>
      </p:pic>
      <p:sp>
        <p:nvSpPr>
          <p:cNvPr id="4" name="TextBox 3"/>
          <p:cNvSpPr txBox="1"/>
          <p:nvPr/>
        </p:nvSpPr>
        <p:spPr>
          <a:xfrm>
            <a:off x="1544574" y="1146554"/>
            <a:ext cx="279531"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1</a:t>
            </a:r>
            <a:endParaRPr lang="en-US" dirty="0"/>
          </a:p>
        </p:txBody>
      </p:sp>
      <p:sp>
        <p:nvSpPr>
          <p:cNvPr id="26" name="TextBox 25"/>
          <p:cNvSpPr txBox="1"/>
          <p:nvPr/>
        </p:nvSpPr>
        <p:spPr>
          <a:xfrm>
            <a:off x="1544757" y="3651450"/>
            <a:ext cx="279531"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2</a:t>
            </a:r>
            <a:endParaRPr lang="en-US" dirty="0"/>
          </a:p>
        </p:txBody>
      </p:sp>
      <p:sp>
        <p:nvSpPr>
          <p:cNvPr id="27" name="TextBox 26"/>
          <p:cNvSpPr txBox="1"/>
          <p:nvPr/>
        </p:nvSpPr>
        <p:spPr>
          <a:xfrm>
            <a:off x="1544573" y="4464789"/>
            <a:ext cx="279531"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3</a:t>
            </a:r>
            <a:endParaRPr lang="en-US" dirty="0"/>
          </a:p>
        </p:txBody>
      </p:sp>
      <p:pic>
        <p:nvPicPr>
          <p:cNvPr id="28" name="Picture 27"/>
          <p:cNvPicPr>
            <a:picLocks noChangeAspect="1"/>
          </p:cNvPicPr>
          <p:nvPr/>
        </p:nvPicPr>
        <p:blipFill rotWithShape="1">
          <a:blip r:embed="rId4"/>
          <a:srcRect t="69325"/>
          <a:stretch/>
        </p:blipFill>
        <p:spPr>
          <a:xfrm>
            <a:off x="1941945" y="4497088"/>
            <a:ext cx="2321104" cy="243181"/>
          </a:xfrm>
          <a:prstGeom prst="rect">
            <a:avLst/>
          </a:prstGeom>
        </p:spPr>
      </p:pic>
      <p:cxnSp>
        <p:nvCxnSpPr>
          <p:cNvPr id="6" name="Straight Arrow Connector 5"/>
          <p:cNvCxnSpPr/>
          <p:nvPr/>
        </p:nvCxnSpPr>
        <p:spPr>
          <a:xfrm flipV="1">
            <a:off x="4416414" y="4263662"/>
            <a:ext cx="1701846" cy="368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20854512">
            <a:off x="4420750" y="4211578"/>
            <a:ext cx="1481416" cy="219227"/>
            <a:chOff x="4289597" y="4242526"/>
            <a:chExt cx="1481416" cy="219227"/>
          </a:xfrm>
        </p:grpSpPr>
        <mc:AlternateContent xmlns:mc="http://schemas.openxmlformats.org/markup-compatibility/2006" xmlns:a14="http://schemas.microsoft.com/office/drawing/2010/main">
          <mc:Choice Requires="a14">
            <p:sp>
              <p:nvSpPr>
                <p:cNvPr id="9" name="TextBox 8"/>
                <p:cNvSpPr txBox="1"/>
                <p:nvPr/>
              </p:nvSpPr>
              <p:spPr>
                <a:xfrm>
                  <a:off x="4289597" y="4246309"/>
                  <a:ext cx="57701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𝑛</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289597" y="4246309"/>
                  <a:ext cx="577017" cy="215444"/>
                </a:xfrm>
                <a:prstGeom prst="rect">
                  <a:avLst/>
                </a:prstGeom>
                <a:blipFill>
                  <a:blip r:embed="rId5"/>
                  <a:stretch>
                    <a:fillRect l="-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805" y="4242526"/>
                  <a:ext cx="572208" cy="219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𝑘</m:t>
                            </m:r>
                          </m:sup>
                        </m:sSup>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805" y="4242526"/>
                  <a:ext cx="572208" cy="219227"/>
                </a:xfrm>
                <a:prstGeom prst="rect">
                  <a:avLst/>
                </a:prstGeom>
                <a:blipFill>
                  <a:blip r:embed="rId6"/>
                  <a:stretch>
                    <a:fillRect/>
                  </a:stretch>
                </a:blipFill>
              </p:spPr>
              <p:txBody>
                <a:bodyPr/>
                <a:lstStyle/>
                <a:p>
                  <a:r>
                    <a:rPr lang="en-US">
                      <a:noFill/>
                    </a:rPr>
                    <a:t> </a:t>
                  </a:r>
                </a:p>
              </p:txBody>
            </p:sp>
          </mc:Fallback>
        </mc:AlternateContent>
        <p:cxnSp>
          <p:nvCxnSpPr>
            <p:cNvPr id="11" name="Straight Arrow Connector 10"/>
            <p:cNvCxnSpPr/>
            <p:nvPr/>
          </p:nvCxnSpPr>
          <p:spPr>
            <a:xfrm>
              <a:off x="4952707" y="4375665"/>
              <a:ext cx="19572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pic>
        <p:nvPicPr>
          <p:cNvPr id="13" name="Picture 12"/>
          <p:cNvPicPr>
            <a:picLocks noChangeAspect="1"/>
          </p:cNvPicPr>
          <p:nvPr/>
        </p:nvPicPr>
        <p:blipFill>
          <a:blip r:embed="rId7"/>
          <a:stretch>
            <a:fillRect/>
          </a:stretch>
        </p:blipFill>
        <p:spPr>
          <a:xfrm>
            <a:off x="6483342" y="3531254"/>
            <a:ext cx="2626520" cy="725659"/>
          </a:xfrm>
          <a:prstGeom prst="rect">
            <a:avLst/>
          </a:prstGeom>
        </p:spPr>
      </p:pic>
      <p:sp>
        <p:nvSpPr>
          <p:cNvPr id="14" name="Rounded Rectangle 13"/>
          <p:cNvSpPr/>
          <p:nvPr/>
        </p:nvSpPr>
        <p:spPr>
          <a:xfrm>
            <a:off x="6925976" y="3390883"/>
            <a:ext cx="821213" cy="796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p:cNvSpPr txBox="1"/>
              <p:nvPr/>
            </p:nvSpPr>
            <p:spPr>
              <a:xfrm>
                <a:off x="6574698" y="4385070"/>
                <a:ext cx="1023806" cy="224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𝑇</m:t>
                          </m:r>
                        </m:sup>
                      </m:sSubSup>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6574698" y="4385070"/>
                <a:ext cx="1023806" cy="224036"/>
              </a:xfrm>
              <a:prstGeom prst="rect">
                <a:avLst/>
              </a:prstGeom>
              <a:blipFill>
                <a:blip r:embed="rId8"/>
                <a:stretch>
                  <a:fillRect l="-2994" r="-2994"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423068" y="4772566"/>
                <a:ext cx="24200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423068" y="4772566"/>
                <a:ext cx="2420086" cy="307777"/>
              </a:xfrm>
              <a:prstGeom prst="rect">
                <a:avLst/>
              </a:prstGeom>
              <a:blipFill>
                <a:blip r:embed="rId9"/>
                <a:stretch>
                  <a:fillRect b="-10000"/>
                </a:stretch>
              </a:blipFill>
            </p:spPr>
            <p:txBody>
              <a:bodyPr/>
              <a:lstStyle/>
              <a:p>
                <a:r>
                  <a:rPr lang="en-US">
                    <a:noFill/>
                  </a:rPr>
                  <a:t> </a:t>
                </a:r>
              </a:p>
            </p:txBody>
          </p:sp>
        </mc:Fallback>
      </mc:AlternateContent>
      <p:sp>
        <p:nvSpPr>
          <p:cNvPr id="16" name="Left Brace 15"/>
          <p:cNvSpPr/>
          <p:nvPr/>
        </p:nvSpPr>
        <p:spPr>
          <a:xfrm>
            <a:off x="6267233" y="3446980"/>
            <a:ext cx="349321" cy="16333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7529478" y="3126358"/>
                <a:ext cx="26712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𝑼</m:t>
                          </m:r>
                        </m:e>
                        <m:sub>
                          <m:r>
                            <a:rPr lang="en-US" b="1" i="1" smtClean="0">
                              <a:solidFill>
                                <a:srgbClr val="FF0000"/>
                              </a:solidFill>
                              <a:latin typeface="Cambria Math" panose="02040503050406030204" pitchFamily="18" charset="0"/>
                            </a:rPr>
                            <m:t>𝒌</m:t>
                          </m:r>
                        </m:sub>
                      </m:sSub>
                    </m:oMath>
                  </m:oMathPara>
                </a14:m>
                <a:endParaRPr lang="en-US" b="1" dirty="0">
                  <a:solidFill>
                    <a:srgbClr val="FF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529478" y="3126358"/>
                <a:ext cx="267124" cy="215444"/>
              </a:xfrm>
              <a:prstGeom prst="rect">
                <a:avLst/>
              </a:prstGeom>
              <a:blipFill>
                <a:blip r:embed="rId10"/>
                <a:stretch>
                  <a:fillRect l="-13636" r="-6818" b="-2000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7" grpId="0" animBg="1"/>
      <p:bldP spid="14" grpId="0" animBg="1"/>
      <p:bldP spid="40" grpId="0"/>
      <p:bldP spid="15" grpId="0"/>
      <p:bldP spid="16"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717040" y="205979"/>
            <a:ext cx="6969760" cy="8572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136855"/>
              </a:buClr>
              <a:buSzPts val="2800"/>
              <a:buFont typeface="Arial"/>
              <a:buNone/>
            </a:pPr>
            <a:r>
              <a:rPr lang="en-US" sz="2800" b="1" i="0" u="none" strike="noStrike" cap="none" dirty="0" smtClean="0">
                <a:solidFill>
                  <a:srgbClr val="136855"/>
                </a:solidFill>
                <a:latin typeface="Arial"/>
                <a:ea typeface="Arial"/>
                <a:cs typeface="Arial"/>
                <a:sym typeface="Arial"/>
              </a:rPr>
              <a:t>PCA-Choosing ‘K’</a:t>
            </a:r>
            <a:endParaRPr sz="2800" b="1" i="0" u="none" strike="noStrike" cap="none" dirty="0">
              <a:solidFill>
                <a:srgbClr val="136855"/>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8" name="Rectangle 7"/>
              <p:cNvSpPr/>
              <p:nvPr/>
            </p:nvSpPr>
            <p:spPr>
              <a:xfrm>
                <a:off x="2042550" y="2784241"/>
                <a:ext cx="4750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11</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042550" y="2784241"/>
                <a:ext cx="475002"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311944" y="3066697"/>
                <a:ext cx="47917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22</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2311944" y="3066697"/>
                <a:ext cx="47917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824890" y="3533926"/>
                <a:ext cx="50065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𝑛𝑛</m:t>
                          </m:r>
                        </m:sub>
                      </m:sSub>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2824890" y="3533926"/>
                <a:ext cx="50065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590832" y="3321444"/>
                <a:ext cx="3449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590832" y="3321444"/>
                <a:ext cx="344966"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2111985" y="3446625"/>
                <a:ext cx="4395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2111985" y="3446625"/>
                <a:ext cx="43954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2763315" y="2773640"/>
                <a:ext cx="4395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2763315" y="2773640"/>
                <a:ext cx="439544" cy="461665"/>
              </a:xfrm>
              <a:prstGeom prst="rect">
                <a:avLst/>
              </a:prstGeom>
              <a:blipFill>
                <a:blip r:embed="rId8"/>
                <a:stretch>
                  <a:fillRect/>
                </a:stretch>
              </a:blipFill>
            </p:spPr>
            <p:txBody>
              <a:bodyPr/>
              <a:lstStyle/>
              <a:p>
                <a:r>
                  <a:rPr lang="en-US">
                    <a:noFill/>
                  </a:rPr>
                  <a:t> </a:t>
                </a:r>
              </a:p>
            </p:txBody>
          </p:sp>
        </mc:Fallback>
      </mc:AlternateContent>
      <p:sp>
        <p:nvSpPr>
          <p:cNvPr id="18" name="Double Bracket 17"/>
          <p:cNvSpPr/>
          <p:nvPr/>
        </p:nvSpPr>
        <p:spPr>
          <a:xfrm>
            <a:off x="1971394" y="2686365"/>
            <a:ext cx="1382376" cy="1376218"/>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4484029" y="3004472"/>
                <a:ext cx="1904817" cy="6576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f>
                        <m:fPr>
                          <m:ctrlPr>
                            <a:rPr lang="en-US" sz="1600" b="0" i="1" smtClean="0">
                              <a:latin typeface="Cambria Math" panose="02040503050406030204" pitchFamily="18" charset="0"/>
                            </a:rPr>
                          </m:ctrlPr>
                        </m:fPr>
                        <m:num>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𝑘</m:t>
                              </m:r>
                            </m:sup>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b="0" i="1" smtClean="0">
                                      <a:latin typeface="Cambria Math" panose="02040503050406030204" pitchFamily="18" charset="0"/>
                                    </a:rPr>
                                    <m:t>𝑖𝑖</m:t>
                                  </m:r>
                                </m:sub>
                              </m:sSub>
                            </m:e>
                          </m:nary>
                        </m:num>
                        <m:den>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b="0" i="1" smtClean="0">
                                      <a:latin typeface="Cambria Math" panose="02040503050406030204" pitchFamily="18" charset="0"/>
                                    </a:rPr>
                                    <m:t>𝑖𝑖</m:t>
                                  </m:r>
                                </m:sub>
                              </m:sSub>
                            </m:e>
                          </m:nary>
                        </m:den>
                      </m:f>
                      <m:r>
                        <a:rPr lang="en-US" sz="1600" b="0" i="1" smtClean="0">
                          <a:latin typeface="Cambria Math" panose="02040503050406030204" pitchFamily="18" charset="0"/>
                        </a:rPr>
                        <m:t>&lt;0.01</m:t>
                      </m:r>
                    </m:oMath>
                  </m:oMathPara>
                </a14:m>
                <a:endParaRPr lang="en-US" sz="1600" dirty="0"/>
              </a:p>
            </p:txBody>
          </p:sp>
        </mc:Choice>
        <mc:Fallback xmlns="">
          <p:sp>
            <p:nvSpPr>
              <p:cNvPr id="19" name="Rectangle 18"/>
              <p:cNvSpPr>
                <a:spLocks noRot="1" noChangeAspect="1" noMove="1" noResize="1" noEditPoints="1" noAdjustHandles="1" noChangeArrowheads="1" noChangeShapeType="1" noTextEdit="1"/>
              </p:cNvSpPr>
              <p:nvPr/>
            </p:nvSpPr>
            <p:spPr>
              <a:xfrm>
                <a:off x="4484029" y="3004472"/>
                <a:ext cx="1904817" cy="657616"/>
              </a:xfrm>
              <a:prstGeom prst="rect">
                <a:avLst/>
              </a:prstGeom>
              <a:blipFill>
                <a:blip r:embed="rId9"/>
                <a:stretch>
                  <a:fillRect/>
                </a:stretch>
              </a:blipFill>
            </p:spPr>
            <p:txBody>
              <a:bodyPr/>
              <a:lstStyle/>
              <a:p>
                <a:r>
                  <a:rPr lang="en-US">
                    <a:noFill/>
                  </a:rPr>
                  <a:t> </a:t>
                </a:r>
              </a:p>
            </p:txBody>
          </p:sp>
        </mc:Fallback>
      </mc:AlternateContent>
      <p:pic>
        <p:nvPicPr>
          <p:cNvPr id="31" name="Picture 30"/>
          <p:cNvPicPr>
            <a:picLocks noChangeAspect="1"/>
          </p:cNvPicPr>
          <p:nvPr/>
        </p:nvPicPr>
        <p:blipFill rotWithShape="1">
          <a:blip r:embed="rId10"/>
          <a:srcRect b="27089"/>
          <a:stretch/>
        </p:blipFill>
        <p:spPr>
          <a:xfrm>
            <a:off x="1970469" y="1454840"/>
            <a:ext cx="2321104" cy="578017"/>
          </a:xfrm>
          <a:prstGeom prst="rect">
            <a:avLst/>
          </a:prstGeom>
        </p:spPr>
      </p:pic>
      <p:pic>
        <p:nvPicPr>
          <p:cNvPr id="32" name="Picture 31"/>
          <p:cNvPicPr>
            <a:picLocks noChangeAspect="1"/>
          </p:cNvPicPr>
          <p:nvPr/>
        </p:nvPicPr>
        <p:blipFill rotWithShape="1">
          <a:blip r:embed="rId10"/>
          <a:srcRect t="69325"/>
          <a:stretch/>
        </p:blipFill>
        <p:spPr>
          <a:xfrm>
            <a:off x="5204385" y="1500668"/>
            <a:ext cx="2321104" cy="243181"/>
          </a:xfrm>
          <a:prstGeom prst="rect">
            <a:avLst/>
          </a:prstGeom>
        </p:spPr>
      </p:pic>
      <p:sp>
        <p:nvSpPr>
          <p:cNvPr id="20" name="Right Arrow 19"/>
          <p:cNvSpPr/>
          <p:nvPr/>
        </p:nvSpPr>
        <p:spPr>
          <a:xfrm>
            <a:off x="3683174" y="3191878"/>
            <a:ext cx="516835" cy="254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6487334" y="3227966"/>
            <a:ext cx="516835" cy="254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390737" y="3092018"/>
            <a:ext cx="1486894" cy="523220"/>
          </a:xfrm>
          <a:prstGeom prst="rect">
            <a:avLst/>
          </a:prstGeom>
          <a:noFill/>
        </p:spPr>
        <p:txBody>
          <a:bodyPr wrap="square" rtlCol="0">
            <a:spAutoFit/>
          </a:bodyPr>
          <a:lstStyle/>
          <a:p>
            <a:r>
              <a:rPr lang="en-US" dirty="0" smtClean="0"/>
              <a:t>99% of variance is retained </a:t>
            </a:r>
            <a:endParaRPr lang="en-US" dirty="0"/>
          </a:p>
        </p:txBody>
      </p:sp>
    </p:spTree>
    <p:extLst>
      <p:ext uri="{BB962C8B-B14F-4D97-AF65-F5344CB8AC3E}">
        <p14:creationId xmlns:p14="http://schemas.microsoft.com/office/powerpoint/2010/main" val="386488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33" grpId="0" animBg="1"/>
      <p:bldP spid="21"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3529</TotalTime>
  <Words>156</Words>
  <Application>Microsoft Office PowerPoint</Application>
  <PresentationFormat>On-screen Show (16:9)</PresentationFormat>
  <Paragraphs>64</Paragraphs>
  <Slides>12</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Cambria Math</vt:lpstr>
      <vt:lpstr>Office Theme</vt:lpstr>
      <vt:lpstr>Dimensionality Reduction</vt:lpstr>
      <vt:lpstr>Why We Reduce Dimension? </vt:lpstr>
      <vt:lpstr>Principle Component Analysis (2D)</vt:lpstr>
      <vt:lpstr>Principle Component Analysis (2D)</vt:lpstr>
      <vt:lpstr>Principle Component Analysis (3D)</vt:lpstr>
      <vt:lpstr>PCA for Visualization</vt:lpstr>
      <vt:lpstr>PCA for Visualization</vt:lpstr>
      <vt:lpstr>PCA-Algorithm</vt:lpstr>
      <vt:lpstr>PCA-Choosing ‘K’</vt:lpstr>
      <vt:lpstr>PCA-Reconstruction (X_app)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and Data Mining</dc:title>
  <cp:lastModifiedBy>Mohammad Esmalifalak</cp:lastModifiedBy>
  <cp:revision>50</cp:revision>
  <dcterms:modified xsi:type="dcterms:W3CDTF">2019-03-20T22:42:47Z</dcterms:modified>
</cp:coreProperties>
</file>