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0" d="100"/>
          <a:sy n="40" d="100"/>
        </p:scale>
        <p:origin x="48"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C5C5-1792-4585-9793-F5E0E3961D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9B6CC0-3AB9-4F3A-BDA9-9F9E42A2E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4AE66-2ED4-4C11-ACD2-F1DA53B07BC0}"/>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5" name="Footer Placeholder 4">
            <a:extLst>
              <a:ext uri="{FF2B5EF4-FFF2-40B4-BE49-F238E27FC236}">
                <a16:creationId xmlns:a16="http://schemas.microsoft.com/office/drawing/2014/main" id="{887E7B73-7689-4DD7-BB94-EAFE5EF39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105DF-4DD2-48B4-B8F6-6EF2BC77108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32109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A07-6CE5-417A-B361-B2E80EB4A8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2F32F5-CCF2-41AB-8D4B-0930B0A2A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C9EAA-E596-40EA-BAA0-B87112199872}"/>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5" name="Footer Placeholder 4">
            <a:extLst>
              <a:ext uri="{FF2B5EF4-FFF2-40B4-BE49-F238E27FC236}">
                <a16:creationId xmlns:a16="http://schemas.microsoft.com/office/drawing/2014/main" id="{003DBCA7-6CF3-46F5-B3BE-7D2AAB34A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1612-AE89-4759-B633-3D2EBA1B0E11}"/>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70250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D2CDF-B3E6-46E8-BDCF-716AD8DD4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799FB6-1683-462F-8902-ADBFB4BD4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100B1-732F-4DBE-BD09-3D8CB61C8037}"/>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5" name="Footer Placeholder 4">
            <a:extLst>
              <a:ext uri="{FF2B5EF4-FFF2-40B4-BE49-F238E27FC236}">
                <a16:creationId xmlns:a16="http://schemas.microsoft.com/office/drawing/2014/main" id="{59575F9A-17DB-4D81-B5CD-BE654D7CC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8A93-D27A-456D-A33A-8989F008DA43}"/>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66204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AEE8-1FA6-4433-85E2-CA8148590C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D45008-6EE6-40A2-8D14-6A9693224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68354-D3AF-4002-AC9C-E8CEC5330F9C}"/>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5" name="Footer Placeholder 4">
            <a:extLst>
              <a:ext uri="{FF2B5EF4-FFF2-40B4-BE49-F238E27FC236}">
                <a16:creationId xmlns:a16="http://schemas.microsoft.com/office/drawing/2014/main" id="{3CF276ED-1641-43D4-B8CA-61715297E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3363F-E65F-4E5B-8A15-DB24CF38FF1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15822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302F-C627-496C-9C3D-959135AF2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3CEF6-BFFF-4E74-AC5A-DFF9C7E07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142E8C-FC43-4AFE-B4B5-C21E285E6277}"/>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5" name="Footer Placeholder 4">
            <a:extLst>
              <a:ext uri="{FF2B5EF4-FFF2-40B4-BE49-F238E27FC236}">
                <a16:creationId xmlns:a16="http://schemas.microsoft.com/office/drawing/2014/main" id="{977CDB69-0113-4D12-95FF-03F9F561A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73CFC-C233-4DDE-859F-845FA54C894B}"/>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78427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2A39-A579-482F-9774-8C76A3086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3D97C-9D33-44DA-8E66-0C6CC13EF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78308-D192-48D6-B179-35C2664EE0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267E9D-205E-43C4-B196-E90720E11132}"/>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6" name="Footer Placeholder 5">
            <a:extLst>
              <a:ext uri="{FF2B5EF4-FFF2-40B4-BE49-F238E27FC236}">
                <a16:creationId xmlns:a16="http://schemas.microsoft.com/office/drawing/2014/main" id="{81644483-0793-4040-880C-991E2EE4F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1C01B-A19C-4122-8951-5777A16C4006}"/>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50669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1F62-EFF3-4F9F-B8C6-4128CA766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405C5F-E2AE-414C-B651-6940DB1C7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EA3363-CE0B-4936-ACE0-B598FCBD6E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450D07-DBC6-49BF-9AB2-A6704E6D0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D28D0-C2D5-411B-B550-83167E0888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FDDD0-7B7C-49D6-A3E7-640863BE654C}"/>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8" name="Footer Placeholder 7">
            <a:extLst>
              <a:ext uri="{FF2B5EF4-FFF2-40B4-BE49-F238E27FC236}">
                <a16:creationId xmlns:a16="http://schemas.microsoft.com/office/drawing/2014/main" id="{FF05B14D-0174-4718-BFFA-71FD2E5490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F1769-0710-4332-89E2-F6D85CADF2B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22050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F30B-0749-46C2-86D8-0335E88CCF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D7FDD1-B0AA-4335-84A8-4680C3F38AC9}"/>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4" name="Footer Placeholder 3">
            <a:extLst>
              <a:ext uri="{FF2B5EF4-FFF2-40B4-BE49-F238E27FC236}">
                <a16:creationId xmlns:a16="http://schemas.microsoft.com/office/drawing/2014/main" id="{FB1EC6FD-32F5-4161-A0A1-830C307661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C5536-DE07-4885-AC46-41DD9EF2DFD9}"/>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4223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F9C60-B6E0-4847-98BE-E671978805EE}"/>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3" name="Footer Placeholder 2">
            <a:extLst>
              <a:ext uri="{FF2B5EF4-FFF2-40B4-BE49-F238E27FC236}">
                <a16:creationId xmlns:a16="http://schemas.microsoft.com/office/drawing/2014/main" id="{1E1E9576-B767-473F-9CEF-A2D07A0A2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772D79-62CB-4C59-AE2A-A4E8AF4EAEC0}"/>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36758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1F4E-4D62-471C-ADB5-0D322CF72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49AA7-8CA8-4542-90C2-0A96C50C8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29CF0-254A-4151-8C4C-864D7D4D7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63D18-1824-4F26-A195-45EE591BA66D}"/>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6" name="Footer Placeholder 5">
            <a:extLst>
              <a:ext uri="{FF2B5EF4-FFF2-40B4-BE49-F238E27FC236}">
                <a16:creationId xmlns:a16="http://schemas.microsoft.com/office/drawing/2014/main" id="{0F1AE541-5594-4A0E-BEE9-33B2271B7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0B6AF-8EC9-44B2-9F24-05470F154E87}"/>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23514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22A9-90CA-4431-9EDB-30C971363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19744B-DDA0-4201-85C2-8F7639A46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8BFB0-7AC2-4DCF-88E6-87C389CBF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1593B-4854-4D62-B5E0-E78685F00617}"/>
              </a:ext>
            </a:extLst>
          </p:cNvPr>
          <p:cNvSpPr>
            <a:spLocks noGrp="1"/>
          </p:cNvSpPr>
          <p:nvPr>
            <p:ph type="dt" sz="half" idx="10"/>
          </p:nvPr>
        </p:nvSpPr>
        <p:spPr/>
        <p:txBody>
          <a:bodyPr/>
          <a:lstStyle/>
          <a:p>
            <a:fld id="{76FAECAD-B1EB-489A-9AAD-16DC997A45B0}" type="datetimeFigureOut">
              <a:rPr lang="en-US" smtClean="0"/>
              <a:t>4/21/2019</a:t>
            </a:fld>
            <a:endParaRPr lang="en-US"/>
          </a:p>
        </p:txBody>
      </p:sp>
      <p:sp>
        <p:nvSpPr>
          <p:cNvPr id="6" name="Footer Placeholder 5">
            <a:extLst>
              <a:ext uri="{FF2B5EF4-FFF2-40B4-BE49-F238E27FC236}">
                <a16:creationId xmlns:a16="http://schemas.microsoft.com/office/drawing/2014/main" id="{2EE83201-27C4-48A8-A2F1-F50F66E6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ACDA1-B970-4011-B761-35244A3E4878}"/>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62587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D47A3-9826-41EB-BBA0-DB6E12D10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DCD784-8762-4BDD-ABB4-EAAFA1C40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F36D4-1B87-4C86-9116-D5151BC28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AECAD-B1EB-489A-9AAD-16DC997A45B0}" type="datetimeFigureOut">
              <a:rPr lang="en-US" smtClean="0"/>
              <a:t>4/21/2019</a:t>
            </a:fld>
            <a:endParaRPr lang="en-US"/>
          </a:p>
        </p:txBody>
      </p:sp>
      <p:sp>
        <p:nvSpPr>
          <p:cNvPr id="5" name="Footer Placeholder 4">
            <a:extLst>
              <a:ext uri="{FF2B5EF4-FFF2-40B4-BE49-F238E27FC236}">
                <a16:creationId xmlns:a16="http://schemas.microsoft.com/office/drawing/2014/main" id="{31141647-75DD-4010-8BE5-894FEBE0F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387CC4-CDED-4AF0-8EDF-E93AA7D56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402F7-3987-4AB2-9EB9-BD9000073E31}" type="slidenum">
              <a:rPr lang="en-US" smtClean="0"/>
              <a:t>‹#›</a:t>
            </a:fld>
            <a:endParaRPr lang="en-US"/>
          </a:p>
        </p:txBody>
      </p:sp>
    </p:spTree>
    <p:extLst>
      <p:ext uri="{BB962C8B-B14F-4D97-AF65-F5344CB8AC3E}">
        <p14:creationId xmlns:p14="http://schemas.microsoft.com/office/powerpoint/2010/main" val="66205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ealestate.boston.com/renting/2019/02/19/median-one-bedroom-rent-pr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boston neighborhoods picture">
            <a:extLst>
              <a:ext uri="{FF2B5EF4-FFF2-40B4-BE49-F238E27FC236}">
                <a16:creationId xmlns:a16="http://schemas.microsoft.com/office/drawing/2014/main" id="{3157302E-8C18-4B9B-B69D-2A8428AFD2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05" r="7173"/>
          <a:stretch/>
        </p:blipFill>
        <p:spPr bwMode="auto">
          <a:xfrm>
            <a:off x="20" y="-272716"/>
            <a:ext cx="4637226" cy="7315200"/>
          </a:xfrm>
          <a:prstGeom prst="rect">
            <a:avLst/>
          </a:prstGeom>
          <a:noFill/>
          <a:extLst>
            <a:ext uri="{909E8E84-426E-40DD-AFC4-6F175D3DCCD1}">
              <a14:hiddenFill xmlns:a14="http://schemas.microsoft.com/office/drawing/2010/main">
                <a:solidFill>
                  <a:srgbClr val="FFFFFF"/>
                </a:solidFill>
              </a14:hiddenFill>
            </a:ext>
          </a:extLst>
        </p:spPr>
      </p:pic>
      <p:sp>
        <p:nvSpPr>
          <p:cNvPr id="192" name="Rectangle 191">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BFC4B-FD5A-473F-892C-DC45D17C1349}"/>
              </a:ext>
            </a:extLst>
          </p:cNvPr>
          <p:cNvSpPr>
            <a:spLocks noGrp="1"/>
          </p:cNvSpPr>
          <p:nvPr>
            <p:ph type="ctrTitle"/>
          </p:nvPr>
        </p:nvSpPr>
        <p:spPr>
          <a:xfrm>
            <a:off x="5277328" y="640082"/>
            <a:ext cx="6274591" cy="3351602"/>
          </a:xfrm>
        </p:spPr>
        <p:txBody>
          <a:bodyPr>
            <a:normAutofit/>
          </a:bodyPr>
          <a:lstStyle/>
          <a:p>
            <a:pPr algn="l"/>
            <a:r>
              <a:rPr lang="en-US" sz="5600" b="1">
                <a:solidFill>
                  <a:schemeClr val="bg1"/>
                </a:solidFill>
              </a:rPr>
              <a:t>Find the Best Location to Open an Ice Cream Shop in Boston Area</a:t>
            </a:r>
            <a:endParaRPr lang="en-US" sz="5600">
              <a:solidFill>
                <a:schemeClr val="bg1"/>
              </a:solidFill>
            </a:endParaRPr>
          </a:p>
        </p:txBody>
      </p:sp>
      <p:sp>
        <p:nvSpPr>
          <p:cNvPr id="3" name="Subtitle 2">
            <a:extLst>
              <a:ext uri="{FF2B5EF4-FFF2-40B4-BE49-F238E27FC236}">
                <a16:creationId xmlns:a16="http://schemas.microsoft.com/office/drawing/2014/main" id="{88BE3CBA-2E6B-41A0-B155-B9F846F92FE1}"/>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Capstone Project - The Battle of Neighborhoods</a:t>
            </a:r>
          </a:p>
        </p:txBody>
      </p:sp>
    </p:spTree>
    <p:extLst>
      <p:ext uri="{BB962C8B-B14F-4D97-AF65-F5344CB8AC3E}">
        <p14:creationId xmlns:p14="http://schemas.microsoft.com/office/powerpoint/2010/main" val="67686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E3F5-D3BD-4AA4-87A6-19666F90F309}"/>
              </a:ext>
            </a:extLst>
          </p:cNvPr>
          <p:cNvSpPr>
            <a:spLocks noGrp="1"/>
          </p:cNvSpPr>
          <p:nvPr>
            <p:ph type="title"/>
          </p:nvPr>
        </p:nvSpPr>
        <p:spPr/>
        <p:txBody>
          <a:bodyPr/>
          <a:lstStyle/>
          <a:p>
            <a:pPr algn="ctr"/>
            <a:r>
              <a:rPr lang="en-US" b="1" dirty="0"/>
              <a:t>Results and Discussion</a:t>
            </a:r>
          </a:p>
        </p:txBody>
      </p:sp>
      <p:sp>
        <p:nvSpPr>
          <p:cNvPr id="3" name="Content Placeholder 2">
            <a:extLst>
              <a:ext uri="{FF2B5EF4-FFF2-40B4-BE49-F238E27FC236}">
                <a16:creationId xmlns:a16="http://schemas.microsoft.com/office/drawing/2014/main" id="{1363A06F-C3FA-48F6-A403-B15C7A5F25C6}"/>
              </a:ext>
            </a:extLst>
          </p:cNvPr>
          <p:cNvSpPr>
            <a:spLocks noGrp="1"/>
          </p:cNvSpPr>
          <p:nvPr>
            <p:ph idx="1"/>
          </p:nvPr>
        </p:nvSpPr>
        <p:spPr/>
        <p:txBody>
          <a:bodyPr>
            <a:normAutofit/>
          </a:bodyPr>
          <a:lstStyle/>
          <a:p>
            <a:r>
              <a:rPr lang="en-US" dirty="0"/>
              <a:t>South end </a:t>
            </a:r>
            <a:r>
              <a:rPr lang="en-US" dirty="0" err="1"/>
              <a:t>boston</a:t>
            </a:r>
            <a:r>
              <a:rPr lang="en-US" dirty="0"/>
              <a:t> (in cluster 1) is the best neighborhood to open an ice cream shop in </a:t>
            </a:r>
            <a:r>
              <a:rPr lang="en-US" dirty="0" err="1"/>
              <a:t>boston</a:t>
            </a:r>
            <a:r>
              <a:rPr lang="en-US" dirty="0"/>
              <a:t>. </a:t>
            </a:r>
          </a:p>
          <a:p>
            <a:r>
              <a:rPr lang="en-US" dirty="0"/>
              <a:t>It has the greatest number of total venues and is expected to attract many people to visit. </a:t>
            </a:r>
          </a:p>
          <a:p>
            <a:r>
              <a:rPr lang="en-US" dirty="0"/>
              <a:t>The final decision is dependent on the budget of the client to rent the place. According to the budget limitations of the client, we can find other neighborhoods and select the one with the greatest number of venues and a smaller number of ice cream shops around. </a:t>
            </a:r>
          </a:p>
        </p:txBody>
      </p:sp>
    </p:spTree>
    <p:extLst>
      <p:ext uri="{BB962C8B-B14F-4D97-AF65-F5344CB8AC3E}">
        <p14:creationId xmlns:p14="http://schemas.microsoft.com/office/powerpoint/2010/main" val="347855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E4B1B-E66C-484F-9E10-1F9AE58E7336}"/>
              </a:ext>
            </a:extLst>
          </p:cNvPr>
          <p:cNvSpPr/>
          <p:nvPr/>
        </p:nvSpPr>
        <p:spPr>
          <a:xfrm>
            <a:off x="1507958" y="6019889"/>
            <a:ext cx="9561094" cy="646331"/>
          </a:xfrm>
          <a:prstGeom prst="rect">
            <a:avLst/>
          </a:prstGeom>
        </p:spPr>
        <p:txBody>
          <a:bodyPr wrap="square">
            <a:spAutoFit/>
          </a:bodyPr>
          <a:lstStyle/>
          <a:p>
            <a:pPr algn="ctr">
              <a:spcAft>
                <a:spcPts val="1000"/>
              </a:spcAft>
            </a:pP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South End Boston with 12 parks, 7 gardens, 4 playgrounds, and one movie theater and no ice cream shop within walking distance is the best neighborhood to open an ice cream shop in Boston</a:t>
            </a:r>
          </a:p>
        </p:txBody>
      </p:sp>
      <p:pic>
        <p:nvPicPr>
          <p:cNvPr id="5" name="Picture 4">
            <a:extLst>
              <a:ext uri="{FF2B5EF4-FFF2-40B4-BE49-F238E27FC236}">
                <a16:creationId xmlns:a16="http://schemas.microsoft.com/office/drawing/2014/main" id="{96BF3F27-0A17-4A3E-B914-A5042B11F6B6}"/>
              </a:ext>
            </a:extLst>
          </p:cNvPr>
          <p:cNvPicPr>
            <a:picLocks noChangeAspect="1"/>
          </p:cNvPicPr>
          <p:nvPr/>
        </p:nvPicPr>
        <p:blipFill>
          <a:blip r:embed="rId2"/>
          <a:stretch>
            <a:fillRect/>
          </a:stretch>
        </p:blipFill>
        <p:spPr>
          <a:xfrm>
            <a:off x="2262219" y="514945"/>
            <a:ext cx="8052572" cy="5267821"/>
          </a:xfrm>
          <a:prstGeom prst="rect">
            <a:avLst/>
          </a:prstGeom>
        </p:spPr>
      </p:pic>
    </p:spTree>
    <p:extLst>
      <p:ext uri="{BB962C8B-B14F-4D97-AF65-F5344CB8AC3E}">
        <p14:creationId xmlns:p14="http://schemas.microsoft.com/office/powerpoint/2010/main" val="292347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C289-B5BE-4397-91E5-2D877E0470C2}"/>
              </a:ext>
            </a:extLst>
          </p:cNvPr>
          <p:cNvSpPr>
            <a:spLocks noGrp="1"/>
          </p:cNvSpPr>
          <p:nvPr>
            <p:ph type="title"/>
          </p:nvPr>
        </p:nvSpPr>
        <p:spPr/>
        <p:txBody>
          <a:bodyPr/>
          <a:lstStyle/>
          <a:p>
            <a:pPr algn="ctr"/>
            <a:r>
              <a:rPr lang="en-US" b="1" dirty="0"/>
              <a:t>Limitations and Future Extensions</a:t>
            </a:r>
          </a:p>
        </p:txBody>
      </p:sp>
      <p:sp>
        <p:nvSpPr>
          <p:cNvPr id="3" name="Content Placeholder 2">
            <a:extLst>
              <a:ext uri="{FF2B5EF4-FFF2-40B4-BE49-F238E27FC236}">
                <a16:creationId xmlns:a16="http://schemas.microsoft.com/office/drawing/2014/main" id="{A05A48A3-8EEC-4E79-AC4A-2820CE5E5F6C}"/>
              </a:ext>
            </a:extLst>
          </p:cNvPr>
          <p:cNvSpPr>
            <a:spLocks noGrp="1"/>
          </p:cNvSpPr>
          <p:nvPr>
            <p:ph idx="1"/>
          </p:nvPr>
        </p:nvSpPr>
        <p:spPr/>
        <p:txBody>
          <a:bodyPr/>
          <a:lstStyle/>
          <a:p>
            <a:r>
              <a:rPr lang="en-US" dirty="0"/>
              <a:t>In this study we used the median of one bedroom rent price in each neighborhood as an estimate of the rent price. </a:t>
            </a:r>
          </a:p>
          <a:p>
            <a:r>
              <a:rPr lang="en-US" dirty="0"/>
              <a:t>We only Investigated the venues within 500 meter of the neighborhoods </a:t>
            </a:r>
          </a:p>
          <a:p>
            <a:r>
              <a:rPr lang="en-US" dirty="0"/>
              <a:t> we considered equal weights for different venues</a:t>
            </a:r>
          </a:p>
          <a:p>
            <a:r>
              <a:rPr lang="en-US" dirty="0"/>
              <a:t>As an extension one can consider:</a:t>
            </a:r>
          </a:p>
          <a:p>
            <a:pPr lvl="1"/>
            <a:r>
              <a:rPr lang="en-US" dirty="0"/>
              <a:t>specific locations such as particular streets </a:t>
            </a:r>
          </a:p>
          <a:p>
            <a:pPr lvl="1"/>
            <a:r>
              <a:rPr lang="en-US" dirty="0"/>
              <a:t>use different weights for different venues</a:t>
            </a:r>
          </a:p>
        </p:txBody>
      </p:sp>
    </p:spTree>
    <p:extLst>
      <p:ext uri="{BB962C8B-B14F-4D97-AF65-F5344CB8AC3E}">
        <p14:creationId xmlns:p14="http://schemas.microsoft.com/office/powerpoint/2010/main" val="213157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832E-46A7-4688-9E49-169570719147}"/>
              </a:ext>
            </a:extLst>
          </p:cNvPr>
          <p:cNvSpPr>
            <a:spLocks noGrp="1"/>
          </p:cNvSpPr>
          <p:nvPr>
            <p:ph type="title"/>
          </p:nvPr>
        </p:nvSpPr>
        <p:spPr/>
        <p:txBody>
          <a:bodyPr/>
          <a:lstStyle/>
          <a:p>
            <a:pPr algn="ctr"/>
            <a:r>
              <a:rPr lang="en-US" b="1" dirty="0"/>
              <a:t>Background </a:t>
            </a:r>
          </a:p>
        </p:txBody>
      </p:sp>
      <p:sp>
        <p:nvSpPr>
          <p:cNvPr id="3" name="Content Placeholder 2">
            <a:extLst>
              <a:ext uri="{FF2B5EF4-FFF2-40B4-BE49-F238E27FC236}">
                <a16:creationId xmlns:a16="http://schemas.microsoft.com/office/drawing/2014/main" id="{1440192F-F373-4DB3-B97D-25CFD833AA55}"/>
              </a:ext>
            </a:extLst>
          </p:cNvPr>
          <p:cNvSpPr>
            <a:spLocks noGrp="1"/>
          </p:cNvSpPr>
          <p:nvPr>
            <p:ph idx="1"/>
          </p:nvPr>
        </p:nvSpPr>
        <p:spPr/>
        <p:txBody>
          <a:bodyPr/>
          <a:lstStyle/>
          <a:p>
            <a:r>
              <a:rPr lang="en-US" dirty="0"/>
              <a:t>Selecting a location for a business is one of the most important decisions in running a business. </a:t>
            </a:r>
          </a:p>
          <a:p>
            <a:r>
              <a:rPr lang="en-US" dirty="0"/>
              <a:t>Business decision makers need to consider different factors in finding the right location for the business, such as financial factors, market factors, and the factors that will affect their demand and revenue. </a:t>
            </a:r>
          </a:p>
          <a:p>
            <a:r>
              <a:rPr lang="en-US" dirty="0"/>
              <a:t>This project can help those who are planning to open a new business such as an ice-cream shop and need to find the best location for the shop in a city.</a:t>
            </a:r>
          </a:p>
          <a:p>
            <a:endParaRPr lang="en-US" dirty="0"/>
          </a:p>
        </p:txBody>
      </p:sp>
    </p:spTree>
    <p:extLst>
      <p:ext uri="{BB962C8B-B14F-4D97-AF65-F5344CB8AC3E}">
        <p14:creationId xmlns:p14="http://schemas.microsoft.com/office/powerpoint/2010/main" val="57171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D7B1-98F2-4A02-ADC8-4AE7E02A7530}"/>
              </a:ext>
            </a:extLst>
          </p:cNvPr>
          <p:cNvSpPr>
            <a:spLocks noGrp="1"/>
          </p:cNvSpPr>
          <p:nvPr>
            <p:ph type="title"/>
          </p:nvPr>
        </p:nvSpPr>
        <p:spPr/>
        <p:txBody>
          <a:bodyPr/>
          <a:lstStyle/>
          <a:p>
            <a:pPr algn="ctr"/>
            <a:r>
              <a:rPr lang="en-US" b="1" dirty="0"/>
              <a:t>Business Problem</a:t>
            </a:r>
          </a:p>
        </p:txBody>
      </p:sp>
      <p:sp>
        <p:nvSpPr>
          <p:cNvPr id="3" name="Content Placeholder 2">
            <a:extLst>
              <a:ext uri="{FF2B5EF4-FFF2-40B4-BE49-F238E27FC236}">
                <a16:creationId xmlns:a16="http://schemas.microsoft.com/office/drawing/2014/main" id="{A82F8CE5-5385-4BAD-94E5-EB27D4B6FC5E}"/>
              </a:ext>
            </a:extLst>
          </p:cNvPr>
          <p:cNvSpPr>
            <a:spLocks noGrp="1"/>
          </p:cNvSpPr>
          <p:nvPr>
            <p:ph idx="1"/>
          </p:nvPr>
        </p:nvSpPr>
        <p:spPr/>
        <p:txBody>
          <a:bodyPr/>
          <a:lstStyle/>
          <a:p>
            <a:r>
              <a:rPr lang="en-US" dirty="0"/>
              <a:t>To find the best neighborhood in </a:t>
            </a:r>
            <a:r>
              <a:rPr lang="en-US" dirty="0" err="1"/>
              <a:t>boston</a:t>
            </a:r>
            <a:r>
              <a:rPr lang="en-US" dirty="0"/>
              <a:t> to open an ice cream shop</a:t>
            </a:r>
          </a:p>
          <a:p>
            <a:r>
              <a:rPr lang="en-US" dirty="0"/>
              <a:t>A suitable neighborhood which is close enough to some amenities and venues, has fewer competitors, and is affordable to rent</a:t>
            </a:r>
          </a:p>
          <a:p>
            <a:r>
              <a:rPr lang="en-US" dirty="0"/>
              <a:t>An ice cream shop is good to be near a place where many people visit such as near a cinema, park, garden, playground, etc.</a:t>
            </a:r>
          </a:p>
          <a:p>
            <a:r>
              <a:rPr lang="en-US" dirty="0"/>
              <a:t>A neighborhood that has fewer competitors is less risky for starting a new business.</a:t>
            </a:r>
          </a:p>
          <a:p>
            <a:endParaRPr lang="en-US" dirty="0"/>
          </a:p>
        </p:txBody>
      </p:sp>
    </p:spTree>
    <p:extLst>
      <p:ext uri="{BB962C8B-B14F-4D97-AF65-F5344CB8AC3E}">
        <p14:creationId xmlns:p14="http://schemas.microsoft.com/office/powerpoint/2010/main" val="27802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DE4B-5A01-49E7-9D03-C7FCCA5241A3}"/>
              </a:ext>
            </a:extLst>
          </p:cNvPr>
          <p:cNvSpPr>
            <a:spLocks noGrp="1"/>
          </p:cNvSpPr>
          <p:nvPr>
            <p:ph type="title"/>
          </p:nvPr>
        </p:nvSpPr>
        <p:spPr/>
        <p:txBody>
          <a:bodyPr/>
          <a:lstStyle/>
          <a:p>
            <a:pPr algn="ctr"/>
            <a:r>
              <a:rPr lang="en-US" b="1" dirty="0"/>
              <a:t>Data</a:t>
            </a:r>
            <a:endParaRPr lang="en-US" dirty="0"/>
          </a:p>
        </p:txBody>
      </p:sp>
      <p:sp>
        <p:nvSpPr>
          <p:cNvPr id="3" name="Content Placeholder 2">
            <a:extLst>
              <a:ext uri="{FF2B5EF4-FFF2-40B4-BE49-F238E27FC236}">
                <a16:creationId xmlns:a16="http://schemas.microsoft.com/office/drawing/2014/main" id="{D7F88758-7214-4034-A428-6974A6C655FA}"/>
              </a:ext>
            </a:extLst>
          </p:cNvPr>
          <p:cNvSpPr>
            <a:spLocks noGrp="1"/>
          </p:cNvSpPr>
          <p:nvPr>
            <p:ph idx="1"/>
          </p:nvPr>
        </p:nvSpPr>
        <p:spPr/>
        <p:txBody>
          <a:bodyPr>
            <a:normAutofit lnSpcReduction="10000"/>
          </a:bodyPr>
          <a:lstStyle/>
          <a:p>
            <a:pPr marL="514350" lvl="0" indent="-514350">
              <a:buFont typeface="+mj-lt"/>
              <a:buAutoNum type="arabicPeriod"/>
            </a:pPr>
            <a:r>
              <a:rPr lang="en-US" sz="2400" dirty="0"/>
              <a:t>Extract the information about the neighborhoods of Boston (23 neighborhoods) along with the median one-bedroom rent price (as an estimate of the renting price of the shop) of each neighborhood using the following website and </a:t>
            </a:r>
            <a:r>
              <a:rPr lang="en-US" sz="2400" dirty="0" err="1"/>
              <a:t>BeautifulSoup</a:t>
            </a:r>
            <a:r>
              <a:rPr lang="en-US" sz="2400" dirty="0"/>
              <a:t> website scraping library: </a:t>
            </a:r>
            <a:r>
              <a:rPr lang="en-US" sz="2400" u="sng" dirty="0">
                <a:hlinkClick r:id="rId2"/>
              </a:rPr>
              <a:t>http://realestate.boston.com/renting/2019/02/19/median-one-bedroom-rent-price/</a:t>
            </a:r>
            <a:endParaRPr lang="en-US" sz="2400" dirty="0"/>
          </a:p>
          <a:p>
            <a:pPr marL="514350" lvl="0" indent="-514350">
              <a:buFont typeface="+mj-lt"/>
              <a:buAutoNum type="arabicPeriod"/>
            </a:pPr>
            <a:r>
              <a:rPr lang="en-US" sz="2400" dirty="0"/>
              <a:t>Transform the data into pandas </a:t>
            </a:r>
            <a:r>
              <a:rPr lang="en-US" sz="2400" dirty="0" err="1"/>
              <a:t>dataframe</a:t>
            </a:r>
            <a:endParaRPr lang="en-US" sz="2400" dirty="0"/>
          </a:p>
          <a:p>
            <a:pPr marL="514350" lvl="0" indent="-514350">
              <a:buFont typeface="+mj-lt"/>
              <a:buAutoNum type="arabicPeriod"/>
            </a:pPr>
            <a:r>
              <a:rPr lang="en-US" sz="2400" dirty="0"/>
              <a:t>Use </a:t>
            </a:r>
            <a:r>
              <a:rPr lang="en-US" sz="2400" dirty="0" err="1"/>
              <a:t>GeoPy</a:t>
            </a:r>
            <a:r>
              <a:rPr lang="en-US" sz="2400" dirty="0"/>
              <a:t> Python package to get the latitude and the longitude coordinates of all the neighborhoods of Boston</a:t>
            </a:r>
          </a:p>
          <a:p>
            <a:pPr marL="514350" lvl="0" indent="-514350">
              <a:buFont typeface="+mj-lt"/>
              <a:buAutoNum type="arabicPeriod"/>
            </a:pPr>
            <a:r>
              <a:rPr lang="en-US" sz="2400" dirty="0"/>
              <a:t>Map the neighborhoods using Folium Python library</a:t>
            </a:r>
          </a:p>
          <a:p>
            <a:pPr marL="514350" lvl="0" indent="-514350">
              <a:buFont typeface="+mj-lt"/>
              <a:buAutoNum type="arabicPeriod"/>
            </a:pPr>
            <a:r>
              <a:rPr lang="en-US" sz="2400" dirty="0"/>
              <a:t>Use Foursquare API to get information about some venues around these neighborhoods</a:t>
            </a:r>
          </a:p>
        </p:txBody>
      </p:sp>
    </p:spTree>
    <p:extLst>
      <p:ext uri="{BB962C8B-B14F-4D97-AF65-F5344CB8AC3E}">
        <p14:creationId xmlns:p14="http://schemas.microsoft.com/office/powerpoint/2010/main" val="7132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FD47-C730-4018-9C7F-5534DF4AC505}"/>
              </a:ext>
            </a:extLst>
          </p:cNvPr>
          <p:cNvSpPr>
            <a:spLocks noGrp="1"/>
          </p:cNvSpPr>
          <p:nvPr>
            <p:ph type="title"/>
          </p:nvPr>
        </p:nvSpPr>
        <p:spPr/>
        <p:txBody>
          <a:bodyPr/>
          <a:lstStyle/>
          <a:p>
            <a:pPr algn="ctr"/>
            <a:r>
              <a:rPr lang="en-US" b="1" dirty="0"/>
              <a:t>Foursquare API</a:t>
            </a:r>
          </a:p>
        </p:txBody>
      </p:sp>
      <p:sp>
        <p:nvSpPr>
          <p:cNvPr id="3" name="Content Placeholder 2">
            <a:extLst>
              <a:ext uri="{FF2B5EF4-FFF2-40B4-BE49-F238E27FC236}">
                <a16:creationId xmlns:a16="http://schemas.microsoft.com/office/drawing/2014/main" id="{302EA7D0-C7B3-467B-B308-19F91F80CB46}"/>
              </a:ext>
            </a:extLst>
          </p:cNvPr>
          <p:cNvSpPr>
            <a:spLocks noGrp="1"/>
          </p:cNvSpPr>
          <p:nvPr>
            <p:ph idx="1"/>
          </p:nvPr>
        </p:nvSpPr>
        <p:spPr/>
        <p:txBody>
          <a:bodyPr>
            <a:normAutofit/>
          </a:bodyPr>
          <a:lstStyle/>
          <a:p>
            <a:pPr marL="514350" indent="-514350">
              <a:buFont typeface="+mj-lt"/>
              <a:buAutoNum type="arabicPeriod"/>
            </a:pPr>
            <a:r>
              <a:rPr lang="en-US" dirty="0"/>
              <a:t>Looking for a group of venues in walking distance (500 meters) of each of the neighborhood:</a:t>
            </a:r>
          </a:p>
          <a:p>
            <a:pPr marL="457200" lvl="1" indent="0">
              <a:buNone/>
            </a:pPr>
            <a:r>
              <a:rPr lang="en-US" dirty="0"/>
              <a:t>Movie Theater, Playground, Park, Garden, Water Park, General Entertainment, Stadium, Amphitheater, Aquarium, Street Art, Beach, Recreation Center, Pedestrian Plaza venues).</a:t>
            </a:r>
          </a:p>
          <a:p>
            <a:pPr marL="457200" lvl="1" indent="0">
              <a:buNone/>
            </a:pPr>
            <a:r>
              <a:rPr lang="en-US" dirty="0"/>
              <a:t>These venues are places that many people usually visit them for entertainment and hence we will have good demand for ice cream around them. </a:t>
            </a:r>
          </a:p>
          <a:p>
            <a:pPr marL="514350" lvl="0" indent="-514350">
              <a:buFont typeface="+mj-lt"/>
              <a:buAutoNum type="arabicPeriod"/>
            </a:pPr>
            <a:r>
              <a:rPr lang="en-US" dirty="0"/>
              <a:t>Looking for Ice cream shops within walking distance of each of the neighborhoods</a:t>
            </a:r>
            <a:r>
              <a:rPr lang="en-US" b="1" dirty="0"/>
              <a:t>. </a:t>
            </a:r>
          </a:p>
          <a:p>
            <a:pPr marL="457200" lvl="1" indent="0">
              <a:buNone/>
            </a:pPr>
            <a:r>
              <a:rPr lang="en-US" dirty="0"/>
              <a:t>To get an understanding of the competitors in each neighborhood. In total, 23 Ice Cream Shop were found in Boston Area.</a:t>
            </a:r>
          </a:p>
          <a:p>
            <a:endParaRPr lang="en-US" dirty="0"/>
          </a:p>
        </p:txBody>
      </p:sp>
    </p:spTree>
    <p:extLst>
      <p:ext uri="{BB962C8B-B14F-4D97-AF65-F5344CB8AC3E}">
        <p14:creationId xmlns:p14="http://schemas.microsoft.com/office/powerpoint/2010/main" val="241701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02D005-0DBA-4360-A3EF-9AA3F93AB0CE}"/>
              </a:ext>
            </a:extLst>
          </p:cNvPr>
          <p:cNvPicPr/>
          <p:nvPr/>
        </p:nvPicPr>
        <p:blipFill>
          <a:blip r:embed="rId2"/>
          <a:stretch>
            <a:fillRect/>
          </a:stretch>
        </p:blipFill>
        <p:spPr>
          <a:xfrm>
            <a:off x="1230085" y="293915"/>
            <a:ext cx="9453957" cy="5753959"/>
          </a:xfrm>
          <a:prstGeom prst="rect">
            <a:avLst/>
          </a:prstGeom>
        </p:spPr>
      </p:pic>
      <p:sp>
        <p:nvSpPr>
          <p:cNvPr id="5" name="Rectangle 4">
            <a:extLst>
              <a:ext uri="{FF2B5EF4-FFF2-40B4-BE49-F238E27FC236}">
                <a16:creationId xmlns:a16="http://schemas.microsoft.com/office/drawing/2014/main" id="{E1E49FE7-DE93-4B5A-AC98-D1813152A21D}"/>
              </a:ext>
            </a:extLst>
          </p:cNvPr>
          <p:cNvSpPr/>
          <p:nvPr/>
        </p:nvSpPr>
        <p:spPr>
          <a:xfrm>
            <a:off x="3650683" y="6047874"/>
            <a:ext cx="4890633" cy="369332"/>
          </a:xfrm>
          <a:prstGeom prst="rect">
            <a:avLst/>
          </a:prstGeom>
        </p:spPr>
        <p:txBody>
          <a:bodyPr wrap="none">
            <a:spAutoFit/>
          </a:bodyPr>
          <a:lstStyle/>
          <a:p>
            <a:pPr algn="ctr">
              <a:spcAft>
                <a:spcPts val="1000"/>
              </a:spcAft>
            </a:pPr>
            <a:r>
              <a:rPr lang="en-US" i="1" dirty="0">
                <a:solidFill>
                  <a:srgbClr val="44546A"/>
                </a:solidFill>
                <a:latin typeface="Calibri" panose="020F0502020204030204" pitchFamily="34" charset="0"/>
                <a:ea typeface="Calibri" panose="020F0502020204030204" pitchFamily="34" charset="0"/>
                <a:cs typeface="Arial" panose="020B0604020202020204" pitchFamily="34" charset="0"/>
              </a:rPr>
              <a:t>23 neighborhoods of Boston selected for this study</a:t>
            </a:r>
          </a:p>
        </p:txBody>
      </p:sp>
    </p:spTree>
    <p:extLst>
      <p:ext uri="{BB962C8B-B14F-4D97-AF65-F5344CB8AC3E}">
        <p14:creationId xmlns:p14="http://schemas.microsoft.com/office/powerpoint/2010/main" val="136938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2EF93-7C73-4B1B-8F22-01DF1187058E}"/>
              </a:ext>
            </a:extLst>
          </p:cNvPr>
          <p:cNvSpPr>
            <a:spLocks noGrp="1"/>
          </p:cNvSpPr>
          <p:nvPr>
            <p:ph idx="1"/>
          </p:nvPr>
        </p:nvSpPr>
        <p:spPr>
          <a:xfrm>
            <a:off x="838200" y="1042737"/>
            <a:ext cx="10515600" cy="5134226"/>
          </a:xfrm>
        </p:spPr>
        <p:txBody>
          <a:bodyPr/>
          <a:lstStyle/>
          <a:p>
            <a:r>
              <a:rPr lang="en-US" dirty="0"/>
              <a:t>In total, we found 214 venues in Boston.</a:t>
            </a:r>
          </a:p>
          <a:p>
            <a:r>
              <a:rPr lang="en-US" dirty="0"/>
              <a:t> The most frequent venue is Park.</a:t>
            </a:r>
          </a:p>
          <a:p>
            <a:endParaRPr lang="en-US" dirty="0"/>
          </a:p>
        </p:txBody>
      </p:sp>
      <p:pic>
        <p:nvPicPr>
          <p:cNvPr id="4" name="Picture 3">
            <a:extLst>
              <a:ext uri="{FF2B5EF4-FFF2-40B4-BE49-F238E27FC236}">
                <a16:creationId xmlns:a16="http://schemas.microsoft.com/office/drawing/2014/main" id="{5236D7B1-9193-42BB-8F00-8D0385CF849B}"/>
              </a:ext>
            </a:extLst>
          </p:cNvPr>
          <p:cNvPicPr/>
          <p:nvPr/>
        </p:nvPicPr>
        <p:blipFill>
          <a:blip r:embed="rId2"/>
          <a:stretch>
            <a:fillRect/>
          </a:stretch>
        </p:blipFill>
        <p:spPr>
          <a:xfrm>
            <a:off x="3862387" y="2213811"/>
            <a:ext cx="5057024" cy="4443663"/>
          </a:xfrm>
          <a:prstGeom prst="rect">
            <a:avLst/>
          </a:prstGeom>
        </p:spPr>
      </p:pic>
    </p:spTree>
    <p:extLst>
      <p:ext uri="{BB962C8B-B14F-4D97-AF65-F5344CB8AC3E}">
        <p14:creationId xmlns:p14="http://schemas.microsoft.com/office/powerpoint/2010/main" val="3842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7D08-6920-4BB1-BB24-9CF78AC911C2}"/>
              </a:ext>
            </a:extLst>
          </p:cNvPr>
          <p:cNvSpPr>
            <a:spLocks noGrp="1"/>
          </p:cNvSpPr>
          <p:nvPr>
            <p:ph type="title"/>
          </p:nvPr>
        </p:nvSpPr>
        <p:spPr/>
        <p:txBody>
          <a:bodyPr/>
          <a:lstStyle/>
          <a:p>
            <a:pPr algn="ctr"/>
            <a:r>
              <a:rPr lang="en-US" b="1" dirty="0"/>
              <a:t>Methodology</a:t>
            </a:r>
            <a:endParaRPr lang="en-US" dirty="0"/>
          </a:p>
        </p:txBody>
      </p:sp>
      <p:sp>
        <p:nvSpPr>
          <p:cNvPr id="3" name="Content Placeholder 2">
            <a:extLst>
              <a:ext uri="{FF2B5EF4-FFF2-40B4-BE49-F238E27FC236}">
                <a16:creationId xmlns:a16="http://schemas.microsoft.com/office/drawing/2014/main" id="{4494C8B0-62BB-469C-893C-E2F6A02C0BC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Remove neighborhoods with more than one ice cream shop</a:t>
            </a:r>
          </a:p>
          <a:p>
            <a:pPr marL="514350" indent="-514350">
              <a:buFont typeface="+mj-lt"/>
              <a:buAutoNum type="arabicPeriod"/>
            </a:pPr>
            <a:endParaRPr lang="en-US" dirty="0"/>
          </a:p>
          <a:p>
            <a:pPr marL="514350" lvl="0" indent="-514350">
              <a:buFont typeface="+mj-lt"/>
              <a:buAutoNum type="arabicPeriod"/>
            </a:pPr>
            <a:r>
              <a:rPr lang="en-US" dirty="0"/>
              <a:t>Cluster the neighborhoods using k-means to cluster the neighborhood into 5 clusters based on the frequency of different venue categories (except ice-cream shop) around them.</a:t>
            </a:r>
          </a:p>
          <a:p>
            <a:pPr marL="514350" lvl="0" indent="-514350">
              <a:buFont typeface="+mj-lt"/>
              <a:buAutoNum type="arabicPeriod"/>
            </a:pPr>
            <a:endParaRPr lang="en-US" dirty="0"/>
          </a:p>
          <a:p>
            <a:pPr marL="514350" lvl="0" indent="-514350">
              <a:buFont typeface="+mj-lt"/>
              <a:buAutoNum type="arabicPeriod"/>
            </a:pPr>
            <a:r>
              <a:rPr lang="en-US" dirty="0"/>
              <a:t>Sort the neighborhoods in each cluster based on their average rent price</a:t>
            </a:r>
          </a:p>
          <a:p>
            <a:pPr marL="514350" lvl="0" indent="-514350">
              <a:buFont typeface="+mj-lt"/>
              <a:buAutoNum type="arabicPeriod"/>
            </a:pPr>
            <a:endParaRPr lang="en-US" dirty="0"/>
          </a:p>
          <a:p>
            <a:pPr marL="514350" lvl="0" indent="-514350">
              <a:buFont typeface="+mj-lt"/>
              <a:buAutoNum type="arabicPeriod"/>
            </a:pPr>
            <a:r>
              <a:rPr lang="en-US" dirty="0"/>
              <a:t>Select the neighborhood within the budget limits that has fewer ice-cream shop and more of other venue categories around.</a:t>
            </a:r>
          </a:p>
          <a:p>
            <a:endParaRPr lang="en-US" b="1" dirty="0"/>
          </a:p>
          <a:p>
            <a:endParaRPr lang="en-US" dirty="0"/>
          </a:p>
        </p:txBody>
      </p:sp>
    </p:spTree>
    <p:extLst>
      <p:ext uri="{BB962C8B-B14F-4D97-AF65-F5344CB8AC3E}">
        <p14:creationId xmlns:p14="http://schemas.microsoft.com/office/powerpoint/2010/main" val="255713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898B7C3-F94C-4885-B169-FFE4F9964B1E}"/>
              </a:ext>
            </a:extLst>
          </p:cNvPr>
          <p:cNvPicPr>
            <a:picLocks noGrp="1"/>
          </p:cNvPicPr>
          <p:nvPr>
            <p:ph idx="1"/>
          </p:nvPr>
        </p:nvPicPr>
        <p:blipFill>
          <a:blip r:embed="rId2"/>
          <a:stretch>
            <a:fillRect/>
          </a:stretch>
        </p:blipFill>
        <p:spPr>
          <a:xfrm>
            <a:off x="3290939" y="365125"/>
            <a:ext cx="5949313" cy="5811838"/>
          </a:xfrm>
          <a:prstGeom prst="rect">
            <a:avLst/>
          </a:prstGeom>
        </p:spPr>
      </p:pic>
      <p:sp>
        <p:nvSpPr>
          <p:cNvPr id="5" name="Rectangle 4">
            <a:extLst>
              <a:ext uri="{FF2B5EF4-FFF2-40B4-BE49-F238E27FC236}">
                <a16:creationId xmlns:a16="http://schemas.microsoft.com/office/drawing/2014/main" id="{E1CBB75A-31CD-42BF-B46D-147B09A8F525}"/>
              </a:ext>
            </a:extLst>
          </p:cNvPr>
          <p:cNvSpPr/>
          <p:nvPr/>
        </p:nvSpPr>
        <p:spPr>
          <a:xfrm>
            <a:off x="3290939" y="6308209"/>
            <a:ext cx="6360587"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Arial" panose="020B0604020202020204" pitchFamily="34" charset="0"/>
              </a:rPr>
              <a:t>Use </a:t>
            </a:r>
            <a:r>
              <a:rPr lang="en-US" dirty="0" err="1">
                <a:latin typeface="Calibri" panose="020F0502020204030204" pitchFamily="34" charset="0"/>
                <a:ea typeface="Calibri" panose="020F0502020204030204" pitchFamily="34" charset="0"/>
                <a:cs typeface="Arial" panose="020B0604020202020204" pitchFamily="34" charset="0"/>
              </a:rPr>
              <a:t>KMeans</a:t>
            </a:r>
            <a:r>
              <a:rPr lang="en-US" dirty="0">
                <a:latin typeface="Calibri" panose="020F0502020204030204" pitchFamily="34" charset="0"/>
                <a:ea typeface="Calibri" panose="020F0502020204030204" pitchFamily="34" charset="0"/>
                <a:cs typeface="Arial" panose="020B0604020202020204" pitchFamily="34" charset="0"/>
              </a:rPr>
              <a:t> to cluster the neighborhoods of Boston into 5 classes</a:t>
            </a:r>
            <a:endParaRPr lang="en-US" dirty="0"/>
          </a:p>
        </p:txBody>
      </p:sp>
    </p:spTree>
    <p:extLst>
      <p:ext uri="{BB962C8B-B14F-4D97-AF65-F5344CB8AC3E}">
        <p14:creationId xmlns:p14="http://schemas.microsoft.com/office/powerpoint/2010/main" val="1692478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708</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Find the Best Location to Open an Ice Cream Shop in Boston Area</vt:lpstr>
      <vt:lpstr>Background </vt:lpstr>
      <vt:lpstr>Business Problem</vt:lpstr>
      <vt:lpstr>Data</vt:lpstr>
      <vt:lpstr>Foursquare API</vt:lpstr>
      <vt:lpstr>PowerPoint Presentation</vt:lpstr>
      <vt:lpstr>PowerPoint Presentation</vt:lpstr>
      <vt:lpstr>Methodology</vt:lpstr>
      <vt:lpstr>PowerPoint Presentation</vt:lpstr>
      <vt:lpstr>Results and Discussion</vt:lpstr>
      <vt:lpstr>PowerPoint Presentation</vt:lpstr>
      <vt:lpstr>Limitations and Future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Best Location to Open an Ice Cream Shop in Boston Area</dc:title>
  <dc:creator>maryam raha</dc:creator>
  <cp:lastModifiedBy>maryam raha</cp:lastModifiedBy>
  <cp:revision>7</cp:revision>
  <dcterms:created xsi:type="dcterms:W3CDTF">2019-04-21T19:24:07Z</dcterms:created>
  <dcterms:modified xsi:type="dcterms:W3CDTF">2019-04-21T20:15:31Z</dcterms:modified>
</cp:coreProperties>
</file>