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Algerian" panose="04020705040A02060702" pitchFamily="82" charset="0"/>
      <p:regular r:id="rId14"/>
    </p:embeddedFont>
    <p:embeddedFont>
      <p:font typeface="Calibri" panose="020F0502020204030204" pitchFamily="34" charset="0"/>
      <p:regular r:id="rId15"/>
      <p:bold r:id="rId16"/>
      <p:italic r:id="rId17"/>
      <p:boldItalic r:id="rId18"/>
    </p:embeddedFont>
    <p:embeddedFont>
      <p:font typeface="Maven Pro" panose="020B0604020202020204" charset="0"/>
      <p:regular r:id="rId19"/>
      <p:bold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9bAU2kwPOKf9+Wa07S6aCoi/L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98"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55418" y="0"/>
            <a:ext cx="9254836" cy="6858000"/>
          </a:xfrm>
          <a:prstGeom prst="rect">
            <a:avLst/>
          </a:prstGeom>
          <a:noFill/>
          <a:ln>
            <a:noFill/>
          </a:ln>
        </p:spPr>
      </p:pic>
      <p:sp>
        <p:nvSpPr>
          <p:cNvPr id="85" name="Google Shape;85;p1"/>
          <p:cNvSpPr/>
          <p:nvPr/>
        </p:nvSpPr>
        <p:spPr>
          <a:xfrm>
            <a:off x="533400" y="2412608"/>
            <a:ext cx="8610600"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6600" b="1" i="0" u="none" strike="noStrike" cap="none">
                <a:solidFill>
                  <a:schemeClr val="lt1"/>
                </a:solidFill>
                <a:latin typeface="Algerian"/>
                <a:ea typeface="Algerian"/>
                <a:cs typeface="Algerian"/>
                <a:sym typeface="Algerian"/>
              </a:rPr>
              <a:t>Currency  TRACKER </a:t>
            </a:r>
            <a:endParaRPr sz="6600" b="1" i="0" u="none" strike="noStrike" cap="none">
              <a:solidFill>
                <a:schemeClr val="lt1"/>
              </a:solidFill>
              <a:latin typeface="Algerian"/>
              <a:ea typeface="Algerian"/>
              <a:cs typeface="Algerian"/>
              <a:sym typeface="Algerian"/>
            </a:endParaRPr>
          </a:p>
        </p:txBody>
      </p:sp>
      <p:pic>
        <p:nvPicPr>
          <p:cNvPr id="86" name="Google Shape;86;p1"/>
          <p:cNvPicPr preferRelativeResize="0"/>
          <p:nvPr/>
        </p:nvPicPr>
        <p:blipFill rotWithShape="1">
          <a:blip r:embed="rId4">
            <a:alphaModFix/>
          </a:blip>
          <a:srcRect/>
          <a:stretch/>
        </p:blipFill>
        <p:spPr>
          <a:xfrm>
            <a:off x="-13856" y="-34636"/>
            <a:ext cx="2788227" cy="1634836"/>
          </a:xfrm>
          <a:prstGeom prst="rect">
            <a:avLst/>
          </a:prstGeom>
          <a:noFill/>
          <a:ln>
            <a:noFill/>
          </a:ln>
        </p:spPr>
      </p:pic>
      <p:pic>
        <p:nvPicPr>
          <p:cNvPr id="87" name="Google Shape;87;p1"/>
          <p:cNvPicPr preferRelativeResize="0"/>
          <p:nvPr/>
        </p:nvPicPr>
        <p:blipFill rotWithShape="1">
          <a:blip r:embed="rId5">
            <a:alphaModFix/>
          </a:blip>
          <a:srcRect/>
          <a:stretch/>
        </p:blipFill>
        <p:spPr>
          <a:xfrm>
            <a:off x="1752600" y="76909"/>
            <a:ext cx="838200" cy="1066091"/>
          </a:xfrm>
          <a:prstGeom prst="rect">
            <a:avLst/>
          </a:prstGeom>
          <a:noFill/>
          <a:ln>
            <a:noFill/>
          </a:ln>
        </p:spPr>
      </p:pic>
      <p:sp>
        <p:nvSpPr>
          <p:cNvPr id="2" name="TextBox 1">
            <a:extLst>
              <a:ext uri="{FF2B5EF4-FFF2-40B4-BE49-F238E27FC236}">
                <a16:creationId xmlns:a16="http://schemas.microsoft.com/office/drawing/2014/main" id="{2E0FB5F4-1149-704D-1AF4-60A55DF10741}"/>
              </a:ext>
            </a:extLst>
          </p:cNvPr>
          <p:cNvSpPr txBox="1"/>
          <p:nvPr/>
        </p:nvSpPr>
        <p:spPr>
          <a:xfrm>
            <a:off x="2347857" y="4051962"/>
            <a:ext cx="2864887" cy="1468094"/>
          </a:xfrm>
          <a:prstGeom prst="rect">
            <a:avLst/>
          </a:prstGeom>
          <a:noFill/>
        </p:spPr>
        <p:txBody>
          <a:bodyPr wrap="none" rtlCol="0">
            <a:spAutoFit/>
          </a:bodyPr>
          <a:lstStyle/>
          <a:p>
            <a:pPr marL="0" marR="0" algn="ctr">
              <a:lnSpc>
                <a:spcPct val="115000"/>
              </a:lnSpc>
              <a:spcBef>
                <a:spcPts val="1200"/>
              </a:spcBef>
              <a:spcAft>
                <a:spcPts val="1200"/>
              </a:spcAft>
            </a:pPr>
            <a:r>
              <a:rPr lang="en-US" sz="1800" b="1" dirty="0">
                <a:effectLst/>
                <a:latin typeface="Arial" panose="020B0604020202020204" pitchFamily="34" charset="0"/>
                <a:ea typeface="Arial" panose="020B0604020202020204" pitchFamily="34" charset="0"/>
              </a:rPr>
              <a:t>Charles Darrell </a:t>
            </a:r>
            <a:r>
              <a:rPr lang="en-US" sz="1800" b="1" dirty="0" err="1">
                <a:effectLst/>
                <a:latin typeface="Arial" panose="020B0604020202020204" pitchFamily="34" charset="0"/>
                <a:ea typeface="Arial" panose="020B0604020202020204" pitchFamily="34" charset="0"/>
              </a:rPr>
              <a:t>Pinangat</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1200"/>
              </a:spcBef>
              <a:spcAft>
                <a:spcPts val="1200"/>
              </a:spcAft>
            </a:pPr>
            <a:r>
              <a:rPr lang="en-US" sz="1800" b="1" dirty="0" err="1">
                <a:effectLst/>
                <a:latin typeface="Arial" panose="020B0604020202020204" pitchFamily="34" charset="0"/>
                <a:ea typeface="Arial" panose="020B0604020202020204" pitchFamily="34" charset="0"/>
              </a:rPr>
              <a:t>Busisiwe</a:t>
            </a:r>
            <a:r>
              <a:rPr lang="en-US" sz="1800" b="1" dirty="0">
                <a:effectLst/>
                <a:latin typeface="Arial" panose="020B0604020202020204" pitchFamily="34" charset="0"/>
                <a:ea typeface="Arial" panose="020B0604020202020204" pitchFamily="34" charset="0"/>
              </a:rPr>
              <a:t> Bubu </a:t>
            </a:r>
            <a:r>
              <a:rPr lang="en-US" sz="1800" b="1" dirty="0" err="1">
                <a:effectLst/>
                <a:latin typeface="Arial" panose="020B0604020202020204" pitchFamily="34" charset="0"/>
                <a:ea typeface="Arial" panose="020B0604020202020204" pitchFamily="34" charset="0"/>
              </a:rPr>
              <a:t>Jamela</a:t>
            </a:r>
            <a:endParaRPr lang="en-US" sz="1800" dirty="0">
              <a:effectLst/>
              <a:latin typeface="Arial" panose="020B0604020202020204" pitchFamily="34" charset="0"/>
              <a:ea typeface="Arial" panose="020B0604020202020204" pitchFamily="34" charset="0"/>
            </a:endParaRPr>
          </a:p>
          <a:p>
            <a:pPr algn="ctr"/>
            <a:r>
              <a:rPr lang="en-US" sz="1800" b="1" dirty="0">
                <a:effectLst/>
                <a:latin typeface="Arial" panose="020B0604020202020204" pitchFamily="34" charset="0"/>
                <a:ea typeface="Arial" panose="020B0604020202020204" pitchFamily="34" charset="0"/>
              </a:rPr>
              <a:t>Roy Aldner Labado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p:nvPr/>
        </p:nvSpPr>
        <p:spPr>
          <a:xfrm>
            <a:off x="533400" y="609600"/>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4000" b="1" i="0" u="none" strike="noStrike" cap="none">
                <a:solidFill>
                  <a:schemeClr val="dk2"/>
                </a:solidFill>
                <a:latin typeface="Maven Pro"/>
                <a:ea typeface="Maven Pro"/>
                <a:cs typeface="Maven Pro"/>
                <a:sym typeface="Maven Pro"/>
              </a:rPr>
              <a:t>Notification</a:t>
            </a:r>
            <a:endParaRPr sz="4000" b="1" i="0" u="none" strike="noStrike" cap="none">
              <a:solidFill>
                <a:schemeClr val="dk2"/>
              </a:solidFill>
              <a:latin typeface="Maven Pro"/>
              <a:ea typeface="Maven Pro"/>
              <a:cs typeface="Maven Pro"/>
              <a:sym typeface="Maven Pro"/>
            </a:endParaRPr>
          </a:p>
        </p:txBody>
      </p:sp>
      <p:pic>
        <p:nvPicPr>
          <p:cNvPr id="149" name="Google Shape;149;p10"/>
          <p:cNvPicPr preferRelativeResize="0"/>
          <p:nvPr/>
        </p:nvPicPr>
        <p:blipFill rotWithShape="1">
          <a:blip r:embed="rId3">
            <a:alphaModFix/>
          </a:blip>
          <a:srcRect/>
          <a:stretch/>
        </p:blipFill>
        <p:spPr>
          <a:xfrm>
            <a:off x="651165" y="1752600"/>
            <a:ext cx="4073236" cy="4086795"/>
          </a:xfrm>
          <a:prstGeom prst="rect">
            <a:avLst/>
          </a:prstGeom>
          <a:noFill/>
          <a:ln>
            <a:noFill/>
          </a:ln>
        </p:spPr>
      </p:pic>
      <p:sp>
        <p:nvSpPr>
          <p:cNvPr id="150" name="Google Shape;150;p10"/>
          <p:cNvSpPr txBox="1"/>
          <p:nvPr/>
        </p:nvSpPr>
        <p:spPr>
          <a:xfrm>
            <a:off x="5181600" y="1778060"/>
            <a:ext cx="3505200" cy="3052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Clr>
                <a:schemeClr val="dk2"/>
              </a:buClr>
              <a:buSzPts val="1300"/>
              <a:buFont typeface="Nunito"/>
              <a:buNone/>
            </a:pPr>
            <a:r>
              <a:rPr lang="en" sz="2000" b="0" i="0" u="none" strike="noStrike" cap="none">
                <a:solidFill>
                  <a:schemeClr val="dk2"/>
                </a:solidFill>
                <a:latin typeface="Nunito"/>
                <a:ea typeface="Nunito"/>
                <a:cs typeface="Nunito"/>
                <a:sym typeface="Nunito"/>
              </a:rPr>
              <a:t>This is where you get notification when your currency reaches your level.</a:t>
            </a:r>
            <a:endParaRPr sz="2000" b="0" i="0" u="none" strike="noStrike" cap="none">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p:nvPr/>
        </p:nvSpPr>
        <p:spPr>
          <a:xfrm>
            <a:off x="394855" y="609600"/>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4400" b="1" i="0" u="none" strike="noStrike" cap="none">
                <a:solidFill>
                  <a:schemeClr val="dk2"/>
                </a:solidFill>
                <a:latin typeface="Maven Pro"/>
                <a:ea typeface="Maven Pro"/>
                <a:cs typeface="Maven Pro"/>
                <a:sym typeface="Maven Pro"/>
              </a:rPr>
              <a:t>Currencies </a:t>
            </a:r>
            <a:endParaRPr sz="3600" b="1" i="0" u="none" strike="noStrike" cap="none">
              <a:solidFill>
                <a:schemeClr val="dk2"/>
              </a:solidFill>
              <a:latin typeface="Maven Pro"/>
              <a:ea typeface="Maven Pro"/>
              <a:cs typeface="Maven Pro"/>
              <a:sym typeface="Maven Pro"/>
            </a:endParaRPr>
          </a:p>
        </p:txBody>
      </p:sp>
      <p:pic>
        <p:nvPicPr>
          <p:cNvPr id="156" name="Google Shape;156;p11"/>
          <p:cNvPicPr preferRelativeResize="0"/>
          <p:nvPr/>
        </p:nvPicPr>
        <p:blipFill rotWithShape="1">
          <a:blip r:embed="rId3">
            <a:alphaModFix/>
          </a:blip>
          <a:srcRect/>
          <a:stretch/>
        </p:blipFill>
        <p:spPr>
          <a:xfrm>
            <a:off x="381000" y="1622755"/>
            <a:ext cx="5306292" cy="4010585"/>
          </a:xfrm>
          <a:prstGeom prst="rect">
            <a:avLst/>
          </a:prstGeom>
          <a:noFill/>
          <a:ln>
            <a:noFill/>
          </a:ln>
        </p:spPr>
      </p:pic>
      <p:sp>
        <p:nvSpPr>
          <p:cNvPr id="157" name="Google Shape;157;p11"/>
          <p:cNvSpPr txBox="1"/>
          <p:nvPr/>
        </p:nvSpPr>
        <p:spPr>
          <a:xfrm>
            <a:off x="5867401" y="1622755"/>
            <a:ext cx="3124199" cy="3052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Clr>
                <a:schemeClr val="dk2"/>
              </a:buClr>
              <a:buSzPts val="1300"/>
              <a:buFont typeface="Nunito"/>
              <a:buNone/>
            </a:pPr>
            <a:r>
              <a:rPr lang="en" sz="2000" b="0" i="0" u="none" strike="noStrike" cap="none">
                <a:solidFill>
                  <a:schemeClr val="dk2"/>
                </a:solidFill>
                <a:latin typeface="Nunito"/>
                <a:ea typeface="Nunito"/>
                <a:cs typeface="Nunito"/>
                <a:sym typeface="Nunito"/>
              </a:rPr>
              <a:t>Keep track of different currencies . Add and remove currencies of choice</a:t>
            </a:r>
            <a:endParaRPr sz="2000" b="0" i="0" u="none" strike="noStrike" cap="none">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p:nvPr/>
        </p:nvSpPr>
        <p:spPr>
          <a:xfrm>
            <a:off x="1600200" y="1600200"/>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Description</a:t>
            </a:r>
            <a:endParaRPr sz="2800" b="1" i="0" u="none" strike="noStrike" cap="none">
              <a:solidFill>
                <a:schemeClr val="dk2"/>
              </a:solidFill>
              <a:latin typeface="Maven Pro"/>
              <a:ea typeface="Maven Pro"/>
              <a:cs typeface="Maven Pro"/>
              <a:sym typeface="Maven Pro"/>
            </a:endParaRPr>
          </a:p>
        </p:txBody>
      </p:sp>
      <p:sp>
        <p:nvSpPr>
          <p:cNvPr id="93" name="Google Shape;93;p2"/>
          <p:cNvSpPr txBox="1"/>
          <p:nvPr/>
        </p:nvSpPr>
        <p:spPr>
          <a:xfrm>
            <a:off x="1524000" y="2971800"/>
            <a:ext cx="7030500" cy="25416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2"/>
              </a:buClr>
              <a:buSzPts val="1300"/>
              <a:buFont typeface="Nunito"/>
              <a:buNone/>
            </a:pPr>
            <a:r>
              <a:rPr lang="en" sz="1800" b="0" i="0" u="none" strike="noStrike" cap="none">
                <a:solidFill>
                  <a:schemeClr val="dk2"/>
                </a:solidFill>
                <a:latin typeface="Nunito"/>
                <a:ea typeface="Nunito"/>
                <a:cs typeface="Nunito"/>
                <a:sym typeface="Nunito"/>
              </a:rPr>
              <a:t>Our project is a  currency (forex) tracker  .</a:t>
            </a:r>
            <a:endParaRPr/>
          </a:p>
          <a:p>
            <a:pPr marL="0" marR="0" lvl="0" indent="0" algn="l" rtl="0">
              <a:lnSpc>
                <a:spcPct val="115000"/>
              </a:lnSpc>
              <a:spcBef>
                <a:spcPts val="1200"/>
              </a:spcBef>
              <a:spcAft>
                <a:spcPts val="0"/>
              </a:spcAft>
              <a:buClr>
                <a:schemeClr val="dk2"/>
              </a:buClr>
              <a:buSzPts val="1300"/>
              <a:buFont typeface="Nunito"/>
              <a:buNone/>
            </a:pPr>
            <a:r>
              <a:rPr lang="en" sz="1800" b="0" i="0" u="none" strike="noStrike" cap="none">
                <a:solidFill>
                  <a:schemeClr val="dk2"/>
                </a:solidFill>
                <a:latin typeface="Nunito"/>
                <a:ea typeface="Nunito"/>
                <a:cs typeface="Nunito"/>
                <a:sym typeface="Nunito"/>
              </a:rPr>
              <a:t>Its goal is to help you track the variations in the exchange rate of particular currencies and recieve an sms message to alert you whenever the rate rises or falls to your pre set conditions .</a:t>
            </a:r>
            <a:endParaRPr/>
          </a:p>
          <a:p>
            <a:pPr marL="0" marR="0" lvl="0" indent="0" algn="l" rtl="0">
              <a:lnSpc>
                <a:spcPct val="115000"/>
              </a:lnSpc>
              <a:spcBef>
                <a:spcPts val="1200"/>
              </a:spcBef>
              <a:spcAft>
                <a:spcPts val="0"/>
              </a:spcAft>
              <a:buClr>
                <a:schemeClr val="dk2"/>
              </a:buClr>
              <a:buSzPts val="1300"/>
              <a:buFont typeface="Nunito"/>
              <a:buNone/>
            </a:pPr>
            <a:r>
              <a:rPr lang="en" sz="1800" b="0" i="0" u="none" strike="noStrike" cap="none">
                <a:solidFill>
                  <a:schemeClr val="dk2"/>
                </a:solidFill>
                <a:latin typeface="Nunito"/>
                <a:ea typeface="Nunito"/>
                <a:cs typeface="Nunito"/>
                <a:sym typeface="Nunito"/>
              </a:rPr>
              <a:t>This allows you to send money to your  desired country among other services .</a:t>
            </a:r>
            <a:endParaRPr/>
          </a:p>
          <a:p>
            <a:pPr marL="0" marR="0" lvl="0" indent="0" algn="l" rtl="0">
              <a:lnSpc>
                <a:spcPct val="115000"/>
              </a:lnSpc>
              <a:spcBef>
                <a:spcPts val="1200"/>
              </a:spcBef>
              <a:spcAft>
                <a:spcPts val="0"/>
              </a:spcAft>
              <a:buClr>
                <a:schemeClr val="dk2"/>
              </a:buClr>
              <a:buSzPts val="1300"/>
              <a:buFont typeface="Nunito"/>
              <a:buNone/>
            </a:pPr>
            <a:endParaRPr sz="1300" b="0" i="0" u="none" strike="noStrike" cap="none">
              <a:solidFill>
                <a:schemeClr val="dk2"/>
              </a:solidFill>
              <a:latin typeface="Nunito"/>
              <a:ea typeface="Nunito"/>
              <a:cs typeface="Nunito"/>
              <a:sym typeface="Nunito"/>
            </a:endParaRPr>
          </a:p>
        </p:txBody>
      </p:sp>
      <p:pic>
        <p:nvPicPr>
          <p:cNvPr id="94" name="Google Shape;94;p2"/>
          <p:cNvPicPr preferRelativeResize="0"/>
          <p:nvPr/>
        </p:nvPicPr>
        <p:blipFill rotWithShape="1">
          <a:blip r:embed="rId3">
            <a:alphaModFix/>
          </a:blip>
          <a:srcRect/>
          <a:stretch/>
        </p:blipFill>
        <p:spPr>
          <a:xfrm>
            <a:off x="1547905" y="2316818"/>
            <a:ext cx="6477904" cy="543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p:nvPr/>
        </p:nvSpPr>
        <p:spPr>
          <a:xfrm>
            <a:off x="187034" y="228600"/>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Mock-Up</a:t>
            </a:r>
            <a:endParaRPr sz="2800" b="1" i="0" u="none" strike="noStrike" cap="none">
              <a:solidFill>
                <a:schemeClr val="dk2"/>
              </a:solidFill>
              <a:latin typeface="Maven Pro"/>
              <a:ea typeface="Maven Pro"/>
              <a:cs typeface="Maven Pro"/>
              <a:sym typeface="Maven Pro"/>
            </a:endParaRPr>
          </a:p>
        </p:txBody>
      </p:sp>
      <p:pic>
        <p:nvPicPr>
          <p:cNvPr id="100" name="Google Shape;100;p3"/>
          <p:cNvPicPr preferRelativeResize="0"/>
          <p:nvPr/>
        </p:nvPicPr>
        <p:blipFill>
          <a:blip r:embed="rId3">
            <a:alphaModFix/>
          </a:blip>
          <a:stretch>
            <a:fillRect/>
          </a:stretch>
        </p:blipFill>
        <p:spPr>
          <a:xfrm>
            <a:off x="152400" y="1380300"/>
            <a:ext cx="8839204" cy="31636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p:nvPr/>
        </p:nvSpPr>
        <p:spPr>
          <a:xfrm>
            <a:off x="762000" y="448500"/>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4000" b="1" i="0" u="none" strike="noStrike" cap="none">
                <a:solidFill>
                  <a:schemeClr val="dk2"/>
                </a:solidFill>
                <a:latin typeface="Maven Pro"/>
                <a:ea typeface="Maven Pro"/>
                <a:cs typeface="Maven Pro"/>
                <a:sym typeface="Maven Pro"/>
              </a:rPr>
              <a:t>First Screen</a:t>
            </a:r>
            <a:endParaRPr sz="4000" b="1" i="0" u="none" strike="noStrike" cap="none">
              <a:solidFill>
                <a:schemeClr val="dk2"/>
              </a:solidFill>
              <a:latin typeface="Maven Pro"/>
              <a:ea typeface="Maven Pro"/>
              <a:cs typeface="Maven Pro"/>
              <a:sym typeface="Maven Pro"/>
            </a:endParaRPr>
          </a:p>
        </p:txBody>
      </p:sp>
      <p:sp>
        <p:nvSpPr>
          <p:cNvPr id="106" name="Google Shape;106;p4"/>
          <p:cNvSpPr txBox="1"/>
          <p:nvPr/>
        </p:nvSpPr>
        <p:spPr>
          <a:xfrm>
            <a:off x="4724400" y="1447800"/>
            <a:ext cx="4267200" cy="3810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Nunito"/>
              <a:buNone/>
            </a:pPr>
            <a:r>
              <a:rPr lang="en" sz="2000" b="0" i="0" u="none" strike="noStrike" cap="none">
                <a:solidFill>
                  <a:schemeClr val="dk2"/>
                </a:solidFill>
                <a:latin typeface="Nunito"/>
                <a:ea typeface="Nunito"/>
                <a:cs typeface="Nunito"/>
                <a:sym typeface="Nunito"/>
              </a:rPr>
              <a:t>This is the first screen of our app. It will prompt you to either login or register in order to access other functionalities. </a:t>
            </a:r>
            <a:endParaRPr sz="2000" b="0" i="0" u="none" strike="noStrike" cap="none">
              <a:solidFill>
                <a:schemeClr val="dk2"/>
              </a:solidFill>
              <a:latin typeface="Nunito"/>
              <a:ea typeface="Nunito"/>
              <a:cs typeface="Nunito"/>
              <a:sym typeface="Nunito"/>
            </a:endParaRPr>
          </a:p>
          <a:p>
            <a:pPr marL="0" marR="0" lvl="0" indent="0" algn="l" rtl="0">
              <a:lnSpc>
                <a:spcPct val="115000"/>
              </a:lnSpc>
              <a:spcBef>
                <a:spcPts val="1200"/>
              </a:spcBef>
              <a:spcAft>
                <a:spcPts val="1200"/>
              </a:spcAft>
              <a:buClr>
                <a:schemeClr val="dk2"/>
              </a:buClr>
              <a:buSzPts val="1300"/>
              <a:buFont typeface="Nunito"/>
              <a:buNone/>
            </a:pPr>
            <a:r>
              <a:rPr lang="en" sz="2000" b="0" i="0" u="none" strike="noStrike" cap="none">
                <a:solidFill>
                  <a:schemeClr val="dk2"/>
                </a:solidFill>
                <a:latin typeface="Nunito"/>
                <a:ea typeface="Nunito"/>
                <a:cs typeface="Nunito"/>
                <a:sym typeface="Nunito"/>
              </a:rPr>
              <a:t>You may sign in with Google or Facebook or with an email address</a:t>
            </a:r>
            <a:r>
              <a:rPr lang="en" sz="2400" b="0" i="0" u="none" strike="noStrike" cap="none">
                <a:solidFill>
                  <a:schemeClr val="dk2"/>
                </a:solidFill>
                <a:latin typeface="Nunito"/>
                <a:ea typeface="Nunito"/>
                <a:cs typeface="Nunito"/>
                <a:sym typeface="Nunito"/>
              </a:rPr>
              <a:t>.</a:t>
            </a:r>
            <a:endParaRPr sz="2400" b="0" i="0" u="none" strike="noStrike" cap="none">
              <a:solidFill>
                <a:schemeClr val="dk2"/>
              </a:solidFill>
              <a:latin typeface="Nunito"/>
              <a:ea typeface="Nunito"/>
              <a:cs typeface="Nunito"/>
              <a:sym typeface="Nunito"/>
            </a:endParaRPr>
          </a:p>
        </p:txBody>
      </p:sp>
      <p:pic>
        <p:nvPicPr>
          <p:cNvPr id="107" name="Google Shape;107;p4"/>
          <p:cNvPicPr preferRelativeResize="0"/>
          <p:nvPr/>
        </p:nvPicPr>
        <p:blipFill rotWithShape="1">
          <a:blip r:embed="rId3">
            <a:alphaModFix/>
          </a:blip>
          <a:srcRect/>
          <a:stretch/>
        </p:blipFill>
        <p:spPr>
          <a:xfrm>
            <a:off x="931718" y="1905000"/>
            <a:ext cx="2667000" cy="3523125"/>
          </a:xfrm>
          <a:prstGeom prst="rect">
            <a:avLst/>
          </a:prstGeom>
          <a:noFill/>
          <a:ln>
            <a:noFill/>
          </a:ln>
        </p:spPr>
      </p:pic>
      <p:pic>
        <p:nvPicPr>
          <p:cNvPr id="108" name="Google Shape;108;p4"/>
          <p:cNvPicPr preferRelativeResize="0"/>
          <p:nvPr/>
        </p:nvPicPr>
        <p:blipFill rotWithShape="1">
          <a:blip r:embed="rId4">
            <a:alphaModFix/>
          </a:blip>
          <a:srcRect/>
          <a:stretch/>
        </p:blipFill>
        <p:spPr>
          <a:xfrm>
            <a:off x="474518" y="1148498"/>
            <a:ext cx="3581400" cy="510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7200" y="457200"/>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3200" b="1" i="0" u="none" strike="noStrike" cap="none">
                <a:solidFill>
                  <a:schemeClr val="dk2"/>
                </a:solidFill>
                <a:latin typeface="Maven Pro"/>
                <a:ea typeface="Maven Pro"/>
                <a:cs typeface="Maven Pro"/>
                <a:sym typeface="Maven Pro"/>
              </a:rPr>
              <a:t>Registration -- Signup Screen </a:t>
            </a:r>
            <a:endParaRPr sz="3200" b="1" i="0" u="none" strike="noStrike" cap="none">
              <a:solidFill>
                <a:schemeClr val="dk2"/>
              </a:solidFill>
              <a:latin typeface="Maven Pro"/>
              <a:ea typeface="Maven Pro"/>
              <a:cs typeface="Maven Pro"/>
              <a:sym typeface="Maven Pro"/>
            </a:endParaRPr>
          </a:p>
        </p:txBody>
      </p:sp>
      <p:sp>
        <p:nvSpPr>
          <p:cNvPr id="114" name="Google Shape;114;p5"/>
          <p:cNvSpPr txBox="1"/>
          <p:nvPr/>
        </p:nvSpPr>
        <p:spPr>
          <a:xfrm>
            <a:off x="5181600" y="1227156"/>
            <a:ext cx="3762300" cy="3052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2"/>
              </a:buClr>
              <a:buSzPts val="1300"/>
              <a:buFont typeface="Nunito"/>
              <a:buNone/>
            </a:pPr>
            <a:r>
              <a:rPr lang="en" sz="2000" b="0" i="0" u="none" strike="noStrike" cap="none">
                <a:solidFill>
                  <a:schemeClr val="dk2"/>
                </a:solidFill>
                <a:latin typeface="Nunito"/>
                <a:ea typeface="Nunito"/>
                <a:cs typeface="Nunito"/>
                <a:sym typeface="Nunito"/>
              </a:rPr>
              <a:t>This is our registration screen. It prompts you to enter an email, an username and a password.</a:t>
            </a:r>
            <a:endParaRPr sz="2000" b="0" i="0" u="none" strike="noStrike" cap="none">
              <a:solidFill>
                <a:schemeClr val="dk2"/>
              </a:solidFill>
              <a:latin typeface="Nunito"/>
              <a:ea typeface="Nunito"/>
              <a:cs typeface="Nunito"/>
              <a:sym typeface="Nunito"/>
            </a:endParaRPr>
          </a:p>
          <a:p>
            <a:pPr marL="0" marR="0" lvl="0" indent="0" algn="l" rtl="0">
              <a:lnSpc>
                <a:spcPct val="115000"/>
              </a:lnSpc>
              <a:spcBef>
                <a:spcPts val="1200"/>
              </a:spcBef>
              <a:spcAft>
                <a:spcPts val="1200"/>
              </a:spcAft>
              <a:buClr>
                <a:schemeClr val="dk2"/>
              </a:buClr>
              <a:buSzPts val="1300"/>
              <a:buFont typeface="Nunito"/>
              <a:buNone/>
            </a:pPr>
            <a:r>
              <a:rPr lang="en" sz="2000" b="0" i="0" u="none" strike="noStrike" cap="none">
                <a:solidFill>
                  <a:schemeClr val="dk2"/>
                </a:solidFill>
                <a:latin typeface="Nunito"/>
                <a:ea typeface="Nunito"/>
                <a:cs typeface="Nunito"/>
                <a:sym typeface="Nunito"/>
              </a:rPr>
              <a:t>This information is later stored in our Firebase database.</a:t>
            </a:r>
            <a:endParaRPr sz="2000" b="0" i="0" u="none" strike="noStrike" cap="none">
              <a:solidFill>
                <a:schemeClr val="dk2"/>
              </a:solidFill>
              <a:latin typeface="Nunito"/>
              <a:ea typeface="Nunito"/>
              <a:cs typeface="Nunito"/>
              <a:sym typeface="Nunito"/>
            </a:endParaRPr>
          </a:p>
        </p:txBody>
      </p:sp>
      <p:pic>
        <p:nvPicPr>
          <p:cNvPr id="115" name="Google Shape;115;p5"/>
          <p:cNvPicPr preferRelativeResize="0"/>
          <p:nvPr/>
        </p:nvPicPr>
        <p:blipFill rotWithShape="1">
          <a:blip r:embed="rId3">
            <a:alphaModFix/>
          </a:blip>
          <a:srcRect/>
          <a:stretch/>
        </p:blipFill>
        <p:spPr>
          <a:xfrm>
            <a:off x="457200" y="1227156"/>
            <a:ext cx="4495800" cy="50212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6"/>
          <p:cNvPicPr preferRelativeResize="0"/>
          <p:nvPr/>
        </p:nvPicPr>
        <p:blipFill rotWithShape="1">
          <a:blip r:embed="rId3">
            <a:alphaModFix/>
          </a:blip>
          <a:srcRect/>
          <a:stretch/>
        </p:blipFill>
        <p:spPr>
          <a:xfrm>
            <a:off x="304800" y="1219200"/>
            <a:ext cx="5334000" cy="5029200"/>
          </a:xfrm>
          <a:prstGeom prst="rect">
            <a:avLst/>
          </a:prstGeom>
          <a:noFill/>
          <a:ln>
            <a:noFill/>
          </a:ln>
        </p:spPr>
      </p:pic>
      <p:sp>
        <p:nvSpPr>
          <p:cNvPr id="121" name="Google Shape;121;p6"/>
          <p:cNvSpPr txBox="1"/>
          <p:nvPr/>
        </p:nvSpPr>
        <p:spPr>
          <a:xfrm>
            <a:off x="304800" y="457200"/>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3200" b="1" i="0" u="none" strike="noStrike" cap="none">
                <a:solidFill>
                  <a:schemeClr val="dk2"/>
                </a:solidFill>
                <a:latin typeface="Maven Pro"/>
                <a:ea typeface="Maven Pro"/>
                <a:cs typeface="Maven Pro"/>
                <a:sym typeface="Maven Pro"/>
              </a:rPr>
              <a:t>Account Profile</a:t>
            </a:r>
            <a:endParaRPr sz="3200" b="1" i="0" u="none" strike="noStrike" cap="none">
              <a:solidFill>
                <a:schemeClr val="dk2"/>
              </a:solidFill>
              <a:latin typeface="Maven Pro"/>
              <a:ea typeface="Maven Pro"/>
              <a:cs typeface="Maven Pro"/>
              <a:sym typeface="Maven Pro"/>
            </a:endParaRPr>
          </a:p>
        </p:txBody>
      </p:sp>
      <p:sp>
        <p:nvSpPr>
          <p:cNvPr id="122" name="Google Shape;122;p6"/>
          <p:cNvSpPr txBox="1"/>
          <p:nvPr/>
        </p:nvSpPr>
        <p:spPr>
          <a:xfrm>
            <a:off x="5454150" y="1219200"/>
            <a:ext cx="3762300" cy="3052500"/>
          </a:xfrm>
          <a:prstGeom prst="rect">
            <a:avLst/>
          </a:prstGeom>
          <a:noFill/>
          <a:ln>
            <a:noFill/>
          </a:ln>
        </p:spPr>
        <p:txBody>
          <a:bodyPr spcFirstLastPara="1" wrap="square" lIns="91425" tIns="91425" rIns="91425" bIns="91425" anchor="t" anchorCtr="0">
            <a:normAutofit fontScale="92500"/>
          </a:bodyPr>
          <a:lstStyle/>
          <a:p>
            <a:pPr marL="457200" marR="0" lvl="0" indent="-311150" algn="l" rtl="0">
              <a:lnSpc>
                <a:spcPct val="115000"/>
              </a:lnSpc>
              <a:spcBef>
                <a:spcPts val="0"/>
              </a:spcBef>
              <a:spcAft>
                <a:spcPts val="0"/>
              </a:spcAft>
              <a:buClr>
                <a:schemeClr val="dk2"/>
              </a:buClr>
              <a:buSzPct val="70270"/>
              <a:buFont typeface="Nunito"/>
              <a:buChar char="●"/>
            </a:pPr>
            <a:r>
              <a:rPr lang="en" sz="2000" b="0" i="0" u="none" strike="noStrike" cap="none">
                <a:solidFill>
                  <a:schemeClr val="dk2"/>
                </a:solidFill>
                <a:latin typeface="Nunito"/>
                <a:ea typeface="Nunito"/>
                <a:cs typeface="Nunito"/>
                <a:sym typeface="Nunito"/>
              </a:rPr>
              <a:t>This page shows customer’s basic information needed for the app interaction. Privacy is always a priority.  Customer may edit information as they may change and also the password when needed.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p:nvPr/>
        </p:nvSpPr>
        <p:spPr>
          <a:xfrm>
            <a:off x="460323" y="595745"/>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4000" b="1" i="0" u="none" strike="noStrike" cap="none">
                <a:solidFill>
                  <a:schemeClr val="dk2"/>
                </a:solidFill>
                <a:latin typeface="Maven Pro"/>
                <a:ea typeface="Maven Pro"/>
                <a:cs typeface="Maven Pro"/>
                <a:sym typeface="Maven Pro"/>
              </a:rPr>
              <a:t>Login Screen</a:t>
            </a:r>
            <a:endParaRPr sz="4000" b="1" i="0" u="none" strike="noStrike" cap="none">
              <a:solidFill>
                <a:schemeClr val="dk2"/>
              </a:solidFill>
              <a:latin typeface="Maven Pro"/>
              <a:ea typeface="Maven Pro"/>
              <a:cs typeface="Maven Pro"/>
              <a:sym typeface="Maven Pro"/>
            </a:endParaRPr>
          </a:p>
        </p:txBody>
      </p:sp>
      <p:pic>
        <p:nvPicPr>
          <p:cNvPr id="128" name="Google Shape;128;p7"/>
          <p:cNvPicPr preferRelativeResize="0"/>
          <p:nvPr/>
        </p:nvPicPr>
        <p:blipFill rotWithShape="1">
          <a:blip r:embed="rId3">
            <a:alphaModFix/>
          </a:blip>
          <a:srcRect/>
          <a:stretch/>
        </p:blipFill>
        <p:spPr>
          <a:xfrm>
            <a:off x="467250" y="1461655"/>
            <a:ext cx="3581400" cy="5105400"/>
          </a:xfrm>
          <a:prstGeom prst="rect">
            <a:avLst/>
          </a:prstGeom>
          <a:noFill/>
          <a:ln>
            <a:noFill/>
          </a:ln>
        </p:spPr>
      </p:pic>
      <p:sp>
        <p:nvSpPr>
          <p:cNvPr id="129" name="Google Shape;129;p7"/>
          <p:cNvSpPr txBox="1"/>
          <p:nvPr/>
        </p:nvSpPr>
        <p:spPr>
          <a:xfrm>
            <a:off x="4419600" y="1424769"/>
            <a:ext cx="4495800" cy="3052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Clr>
                <a:schemeClr val="dk2"/>
              </a:buClr>
              <a:buSzPts val="1300"/>
              <a:buFont typeface="Nunito"/>
              <a:buNone/>
            </a:pPr>
            <a:r>
              <a:rPr lang="en" sz="2000" b="0" i="0" u="none" strike="noStrike" cap="none">
                <a:solidFill>
                  <a:schemeClr val="dk2"/>
                </a:solidFill>
                <a:latin typeface="Nunito"/>
                <a:ea typeface="Nunito"/>
                <a:cs typeface="Nunito"/>
                <a:sym typeface="Nunito"/>
              </a:rPr>
              <a:t>This is our login screen. It prompts you to enter your username and your password to sign in.</a:t>
            </a:r>
            <a:endParaRPr sz="2000" b="0" i="0" u="none" strike="noStrike" cap="none">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p:nvPr/>
        </p:nvSpPr>
        <p:spPr>
          <a:xfrm>
            <a:off x="381000" y="505246"/>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4000" b="1" i="0" u="none" strike="noStrike" cap="none">
                <a:solidFill>
                  <a:schemeClr val="dk2"/>
                </a:solidFill>
                <a:latin typeface="Maven Pro"/>
                <a:ea typeface="Maven Pro"/>
                <a:cs typeface="Maven Pro"/>
                <a:sym typeface="Maven Pro"/>
              </a:rPr>
              <a:t>Main Screen</a:t>
            </a:r>
            <a:endParaRPr sz="4000" b="1" i="0" u="none" strike="noStrike" cap="none">
              <a:solidFill>
                <a:schemeClr val="dk2"/>
              </a:solidFill>
              <a:latin typeface="Maven Pro"/>
              <a:ea typeface="Maven Pro"/>
              <a:cs typeface="Maven Pro"/>
              <a:sym typeface="Maven Pro"/>
            </a:endParaRPr>
          </a:p>
        </p:txBody>
      </p:sp>
      <p:pic>
        <p:nvPicPr>
          <p:cNvPr id="135" name="Google Shape;135;p8"/>
          <p:cNvPicPr preferRelativeResize="0"/>
          <p:nvPr/>
        </p:nvPicPr>
        <p:blipFill rotWithShape="1">
          <a:blip r:embed="rId3">
            <a:alphaModFix/>
          </a:blip>
          <a:srcRect/>
          <a:stretch/>
        </p:blipFill>
        <p:spPr>
          <a:xfrm>
            <a:off x="228600" y="1518400"/>
            <a:ext cx="5867400" cy="4882399"/>
          </a:xfrm>
          <a:prstGeom prst="rect">
            <a:avLst/>
          </a:prstGeom>
          <a:noFill/>
          <a:ln>
            <a:noFill/>
          </a:ln>
        </p:spPr>
      </p:pic>
      <p:sp>
        <p:nvSpPr>
          <p:cNvPr id="136" name="Google Shape;136;p8"/>
          <p:cNvSpPr txBox="1"/>
          <p:nvPr/>
        </p:nvSpPr>
        <p:spPr>
          <a:xfrm>
            <a:off x="6172200" y="1504546"/>
            <a:ext cx="2743200" cy="30525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Clr>
                <a:schemeClr val="dk2"/>
              </a:buClr>
              <a:buSzPts val="1300"/>
              <a:buFont typeface="Nunito"/>
              <a:buNone/>
            </a:pPr>
            <a:r>
              <a:rPr lang="en" sz="2000" b="0" i="0" u="none" strike="noStrike" cap="none">
                <a:solidFill>
                  <a:schemeClr val="dk2"/>
                </a:solidFill>
                <a:latin typeface="Nunito"/>
                <a:ea typeface="Nunito"/>
                <a:cs typeface="Nunito"/>
                <a:sym typeface="Nunito"/>
              </a:rPr>
              <a:t>This is the main screen where client chooses currency and preset rates .</a:t>
            </a:r>
            <a:endParaRPr/>
          </a:p>
          <a:p>
            <a:pPr marL="0" marR="0" lvl="0" indent="0" algn="l" rtl="0">
              <a:lnSpc>
                <a:spcPct val="115000"/>
              </a:lnSpc>
              <a:spcBef>
                <a:spcPts val="1200"/>
              </a:spcBef>
              <a:spcAft>
                <a:spcPts val="1200"/>
              </a:spcAft>
              <a:buClr>
                <a:schemeClr val="dk2"/>
              </a:buClr>
              <a:buSzPts val="1300"/>
              <a:buFont typeface="Nunito"/>
              <a:buNone/>
            </a:pPr>
            <a:r>
              <a:rPr lang="en" sz="2000" b="0" i="0" u="none" strike="noStrike" cap="none">
                <a:solidFill>
                  <a:schemeClr val="dk2"/>
                </a:solidFill>
                <a:latin typeface="Nunito"/>
                <a:ea typeface="Nunito"/>
                <a:cs typeface="Nunito"/>
                <a:sym typeface="Nunito"/>
              </a:rPr>
              <a:t>Keep track of currencies and method of notification .</a:t>
            </a:r>
            <a:endParaRPr sz="2000" b="0" i="0" u="none" strike="noStrike" cap="none">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9"/>
          <p:cNvPicPr preferRelativeResize="0"/>
          <p:nvPr/>
        </p:nvPicPr>
        <p:blipFill rotWithShape="1">
          <a:blip r:embed="rId3">
            <a:alphaModFix/>
          </a:blip>
          <a:srcRect/>
          <a:stretch/>
        </p:blipFill>
        <p:spPr>
          <a:xfrm>
            <a:off x="228599" y="1588118"/>
            <a:ext cx="5163271" cy="4648200"/>
          </a:xfrm>
          <a:prstGeom prst="rect">
            <a:avLst/>
          </a:prstGeom>
          <a:noFill/>
          <a:ln>
            <a:noFill/>
          </a:ln>
        </p:spPr>
      </p:pic>
      <p:sp>
        <p:nvSpPr>
          <p:cNvPr id="142" name="Google Shape;142;p9"/>
          <p:cNvSpPr txBox="1"/>
          <p:nvPr/>
        </p:nvSpPr>
        <p:spPr>
          <a:xfrm>
            <a:off x="394855" y="609600"/>
            <a:ext cx="7030500" cy="99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Maven Pro"/>
              <a:buNone/>
            </a:pPr>
            <a:r>
              <a:rPr lang="en" sz="4400" b="1" i="0" u="none" strike="noStrike" cap="none">
                <a:solidFill>
                  <a:schemeClr val="dk2"/>
                </a:solidFill>
                <a:latin typeface="Maven Pro"/>
                <a:ea typeface="Maven Pro"/>
                <a:cs typeface="Maven Pro"/>
                <a:sym typeface="Maven Pro"/>
              </a:rPr>
              <a:t>Send Money</a:t>
            </a:r>
            <a:endParaRPr sz="3600" b="1" i="0" u="none" strike="noStrike" cap="none">
              <a:solidFill>
                <a:schemeClr val="dk2"/>
              </a:solidFill>
              <a:latin typeface="Maven Pro"/>
              <a:ea typeface="Maven Pro"/>
              <a:cs typeface="Maven Pro"/>
              <a:sym typeface="Maven Pro"/>
            </a:endParaRPr>
          </a:p>
        </p:txBody>
      </p:sp>
      <p:sp>
        <p:nvSpPr>
          <p:cNvPr id="143" name="Google Shape;143;p9"/>
          <p:cNvSpPr txBox="1"/>
          <p:nvPr/>
        </p:nvSpPr>
        <p:spPr>
          <a:xfrm>
            <a:off x="5618018" y="1596818"/>
            <a:ext cx="3505200" cy="30525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1200"/>
              </a:spcAft>
              <a:buClr>
                <a:schemeClr val="dk2"/>
              </a:buClr>
              <a:buSzPts val="1300"/>
              <a:buFont typeface="Nunito"/>
              <a:buNone/>
            </a:pPr>
            <a:r>
              <a:rPr lang="en" sz="2000" b="0" i="0" u="none" strike="noStrike" cap="none">
                <a:solidFill>
                  <a:schemeClr val="dk2"/>
                </a:solidFill>
                <a:latin typeface="Nunito"/>
                <a:ea typeface="Nunito"/>
                <a:cs typeface="Nunito"/>
                <a:sym typeface="Nunito"/>
              </a:rPr>
              <a:t>This page shows the most affordable exchange fee rates offered by any remittance available in the country of location. Charges in these companies also varies depending on the currency.</a:t>
            </a:r>
            <a:endParaRPr sz="2000" b="0" i="0" u="none" strike="noStrike" cap="none">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289</Words>
  <Application>Microsoft Office PowerPoint</Application>
  <PresentationFormat>On-screen Show (4:3)</PresentationFormat>
  <Paragraphs>28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Algerian</vt:lpstr>
      <vt:lpstr>Maven Pro</vt:lpstr>
      <vt:lpstr>Arial</vt:lpstr>
      <vt:lpstr>Nunito</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Perpee Julieta B</cp:lastModifiedBy>
  <cp:revision>1</cp:revision>
  <dcterms:created xsi:type="dcterms:W3CDTF">2023-09-10T17:08:31Z</dcterms:created>
  <dcterms:modified xsi:type="dcterms:W3CDTF">2023-09-13T02:21:32Z</dcterms:modified>
</cp:coreProperties>
</file>