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003366"/>
    <a:srgbClr val="F8F8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7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9195842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B685F6-C268-4A04-B60A-4AECE8D40A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and Theorems </a:t>
            </a:r>
            <a:r>
              <a:rPr lang="en-US" smtClean="0"/>
              <a:t>(</a:t>
            </a:r>
            <a:r>
              <a:rPr lang="en-US" smtClean="0"/>
              <a:t>p.46)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36625" y="1295400"/>
            <a:ext cx="805497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Commutative laws: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6.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	   6D.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XY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YX</a:t>
            </a:r>
            <a:endParaRPr lang="en-US" sz="23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Associative laws: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7. (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 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 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 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+ (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 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	   7D. (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XY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 =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XYZ </a:t>
            </a:r>
            <a:endParaRPr lang="en-US" sz="23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Distributive laws: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8.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+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 =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XY 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   8D.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(X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)(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Z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 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>
              <a:tabLst>
                <a:tab pos="2628900" algn="l"/>
              </a:tabLst>
            </a:pPr>
            <a:r>
              <a:rPr lang="en-US" sz="2300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DeMorgan's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laws:</a:t>
            </a:r>
          </a:p>
          <a:p>
            <a:pPr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9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 (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)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'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X'Y'			  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12D. (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XY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'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X'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Y'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</a:p>
          <a:p>
            <a:pPr eaLnBrk="0" hangingPunct="0">
              <a:tabLst>
                <a:tab pos="2628900" algn="l"/>
              </a:tabLst>
            </a:pPr>
            <a:endParaRPr lang="en-US" sz="23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>
              <a:tabLst>
                <a:tab pos="2628900" algn="l"/>
              </a:tabLst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Simplification theorems:</a:t>
            </a:r>
          </a:p>
          <a:p>
            <a:pPr>
              <a:tabLst>
                <a:tab pos="2628900" algn="l"/>
              </a:tabLst>
            </a:pPr>
            <a:r>
              <a:rPr lang="en-US" sz="2300" b="1" dirty="0" smtClean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10. </a:t>
            </a:r>
            <a:r>
              <a:rPr lang="en-US" sz="2300" b="1" i="1" dirty="0" smtClean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XY</a:t>
            </a:r>
            <a:r>
              <a:rPr lang="en-US" sz="2300" b="1" dirty="0" smtClean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+ </a:t>
            </a:r>
            <a:r>
              <a:rPr lang="en-US" sz="2300" b="1" i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XY'</a:t>
            </a:r>
            <a:r>
              <a:rPr lang="en-US" sz="2300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b="1" i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(Adjacency Theorem)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   </a:t>
            </a:r>
            <a:endParaRPr lang="en-US" sz="23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>
              <a:tabLst>
                <a:tab pos="2628900" algn="l"/>
              </a:tabLst>
            </a:pP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11. 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XY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sz="23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Products (SOP)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r="46861" b="32926"/>
          <a:stretch>
            <a:fillRect/>
          </a:stretch>
        </p:blipFill>
        <p:spPr bwMode="auto">
          <a:xfrm>
            <a:off x="1066800" y="1913554"/>
            <a:ext cx="3657424" cy="29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00600" y="3195935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AB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+ </a:t>
            </a:r>
            <a:r>
              <a:rPr lang="en-US" dirty="0" smtClean="0">
                <a:latin typeface="Arial" charset="0"/>
              </a:rPr>
              <a:t>CD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dirty="0">
                <a:latin typeface="Arial" charset="0"/>
              </a:rPr>
              <a:t>+ </a:t>
            </a:r>
            <a:r>
              <a:rPr lang="en-US" dirty="0" smtClean="0">
                <a:latin typeface="Arial" charset="0"/>
              </a:rPr>
              <a:t>AC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smtClean="0">
                <a:latin typeface="Arial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Sums (POS)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r="46084" b="28558"/>
          <a:stretch>
            <a:fillRect/>
          </a:stretch>
        </p:blipFill>
        <p:spPr bwMode="auto">
          <a:xfrm>
            <a:off x="1016001" y="1905000"/>
            <a:ext cx="3727887" cy="299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48200" y="3195935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</a:t>
            </a:r>
            <a:r>
              <a:rPr lang="en-US" dirty="0">
                <a:latin typeface="Arial" charset="0"/>
              </a:rPr>
              <a:t>A </a:t>
            </a:r>
            <a:r>
              <a:rPr lang="en-US" dirty="0" smtClean="0">
                <a:latin typeface="Arial" charset="0"/>
              </a:rPr>
              <a:t>+ B</a:t>
            </a:r>
            <a:r>
              <a:rPr lang="en-US" dirty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smtClean="0">
                <a:latin typeface="Arial" charset="0"/>
              </a:rPr>
              <a:t>)(</a:t>
            </a:r>
            <a:r>
              <a:rPr lang="en-US" dirty="0">
                <a:latin typeface="Arial" charset="0"/>
              </a:rPr>
              <a:t>C + </a:t>
            </a:r>
            <a:r>
              <a:rPr lang="en-US" dirty="0" smtClean="0">
                <a:latin typeface="Arial" charset="0"/>
              </a:rPr>
              <a:t>D' </a:t>
            </a:r>
            <a:r>
              <a:rPr lang="en-US" dirty="0">
                <a:latin typeface="Arial" charset="0"/>
              </a:rPr>
              <a:t>+ E)(A + </a:t>
            </a:r>
            <a:r>
              <a:rPr lang="en-US" dirty="0" smtClean="0">
                <a:latin typeface="Arial" charset="0"/>
              </a:rPr>
              <a:t>C</a:t>
            </a:r>
            <a:r>
              <a:rPr lang="en-US" dirty="0"/>
              <a:t>'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+ </a:t>
            </a:r>
            <a:r>
              <a:rPr lang="en-US" dirty="0" smtClean="0">
                <a:latin typeface="Arial" charset="0"/>
              </a:rPr>
              <a:t>E</a:t>
            </a:r>
            <a:r>
              <a:rPr lang="en-US" dirty="0"/>
              <a:t>'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Boolean Algebra</a:t>
            </a:r>
          </a:p>
          <a:p>
            <a:r>
              <a:rPr lang="en-US" dirty="0" smtClean="0"/>
              <a:t>Truth Tables</a:t>
            </a:r>
          </a:p>
          <a:p>
            <a:r>
              <a:rPr lang="en-US" dirty="0" smtClean="0"/>
              <a:t>Laws and Theorems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7FC58F-23F5-4CD6-BC74-388232457C2B}" type="slidenum">
              <a:rPr lang="en-US"/>
              <a:pPr/>
              <a:t>2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Gates</a:t>
            </a:r>
          </a:p>
        </p:txBody>
      </p:sp>
      <p:pic>
        <p:nvPicPr>
          <p:cNvPr id="130051" name="Picture 3" descr="Fig 03-02p"/>
          <p:cNvPicPr>
            <a:picLocks noChangeAspect="1" noChangeArrowheads="1"/>
          </p:cNvPicPr>
          <p:nvPr/>
        </p:nvPicPr>
        <p:blipFill>
          <a:blip r:embed="rId3" cstate="print"/>
          <a:srcRect l="14999" t="27733" r="64200" b="38933"/>
          <a:stretch>
            <a:fillRect/>
          </a:stretch>
        </p:blipFill>
        <p:spPr bwMode="auto">
          <a:xfrm>
            <a:off x="1219200" y="1371600"/>
            <a:ext cx="2668588" cy="320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2" name="Picture 4" descr="Fig 03-02p"/>
          <p:cNvPicPr>
            <a:picLocks noChangeAspect="1" noChangeArrowheads="1"/>
          </p:cNvPicPr>
          <p:nvPr/>
        </p:nvPicPr>
        <p:blipFill>
          <a:blip r:embed="rId3" cstate="print"/>
          <a:srcRect l="42500" t="27733" r="35800" b="38933"/>
          <a:stretch>
            <a:fillRect/>
          </a:stretch>
        </p:blipFill>
        <p:spPr bwMode="auto">
          <a:xfrm>
            <a:off x="5984875" y="1371600"/>
            <a:ext cx="27781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3" name="Picture 5" descr="Fig 03-02p"/>
          <p:cNvPicPr>
            <a:picLocks noChangeAspect="1" noChangeArrowheads="1"/>
          </p:cNvPicPr>
          <p:nvPr/>
        </p:nvPicPr>
        <p:blipFill>
          <a:blip r:embed="rId3" cstate="print"/>
          <a:srcRect l="70000" t="27733" r="10800" b="45599"/>
          <a:stretch>
            <a:fillRect/>
          </a:stretch>
        </p:blipFill>
        <p:spPr bwMode="auto">
          <a:xfrm>
            <a:off x="3798888" y="4038600"/>
            <a:ext cx="2449512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Inverter (Not Gate)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X = 0 then X' = 1</a:t>
            </a:r>
          </a:p>
          <a:p>
            <a:r>
              <a:rPr lang="en-US" dirty="0" smtClean="0"/>
              <a:t>If X = 1 then X' = 0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24200"/>
            <a:ext cx="3420000" cy="78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 descr="Fig 03-02p"/>
          <p:cNvPicPr>
            <a:picLocks noChangeAspect="1" noChangeArrowheads="1"/>
          </p:cNvPicPr>
          <p:nvPr/>
        </p:nvPicPr>
        <p:blipFill>
          <a:blip r:embed="rId4" cstate="print"/>
          <a:srcRect l="70000" t="39681" r="10800" b="45599"/>
          <a:stretch>
            <a:fillRect/>
          </a:stretch>
        </p:blipFill>
        <p:spPr bwMode="auto">
          <a:xfrm>
            <a:off x="4730758" y="4419600"/>
            <a:ext cx="3509954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 1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B = 1 then C = 1 (else C = 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10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42600"/>
            <a:ext cx="4612500" cy="12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35"/>
          <p:cNvPicPr>
            <a:picLocks noChangeAspect="1" noChangeArrowheads="1"/>
          </p:cNvPicPr>
          <p:nvPr/>
        </p:nvPicPr>
        <p:blipFill>
          <a:blip r:embed="rId4" cstate="print"/>
          <a:srcRect l="23872" r="52312"/>
          <a:stretch>
            <a:fillRect/>
          </a:stretch>
        </p:blipFill>
        <p:spPr bwMode="auto">
          <a:xfrm>
            <a:off x="4960938" y="3505200"/>
            <a:ext cx="3662871" cy="25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 1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B = 1 then C = 1 (else C = 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 l="23068" r="50722"/>
          <a:stretch>
            <a:fillRect/>
          </a:stretch>
        </p:blipFill>
        <p:spPr bwMode="auto">
          <a:xfrm>
            <a:off x="4648200" y="3589200"/>
            <a:ext cx="4080602" cy="25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38400"/>
            <a:ext cx="5287500" cy="11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 Operation</a:t>
            </a:r>
          </a:p>
          <a:p>
            <a:pPr lvl="1"/>
            <a:r>
              <a:rPr lang="en-US" dirty="0" smtClean="0"/>
              <a:t>0 ∙ 0 = 0</a:t>
            </a:r>
          </a:p>
          <a:p>
            <a:pPr lvl="1"/>
            <a:r>
              <a:rPr lang="en-US" dirty="0" smtClean="0"/>
              <a:t>0 ∙ 1 = 0</a:t>
            </a:r>
          </a:p>
          <a:p>
            <a:pPr lvl="1"/>
            <a:r>
              <a:rPr lang="en-US" dirty="0" smtClean="0"/>
              <a:t>1 ∙ 0 = 0</a:t>
            </a:r>
          </a:p>
          <a:p>
            <a:pPr lvl="1"/>
            <a:r>
              <a:rPr lang="en-US" dirty="0" smtClean="0"/>
              <a:t>1 ∙ 1 = 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 Operation</a:t>
            </a:r>
          </a:p>
          <a:p>
            <a:pPr lvl="1"/>
            <a:r>
              <a:rPr lang="en-US" dirty="0" smtClean="0"/>
              <a:t>0 + 0 = 0</a:t>
            </a:r>
          </a:p>
          <a:p>
            <a:pPr lvl="1"/>
            <a:r>
              <a:rPr lang="en-US" dirty="0" smtClean="0"/>
              <a:t>0 + 1 = 1</a:t>
            </a:r>
          </a:p>
          <a:p>
            <a:pPr lvl="1"/>
            <a:r>
              <a:rPr lang="en-US" dirty="0" smtClean="0"/>
              <a:t>1 + 0 = 1</a:t>
            </a:r>
          </a:p>
          <a:p>
            <a:pPr lvl="1"/>
            <a:r>
              <a:rPr lang="en-US" dirty="0" smtClean="0"/>
              <a:t>1 + 1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311_02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79725" y="4343400"/>
            <a:ext cx="5121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w"/>
              <a:tabLst/>
              <a:defRPr/>
            </a:pPr>
            <a:r>
              <a:rPr lang="en-US" sz="2800" kern="0" dirty="0" smtClean="0">
                <a:solidFill>
                  <a:srgbClr val="003366"/>
                </a:solidFill>
                <a:latin typeface="+mn-lt"/>
              </a:rPr>
              <a:t>NOT Operation (Complement)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</a:rPr>
              <a:t>0</a:t>
            </a: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</a:rPr>
              <a:t>'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</a:rPr>
              <a:t> = 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en-US" kern="0" dirty="0" smtClean="0">
                <a:solidFill>
                  <a:srgbClr val="003366"/>
                </a:solidFill>
                <a:latin typeface="+mn-lt"/>
              </a:rPr>
              <a:t>1' = 0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= AB' +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l="20595" r="20687" b="76351"/>
          <a:stretch>
            <a:fillRect/>
          </a:stretch>
        </p:blipFill>
        <p:spPr bwMode="auto">
          <a:xfrm>
            <a:off x="1219200" y="2438400"/>
            <a:ext cx="754661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 b="30327"/>
          <a:stretch>
            <a:fillRect/>
          </a:stretch>
        </p:blipFill>
        <p:spPr bwMode="auto">
          <a:xfrm>
            <a:off x="1600200" y="1524000"/>
            <a:ext cx="5943600" cy="1447800"/>
          </a:xfrm>
          <a:prstGeom prst="rect">
            <a:avLst/>
          </a:prstGeom>
          <a:noFill/>
        </p:spPr>
      </p:pic>
      <p:pic>
        <p:nvPicPr>
          <p:cNvPr id="7" name="Picture 5" descr="roth+f02-02b"/>
          <p:cNvPicPr>
            <a:picLocks noChangeAspect="1" noChangeArrowheads="1"/>
          </p:cNvPicPr>
          <p:nvPr/>
        </p:nvPicPr>
        <p:blipFill>
          <a:blip r:embed="rId4" cstate="print"/>
          <a:srcRect l="13797"/>
          <a:stretch>
            <a:fillRect/>
          </a:stretch>
        </p:blipFill>
        <p:spPr bwMode="auto">
          <a:xfrm>
            <a:off x="2438400" y="3200400"/>
            <a:ext cx="4970462" cy="3062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and Theorems (p.46)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3100" y="1497013"/>
            <a:ext cx="482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Operations with 0 and 1: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1. </a:t>
            </a:r>
            <a:r>
              <a:rPr lang="en-US" b="1" i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 + 0 = </a:t>
            </a:r>
            <a:r>
              <a:rPr lang="en-US" b="1" i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	1D. </a:t>
            </a:r>
            <a:r>
              <a:rPr lang="en-US" b="1" i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 • 1 = </a:t>
            </a:r>
            <a:r>
              <a:rPr lang="en-US" b="1" i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X</a:t>
            </a:r>
            <a:endParaRPr lang="en-US" b="1" dirty="0">
              <a:solidFill>
                <a:srgbClr val="0000FF"/>
              </a:solidFill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2628900" algn="l"/>
              </a:tabLst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2.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+ 1 = 1	2D.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• 0 = 0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Idempotent laws: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3.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3D.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X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•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X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Involution law: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4. 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X'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endParaRPr lang="en-US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Laws of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complements:</a:t>
            </a:r>
            <a:endParaRPr lang="en-US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2628900" algn="l"/>
              </a:tabLst>
            </a:pPr>
            <a:r>
              <a:rPr lang="en-US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5.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 X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 +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 X'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 = 1	5D. 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X'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 = 0</a:t>
            </a:r>
          </a:p>
          <a:p>
            <a:pPr eaLnBrk="0" hangingPunct="0">
              <a:tabLst>
                <a:tab pos="26289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262</TotalTime>
  <Pages>30</Pages>
  <Words>299</Words>
  <Application>Microsoft Office PowerPoint</Application>
  <PresentationFormat>On-screen Show (4:3)</PresentationFormat>
  <Paragraphs>120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311_Template</vt:lpstr>
      <vt:lpstr>Boolean Algebra</vt:lpstr>
      <vt:lpstr>Logic Gates</vt:lpstr>
      <vt:lpstr>Inverter (Not Gate)</vt:lpstr>
      <vt:lpstr>AND Gate</vt:lpstr>
      <vt:lpstr>OR Gate</vt:lpstr>
      <vt:lpstr>Boolean Algebra</vt:lpstr>
      <vt:lpstr>Boolean Expressions</vt:lpstr>
      <vt:lpstr>Truth Table</vt:lpstr>
      <vt:lpstr>Laws and Theorems (p.46)</vt:lpstr>
      <vt:lpstr>Laws and Theorems (p.46) </vt:lpstr>
      <vt:lpstr>Sum of Products (SOP)</vt:lpstr>
      <vt:lpstr>Product of Sums (POS)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subject/>
  <dc:creator>Ron Hayne</dc:creator>
  <cp:keywords/>
  <dc:description/>
  <cp:lastModifiedBy>Ron Hayne</cp:lastModifiedBy>
  <cp:revision>26</cp:revision>
  <cp:lastPrinted>1997-07-09T13:32:52Z</cp:lastPrinted>
  <dcterms:created xsi:type="dcterms:W3CDTF">2011-05-17T15:05:18Z</dcterms:created>
  <dcterms:modified xsi:type="dcterms:W3CDTF">2013-06-04T20:11:35Z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