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ECFF"/>
    <a:srgbClr val="003366"/>
    <a:srgbClr val="F8F8F8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>
        <p:scale>
          <a:sx n="90" d="100"/>
          <a:sy n="90" d="100"/>
        </p:scale>
        <p:origin x="-148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5EC918F-CC1B-46BE-A5A8-03012F5030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760A07C-F241-4A31-B8B8-8B63944B3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77DF2-90E1-46E7-ACA3-80030A4186BD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62F38B-5EA7-414F-8E97-1E88CD16156B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114425" y="784225"/>
            <a:ext cx="7572375" cy="14859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123950" y="862013"/>
            <a:ext cx="5662613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2716" name="Picture 12" descr="ECELogom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715000"/>
            <a:ext cx="2971800" cy="1055688"/>
          </a:xfrm>
          <a:prstGeom prst="rect">
            <a:avLst/>
          </a:prstGeom>
          <a:noFill/>
        </p:spPr>
      </p:pic>
      <p:sp>
        <p:nvSpPr>
          <p:cNvPr id="72717" name="Rectangle 13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2F160-1063-4EBA-B0A0-72E54CB63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9750" y="152400"/>
            <a:ext cx="2025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152400"/>
            <a:ext cx="5927725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A86F94-62F3-462C-9C91-E2405BC214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00" y="152400"/>
            <a:ext cx="7378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9625" y="1524000"/>
            <a:ext cx="7958138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33800" y="6376988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89713" y="6376988"/>
            <a:ext cx="2193925" cy="457200"/>
          </a:xfrm>
        </p:spPr>
        <p:txBody>
          <a:bodyPr/>
          <a:lstStyle>
            <a:lvl1pPr>
              <a:defRPr/>
            </a:lvl1pPr>
          </a:lstStyle>
          <a:p>
            <a:fld id="{ACA75E26-5E80-417D-B173-685E4E48A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2166A-F1F1-4604-BF09-716701076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BCD63D-A5E2-47F0-A418-178851B183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1524000"/>
            <a:ext cx="390207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524000"/>
            <a:ext cx="390366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48225-35A9-4C2A-B9A8-DC1F77949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2E5C3F-F405-4F24-B497-E851A5337E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A9A69C-E1BF-4C77-8BFB-2ACBB40A5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E811A-DDA6-4145-91D0-11C4E9EBE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8C7B8D-A27F-451A-8CE5-E82F112823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39699-B6FB-4D66-B09D-8C4DD2C530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89000" y="0"/>
            <a:ext cx="496888" cy="12954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639763" y="131763"/>
            <a:ext cx="5662612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524000"/>
            <a:ext cx="79581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3366"/>
                </a:solidFill>
              </a:defRPr>
            </a:lvl1pPr>
          </a:lstStyle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366"/>
                </a:solidFill>
              </a:defRPr>
            </a:lvl1pPr>
          </a:lstStyle>
          <a:p>
            <a:fld id="{BCC5401E-37A7-40DA-B9F5-89581C8AA3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1524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w"/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55000"/>
        <a:buFont typeface="Wingdings" pitchFamily="2" charset="2"/>
        <a:buChar char="n"/>
        <a:defRPr sz="2800">
          <a:solidFill>
            <a:srgbClr val="003366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65000"/>
        <a:buFont typeface="Wingdings" pitchFamily="2" charset="2"/>
        <a:buChar char="l"/>
        <a:defRPr sz="2400">
          <a:solidFill>
            <a:srgbClr val="003366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w"/>
        <a:defRPr sz="2000">
          <a:solidFill>
            <a:srgbClr val="003366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Combinational Design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ELEC 311</a:t>
            </a:r>
          </a:p>
          <a:p>
            <a:r>
              <a:rPr lang="en-US" dirty="0"/>
              <a:t>Digital Logic and Circuits</a:t>
            </a:r>
          </a:p>
          <a:p>
            <a:r>
              <a:rPr lang="en-US" dirty="0"/>
              <a:t>Dr. Ron Hayne</a:t>
            </a:r>
          </a:p>
          <a:p>
            <a:endParaRPr lang="en-US" dirty="0"/>
          </a:p>
          <a:p>
            <a:pPr>
              <a:buClr>
                <a:schemeClr val="hlink"/>
              </a:buClr>
              <a:buSzPct val="110000"/>
            </a:pPr>
            <a:r>
              <a:rPr lang="en-US" sz="2400" i="1" dirty="0" smtClean="0"/>
              <a:t>Images Courtesy of  </a:t>
            </a:r>
            <a:r>
              <a:rPr lang="en-US" sz="2400" i="1" dirty="0" err="1" smtClean="0"/>
              <a:t>Cengage</a:t>
            </a:r>
            <a:r>
              <a:rPr lang="en-US" sz="2400" i="1" smtClean="0"/>
              <a:t> Learning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circuit so that the output (Z) is 1 </a:t>
            </a:r>
            <a:r>
              <a:rPr lang="en-US" dirty="0" err="1" smtClean="0"/>
              <a:t>iff</a:t>
            </a:r>
            <a:r>
              <a:rPr lang="en-US" dirty="0" smtClean="0"/>
              <a:t> the decimal number represented in BCD is exactly divisible by 3.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Adder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7848600" cy="498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6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83F0BF-5A69-45FC-B845-5F6215BE9D6E}" type="slidenum">
              <a:rPr lang="en-US"/>
              <a:pPr/>
              <a:t>12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Addition (Full Adder)</a:t>
            </a:r>
          </a:p>
        </p:txBody>
      </p:sp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2166938" y="1771650"/>
          <a:ext cx="4843462" cy="4248150"/>
        </p:xfrm>
        <a:graphic>
          <a:graphicData uri="http://schemas.openxmlformats.org/presentationml/2006/ole">
            <p:oleObj spid="_x0000_s1026" name="Document" r:id="rId4" imgW="5681237" imgH="158810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Subtracter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75E26-5E80-417D-B173-685E4E48A3B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133600"/>
            <a:ext cx="7974043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Problems</a:t>
            </a:r>
          </a:p>
          <a:p>
            <a:r>
              <a:rPr lang="en-US" dirty="0" smtClean="0"/>
              <a:t>Truth Tables</a:t>
            </a:r>
          </a:p>
          <a:p>
            <a:r>
              <a:rPr lang="en-US" dirty="0" err="1" smtClean="0"/>
              <a:t>Minterms</a:t>
            </a:r>
            <a:r>
              <a:rPr lang="en-US" dirty="0" smtClean="0"/>
              <a:t> and </a:t>
            </a:r>
            <a:r>
              <a:rPr lang="en-US" dirty="0" err="1" smtClean="0"/>
              <a:t>Maxterms</a:t>
            </a:r>
            <a:endParaRPr lang="en-US" dirty="0" smtClean="0"/>
          </a:p>
          <a:p>
            <a:r>
              <a:rPr lang="en-US" dirty="0" smtClean="0"/>
              <a:t>Don't Cares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75E26-5E80-417D-B173-685E4E48A3B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Combinational Circuit Design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three main steps in designing a single-output combinational switching circuit are:</a:t>
            </a:r>
          </a:p>
          <a:p>
            <a:pPr lvl="1"/>
            <a:r>
              <a:rPr lang="en-US" dirty="0" smtClean="0"/>
              <a:t>Find a switching function that specifies the desired behavior of the circuit.</a:t>
            </a:r>
          </a:p>
          <a:p>
            <a:pPr lvl="1"/>
            <a:r>
              <a:rPr lang="en-US" dirty="0" smtClean="0"/>
              <a:t>Find a simplified algebraic expression for the function.</a:t>
            </a:r>
          </a:p>
          <a:p>
            <a:pPr lvl="1"/>
            <a:r>
              <a:rPr lang="en-US" dirty="0" smtClean="0"/>
              <a:t>Realize the simplified function using available logic elements.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7F3A3-8094-4B8F-B62B-3E73C6A7B13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00201"/>
            <a:ext cx="7771429" cy="542857"/>
          </a:xfrm>
          <a:prstGeom prst="rect">
            <a:avLst/>
          </a:prstGeom>
          <a:noFill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03387" y="1981200"/>
            <a:ext cx="49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10000" y="2000250"/>
            <a:ext cx="49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781800" y="1987550"/>
            <a:ext cx="49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295400" y="2590800"/>
            <a:ext cx="6934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 smtClean="0">
                <a:latin typeface="+mj-lt"/>
              </a:rPr>
              <a:t>Define </a:t>
            </a:r>
            <a:r>
              <a:rPr lang="en-US" sz="2000" b="0" dirty="0">
                <a:latin typeface="+mj-lt"/>
              </a:rPr>
              <a:t>a two-valued variable to indicate </a:t>
            </a:r>
            <a:r>
              <a:rPr lang="en-US" sz="2000" b="0" dirty="0" smtClean="0">
                <a:latin typeface="+mj-lt"/>
              </a:rPr>
              <a:t>whether each phrase is true or false:</a:t>
            </a:r>
            <a:endParaRPr lang="en-US" sz="2000" b="0" dirty="0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n-US" sz="2000" b="0" dirty="0">
                <a:latin typeface="+mj-lt"/>
              </a:rPr>
              <a:t>	</a:t>
            </a:r>
            <a:r>
              <a:rPr lang="en-US" sz="2000" b="0" i="1" dirty="0">
                <a:latin typeface="+mj-lt"/>
              </a:rPr>
              <a:t>F</a:t>
            </a:r>
            <a:r>
              <a:rPr lang="en-US" sz="2000" b="0" dirty="0">
                <a:latin typeface="+mj-lt"/>
              </a:rPr>
              <a:t> = 1 if “Mary watches TV” is true; 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		</a:t>
            </a:r>
            <a:r>
              <a:rPr lang="en-US" sz="2000" b="0" dirty="0" smtClean="0">
                <a:latin typeface="+mj-lt"/>
              </a:rPr>
              <a:t>otherwise </a:t>
            </a:r>
            <a:r>
              <a:rPr lang="en-US" sz="2000" b="0" i="1" dirty="0">
                <a:latin typeface="+mj-lt"/>
              </a:rPr>
              <a:t>F</a:t>
            </a:r>
            <a:r>
              <a:rPr lang="en-US" sz="2000" b="0" dirty="0">
                <a:latin typeface="+mj-lt"/>
              </a:rPr>
              <a:t> = 0.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latin typeface="+mj-lt"/>
              </a:rPr>
              <a:t>	</a:t>
            </a:r>
            <a:r>
              <a:rPr lang="en-US" sz="2000" b="0" i="1" dirty="0">
                <a:latin typeface="+mj-lt"/>
              </a:rPr>
              <a:t>A </a:t>
            </a:r>
            <a:r>
              <a:rPr lang="en-US" sz="2000" b="0" dirty="0">
                <a:latin typeface="+mj-lt"/>
              </a:rPr>
              <a:t>= 1 if “it is Monday night” is true; </a:t>
            </a:r>
            <a:r>
              <a:rPr lang="en-US" sz="2000" b="0" dirty="0" smtClean="0">
                <a:latin typeface="+mj-lt"/>
              </a:rPr>
              <a:t/>
            </a:r>
            <a:br>
              <a:rPr lang="en-US" sz="2000" b="0" dirty="0" smtClean="0">
                <a:latin typeface="+mj-lt"/>
              </a:rPr>
            </a:br>
            <a:r>
              <a:rPr lang="en-US" sz="2000" b="0" dirty="0" smtClean="0">
                <a:latin typeface="+mj-lt"/>
              </a:rPr>
              <a:t>		otherwise </a:t>
            </a:r>
            <a:r>
              <a:rPr lang="en-US" sz="2000" b="0" i="1" dirty="0">
                <a:latin typeface="+mj-lt"/>
              </a:rPr>
              <a:t>A</a:t>
            </a:r>
            <a:r>
              <a:rPr lang="en-US" sz="2000" b="0" dirty="0">
                <a:latin typeface="+mj-lt"/>
              </a:rPr>
              <a:t> = 0.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latin typeface="+mj-lt"/>
              </a:rPr>
              <a:t>	</a:t>
            </a:r>
            <a:r>
              <a:rPr lang="en-US" sz="2000" b="0" i="1" dirty="0">
                <a:latin typeface="+mj-lt"/>
              </a:rPr>
              <a:t>B</a:t>
            </a:r>
            <a:r>
              <a:rPr lang="en-US" sz="2000" b="0" dirty="0">
                <a:latin typeface="+mj-lt"/>
              </a:rPr>
              <a:t> = 1 if “she has finished her homework” is true; 			otherwise </a:t>
            </a:r>
            <a:r>
              <a:rPr lang="en-US" sz="2000" b="0" i="1" dirty="0">
                <a:latin typeface="+mj-lt"/>
              </a:rPr>
              <a:t>B</a:t>
            </a:r>
            <a:r>
              <a:rPr lang="en-US" sz="2000" b="0" dirty="0">
                <a:latin typeface="+mj-lt"/>
              </a:rPr>
              <a:t> = 0.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latin typeface="+mj-lt"/>
              </a:rPr>
              <a:t>Because </a:t>
            </a:r>
            <a:r>
              <a:rPr lang="en-US" sz="2000" b="0" i="1" dirty="0">
                <a:latin typeface="+mj-lt"/>
              </a:rPr>
              <a:t>F</a:t>
            </a:r>
            <a:r>
              <a:rPr lang="en-US" sz="2000" b="0" dirty="0">
                <a:latin typeface="+mj-lt"/>
              </a:rPr>
              <a:t> is “true” if </a:t>
            </a:r>
            <a:r>
              <a:rPr lang="en-US" sz="2000" b="0" i="1" dirty="0">
                <a:latin typeface="+mj-lt"/>
              </a:rPr>
              <a:t>A</a:t>
            </a:r>
            <a:r>
              <a:rPr lang="en-US" sz="2000" b="0" dirty="0">
                <a:latin typeface="+mj-lt"/>
              </a:rPr>
              <a:t> and </a:t>
            </a:r>
            <a:r>
              <a:rPr lang="en-US" sz="2000" b="0" i="1" dirty="0">
                <a:latin typeface="+mj-lt"/>
              </a:rPr>
              <a:t>B</a:t>
            </a:r>
            <a:r>
              <a:rPr lang="en-US" sz="2000" b="0" dirty="0">
                <a:latin typeface="+mj-lt"/>
              </a:rPr>
              <a:t> are both “true”, we can represent the sentence by </a:t>
            </a:r>
            <a:r>
              <a:rPr lang="en-US" sz="2000" b="0" i="1" dirty="0">
                <a:latin typeface="+mj-lt"/>
              </a:rPr>
              <a:t>F</a:t>
            </a:r>
            <a:r>
              <a:rPr lang="en-US" sz="2000" b="0" dirty="0">
                <a:latin typeface="+mj-lt"/>
              </a:rPr>
              <a:t> = </a:t>
            </a:r>
            <a:r>
              <a:rPr lang="en-US" sz="2000" b="0" i="1" dirty="0">
                <a:latin typeface="+mj-lt"/>
              </a:rPr>
              <a:t>A </a:t>
            </a:r>
            <a:r>
              <a:rPr lang="en-US" sz="1800" b="0" i="1" dirty="0">
                <a:latin typeface="+mj-lt"/>
                <a:cs typeface="Arial" charset="0"/>
              </a:rPr>
              <a:t>•</a:t>
            </a:r>
            <a:r>
              <a:rPr lang="en-US" sz="2000" b="0" i="1" dirty="0">
                <a:latin typeface="+mj-lt"/>
              </a:rPr>
              <a:t> B</a:t>
            </a:r>
            <a:endParaRPr lang="en-US" sz="2000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Box 12"/>
          <p:cNvSpPr txBox="1">
            <a:spLocks noGrp="1" noChangeArrowheads="1"/>
          </p:cNvSpPr>
          <p:nvPr>
            <p:ph idx="1"/>
          </p:nvPr>
        </p:nvSpPr>
        <p:spPr bwMode="auto">
          <a:xfrm>
            <a:off x="809625" y="1524000"/>
            <a:ext cx="79581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+mj-lt"/>
              </a:rPr>
              <a:t>The alarm will ring </a:t>
            </a:r>
            <a:r>
              <a:rPr lang="en-US" sz="2400" b="0" dirty="0" err="1">
                <a:latin typeface="+mj-lt"/>
              </a:rPr>
              <a:t>iff</a:t>
            </a:r>
            <a:r>
              <a:rPr lang="en-US" sz="2400" b="0" dirty="0">
                <a:latin typeface="+mj-lt"/>
              </a:rPr>
              <a:t> the alarm switch is turned on and the door </a:t>
            </a:r>
            <a:r>
              <a:rPr lang="en-US" sz="2400" b="0" dirty="0" smtClean="0">
                <a:latin typeface="+mj-lt"/>
              </a:rPr>
              <a:t>is not </a:t>
            </a:r>
            <a:r>
              <a:rPr lang="en-US" sz="2400" b="0" dirty="0">
                <a:latin typeface="+mj-lt"/>
              </a:rPr>
              <a:t>closed, or it is after 6 P.M. and the window is not closed.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863" y="2971800"/>
            <a:ext cx="7932737" cy="2897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Minterms</a:t>
            </a:r>
            <a:r>
              <a:rPr lang="en-US" dirty="0" smtClean="0"/>
              <a:t> and </a:t>
            </a:r>
            <a:r>
              <a:rPr lang="en-US" dirty="0" err="1" smtClean="0"/>
              <a:t>Maxterms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66372"/>
            <a:ext cx="8125715" cy="32914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Minterm</a:t>
            </a:r>
            <a:r>
              <a:rPr lang="en-US" dirty="0" smtClean="0"/>
              <a:t> Expansion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19400" y="3390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2675" y="3495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8097837" y="4264025"/>
            <a:ext cx="900113" cy="598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850" y="4343400"/>
            <a:ext cx="8837612" cy="1095375"/>
          </a:xfrm>
          <a:prstGeom prst="rect">
            <a:avLst/>
          </a:prstGeom>
          <a:noFill/>
        </p:spPr>
      </p:pic>
      <p:pic>
        <p:nvPicPr>
          <p:cNvPr id="17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5362" y="2300285"/>
            <a:ext cx="7257143" cy="1580952"/>
          </a:xfrm>
          <a:prstGeom prst="rect">
            <a:avLst/>
          </a:prstGeom>
          <a:noFill/>
        </p:spPr>
      </p:pic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846137" y="1524000"/>
            <a:ext cx="8145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Arial" charset="0"/>
              </a:rPr>
              <a:t>Find the </a:t>
            </a:r>
            <a:r>
              <a:rPr lang="en-US" b="0" dirty="0" err="1">
                <a:latin typeface="Arial" charset="0"/>
              </a:rPr>
              <a:t>minterm</a:t>
            </a:r>
            <a:r>
              <a:rPr lang="en-US" b="0" dirty="0">
                <a:latin typeface="Arial" charset="0"/>
              </a:rPr>
              <a:t> expansion of </a:t>
            </a:r>
            <a:r>
              <a:rPr lang="en-US" b="0" i="1" dirty="0">
                <a:latin typeface="Arial" charset="0"/>
              </a:rPr>
              <a:t>f(</a:t>
            </a:r>
            <a:r>
              <a:rPr lang="en-US" b="0" i="1" dirty="0" err="1">
                <a:latin typeface="Arial" charset="0"/>
              </a:rPr>
              <a:t>a,b,c,d</a:t>
            </a:r>
            <a:r>
              <a:rPr lang="en-US" b="0" i="1" dirty="0">
                <a:latin typeface="Arial" charset="0"/>
              </a:rPr>
              <a:t>) = a</a:t>
            </a:r>
            <a:r>
              <a:rPr lang="en-US" b="0" i="1" dirty="0">
                <a:latin typeface="Arial" charset="0"/>
                <a:cs typeface="Arial" charset="0"/>
              </a:rPr>
              <a:t>'(b</a:t>
            </a:r>
            <a:r>
              <a:rPr lang="en-US" b="0" i="1" dirty="0"/>
              <a:t>'</a:t>
            </a:r>
            <a:r>
              <a:rPr lang="en-US" b="0" i="1" dirty="0">
                <a:latin typeface="Arial" charset="0"/>
                <a:cs typeface="Arial" charset="0"/>
              </a:rPr>
              <a:t> + d) + </a:t>
            </a:r>
            <a:r>
              <a:rPr lang="en-US" b="0" i="1" dirty="0" err="1">
                <a:latin typeface="Arial" charset="0"/>
                <a:cs typeface="Arial" charset="0"/>
              </a:rPr>
              <a:t>acd</a:t>
            </a:r>
            <a:r>
              <a:rPr lang="en-US" b="0" i="1" dirty="0" smtClean="0"/>
              <a:t>'</a:t>
            </a:r>
            <a:endParaRPr lang="en-US" b="0" i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Example</a:t>
            </a:r>
            <a:endParaRPr lang="en-US" dirty="0"/>
          </a:p>
        </p:txBody>
      </p:sp>
      <p:sp>
        <p:nvSpPr>
          <p:cNvPr id="6" name="Text Box 8"/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 adder which adds two 2-bit binary numbers to give a 3-bit binary sum.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5225" y="3082925"/>
            <a:ext cx="7064375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/>
          <a:srcRect t="29579"/>
          <a:stretch>
            <a:fillRect/>
          </a:stretch>
        </p:blipFill>
        <p:spPr bwMode="auto">
          <a:xfrm>
            <a:off x="920599" y="1722910"/>
            <a:ext cx="3880001" cy="1042507"/>
          </a:xfrm>
          <a:prstGeom prst="rect">
            <a:avLst/>
          </a:prstGeom>
          <a:noFill/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 cstate="print"/>
          <a:srcRect t="31756"/>
          <a:stretch>
            <a:fillRect/>
          </a:stretch>
        </p:blipFill>
        <p:spPr bwMode="auto">
          <a:xfrm>
            <a:off x="5111599" y="1752600"/>
            <a:ext cx="3880001" cy="1010279"/>
          </a:xfrm>
          <a:prstGeom prst="rect">
            <a:avLst/>
          </a:prstGeom>
          <a:noFill/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2786" y="2756021"/>
            <a:ext cx="3760000" cy="3120001"/>
          </a:xfrm>
          <a:prstGeom prst="rect">
            <a:avLst/>
          </a:prstGeom>
          <a:noFill/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6129" y="2761898"/>
            <a:ext cx="3693333" cy="3093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00" y="152400"/>
            <a:ext cx="7454900" cy="1143000"/>
          </a:xfrm>
        </p:spPr>
        <p:txBody>
          <a:bodyPr/>
          <a:lstStyle/>
          <a:p>
            <a:r>
              <a:rPr lang="en-US" sz="4000" dirty="0" smtClean="0"/>
              <a:t>Incompletely Specified Functions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3" y="1755780"/>
            <a:ext cx="2086266" cy="4015349"/>
          </a:xfrm>
          <a:prstGeom prst="rect">
            <a:avLst/>
          </a:prstGeom>
          <a:noFill/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1" y="2790828"/>
            <a:ext cx="4314287" cy="614448"/>
          </a:xfrm>
          <a:prstGeom prst="rect">
            <a:avLst/>
          </a:prstGeom>
          <a:noFill/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1" y="3886200"/>
            <a:ext cx="4657143" cy="51455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781800" y="2205335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don't-cares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11_Template">
  <a:themeElements>
    <a:clrScheme name="311_Template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DDDDDD"/>
      </a:accent1>
      <a:accent2>
        <a:srgbClr val="33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2D"/>
      </a:accent6>
      <a:hlink>
        <a:srgbClr val="808080"/>
      </a:hlink>
      <a:folHlink>
        <a:srgbClr val="808080"/>
      </a:folHlink>
    </a:clrScheme>
    <a:fontScheme name="311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11_Templat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1_Templat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311_Template</Template>
  <TotalTime>105</TotalTime>
  <Pages>30</Pages>
  <Words>280</Words>
  <Application>Microsoft Office PowerPoint</Application>
  <PresentationFormat>On-screen Show (4:3)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311_Template</vt:lpstr>
      <vt:lpstr>Document</vt:lpstr>
      <vt:lpstr>Combinational Design</vt:lpstr>
      <vt:lpstr>Combinational Circuit Design</vt:lpstr>
      <vt:lpstr>Example 1</vt:lpstr>
      <vt:lpstr>Example 2</vt:lpstr>
      <vt:lpstr>Minterms and Maxterms</vt:lpstr>
      <vt:lpstr>Minterm Expansion</vt:lpstr>
      <vt:lpstr>Design Example</vt:lpstr>
      <vt:lpstr>Truth Table</vt:lpstr>
      <vt:lpstr>Incompletely Specified Functions</vt:lpstr>
      <vt:lpstr>Design Example</vt:lpstr>
      <vt:lpstr>Binary Adder Design</vt:lpstr>
      <vt:lpstr>Binary Addition (Full Adder)</vt:lpstr>
      <vt:lpstr>Binary Subtracter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Ron Hayne</dc:creator>
  <cp:keywords/>
  <dc:description/>
  <cp:lastModifiedBy>Ron Hayne</cp:lastModifiedBy>
  <cp:revision>15</cp:revision>
  <cp:lastPrinted>1997-07-09T13:32:52Z</cp:lastPrinted>
  <dcterms:created xsi:type="dcterms:W3CDTF">2011-05-18T14:33:29Z</dcterms:created>
  <dcterms:modified xsi:type="dcterms:W3CDTF">2011-05-18T16:59:18Z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75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khintz@gmu.edu</vt:lpwstr>
  </property>
  <property fmtid="{D5CDD505-2E9C-101B-9397-08002B2CF9AE}" pid="8" name="HomePage">
    <vt:lpwstr>http://cpe.gmu.edu/~khintz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C:\FrontPage Webs\Content\cpeweb\courses\ece331\lectures</vt:lpwstr>
  </property>
</Properties>
</file>