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CCECFF"/>
    <a:srgbClr val="003366"/>
    <a:srgbClr val="F8F8F8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81" d="100"/>
          <a:sy n="81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r>
              <a:rPr lang="en-US"/>
              <a:t>ELEC 311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D5EC918F-CC1B-46BE-A5A8-03012F5030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r>
              <a:rPr lang="en-US"/>
              <a:t>ELEC 311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F760A07C-F241-4A31-B8B8-8B63944B3A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77DF2-90E1-46E7-ACA3-80030A4186BD}" type="slidenum">
              <a:rPr lang="en-US"/>
              <a:pPr/>
              <a:t>1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F18165-A5D1-4FB1-A958-33D54CABD26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C4A592-E7AA-481A-BCE7-6D92B4244CD7}" type="slidenum">
              <a:rPr lang="en-US"/>
              <a:pPr/>
              <a:t>5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F18165-A5D1-4FB1-A958-33D54CABD26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F18165-A5D1-4FB1-A958-33D54CABD26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F18165-A5D1-4FB1-A958-33D54CABD26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1114425" y="784225"/>
            <a:ext cx="7572375" cy="1485900"/>
          </a:xfrm>
          <a:prstGeom prst="rect">
            <a:avLst/>
          </a:prstGeom>
          <a:solidFill>
            <a:srgbClr val="CCE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123950" y="862013"/>
            <a:ext cx="5662613" cy="7778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271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2715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2716" name="Picture 12" descr="ECELogom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715000"/>
            <a:ext cx="2971800" cy="1055688"/>
          </a:xfrm>
          <a:prstGeom prst="rect">
            <a:avLst/>
          </a:prstGeom>
          <a:noFill/>
        </p:spPr>
      </p:pic>
      <p:sp>
        <p:nvSpPr>
          <p:cNvPr id="72717" name="Rectangle 13" descr="Light horizontal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pattFill prst="ltHorz">
            <a:fgClr>
              <a:srgbClr val="003366">
                <a:alpha val="25000"/>
              </a:srgbClr>
            </a:fgClr>
            <a:bgClr>
              <a:schemeClr val="bg1">
                <a:alpha val="25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2F160-1063-4EBA-B0A0-72E54CB63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9750" y="152400"/>
            <a:ext cx="2025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625" y="152400"/>
            <a:ext cx="5927725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A86F94-62F3-462C-9C91-E2405BC214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700" y="152400"/>
            <a:ext cx="7378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9625" y="1524000"/>
            <a:ext cx="7958138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733800" y="6376988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311_05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89713" y="6376988"/>
            <a:ext cx="2193925" cy="457200"/>
          </a:xfrm>
        </p:spPr>
        <p:txBody>
          <a:bodyPr/>
          <a:lstStyle>
            <a:lvl1pPr>
              <a:defRPr/>
            </a:lvl1pPr>
          </a:lstStyle>
          <a:p>
            <a:fld id="{B82A5990-254E-4B81-A3B4-0EE45CF65D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22166A-F1F1-4604-BF09-716701076B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BCD63D-A5E2-47F0-A418-178851B183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625" y="1524000"/>
            <a:ext cx="390207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524000"/>
            <a:ext cx="390366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648225-35A9-4C2A-B9A8-DC1F779490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2E5C3F-F405-4F24-B497-E851A5337E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A9A69C-E1BF-4C77-8BFB-2ACBB40A53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2E811A-DDA6-4145-91D0-11C4E9EBE3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8C7B8D-A27F-451A-8CE5-E82F112823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539699-B6FB-4D66-B09D-8C4DD2C530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 descr="Light horizontal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pattFill prst="ltHorz">
            <a:fgClr>
              <a:srgbClr val="003366">
                <a:alpha val="25000"/>
              </a:srgbClr>
            </a:fgClr>
            <a:bgClr>
              <a:schemeClr val="bg1">
                <a:alpha val="25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89000" y="0"/>
            <a:ext cx="496888" cy="1295400"/>
          </a:xfrm>
          <a:prstGeom prst="rect">
            <a:avLst/>
          </a:prstGeom>
          <a:solidFill>
            <a:srgbClr val="CCE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639763" y="131763"/>
            <a:ext cx="5662612" cy="7778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524000"/>
            <a:ext cx="795813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37698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3366"/>
                </a:solidFill>
              </a:defRPr>
            </a:lvl1pPr>
          </a:lstStyle>
          <a:p>
            <a:r>
              <a:rPr lang="en-US" smtClean="0"/>
              <a:t>311_05</a:t>
            </a:r>
            <a:endParaRPr lang="en-US"/>
          </a:p>
        </p:txBody>
      </p:sp>
      <p:sp>
        <p:nvSpPr>
          <p:cNvPr id="716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3366"/>
                </a:solidFill>
              </a:defRPr>
            </a:lvl1pPr>
          </a:lstStyle>
          <a:p>
            <a:fld id="{BCC5401E-37A7-40DA-B9F5-89581C8AA3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68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6700" y="1524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w"/>
        <a:defRPr sz="3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55000"/>
        <a:buFont typeface="Wingdings" pitchFamily="2" charset="2"/>
        <a:buChar char="n"/>
        <a:defRPr sz="2800">
          <a:solidFill>
            <a:srgbClr val="003366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65000"/>
        <a:buFont typeface="Wingdings" pitchFamily="2" charset="2"/>
        <a:buChar char="l"/>
        <a:defRPr sz="2400">
          <a:solidFill>
            <a:srgbClr val="003366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5000"/>
        <a:buFont typeface="Wingdings" pitchFamily="2" charset="2"/>
        <a:buChar char="w"/>
        <a:defRPr sz="2000">
          <a:solidFill>
            <a:srgbClr val="003366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Karnaugh Maps</a:t>
            </a: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ELEC 311</a:t>
            </a:r>
          </a:p>
          <a:p>
            <a:r>
              <a:rPr lang="en-US" dirty="0"/>
              <a:t>Digital Logic and Circuits</a:t>
            </a:r>
          </a:p>
          <a:p>
            <a:r>
              <a:rPr lang="en-US" dirty="0"/>
              <a:t>Dr. Ron Hayne</a:t>
            </a:r>
          </a:p>
          <a:p>
            <a:endParaRPr lang="en-US" dirty="0"/>
          </a:p>
          <a:p>
            <a:pPr>
              <a:buClr>
                <a:schemeClr val="hlink"/>
              </a:buClr>
              <a:buSzPct val="110000"/>
            </a:pPr>
            <a:r>
              <a:rPr lang="en-US" sz="2400" i="1" dirty="0" smtClean="0"/>
              <a:t>Images Courtesy of  </a:t>
            </a:r>
            <a:r>
              <a:rPr lang="en-US" sz="2400" i="1" dirty="0" err="1" smtClean="0"/>
              <a:t>Cengage</a:t>
            </a:r>
            <a:r>
              <a:rPr lang="en-US" sz="2400" i="1" smtClean="0"/>
              <a:t> Learning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47F3A3-8094-4B8F-B62B-3E73C6A7B13B}" type="slidenum">
              <a:rPr lang="en-US"/>
              <a:pPr/>
              <a:t>2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Switching Functions</a:t>
            </a:r>
            <a:endParaRPr lang="en-US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971551" y="1390650"/>
            <a:ext cx="7258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Find a minimum sum-of-products expression for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71551" y="3810000"/>
            <a:ext cx="81724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None of the terms in the above expression can be eliminated by consensus. However, combining terms in a different way leads directly to a minimum sum of products: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6025" y="1916112"/>
            <a:ext cx="7089775" cy="1801813"/>
          </a:xfrm>
          <a:prstGeom prst="rect">
            <a:avLst/>
          </a:prstGeom>
          <a:noFill/>
        </p:spPr>
      </p:pic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0" y="5334000"/>
            <a:ext cx="7080250" cy="1074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Karnaugh Map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Group 39"/>
          <p:cNvGraphicFramePr>
            <a:graphicFrameLocks noGrp="1"/>
          </p:cNvGraphicFramePr>
          <p:nvPr>
            <p:ph idx="1"/>
          </p:nvPr>
        </p:nvGraphicFramePr>
        <p:xfrm>
          <a:off x="5029200" y="1447800"/>
          <a:ext cx="2514600" cy="4011613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      A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BC</a:t>
                      </a:r>
                    </a:p>
                  </a:txBody>
                  <a:tcPr marL="45720" marR="4572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45720" marR="45720" anchor="b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45720" marR="45720" anchor="b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marL="4572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37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01</a:t>
                      </a:r>
                    </a:p>
                  </a:txBody>
                  <a:tcPr marL="4572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37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4572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37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4572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print"/>
          <a:srcRect r="14109" b="11555"/>
          <a:stretch>
            <a:fillRect/>
          </a:stretch>
        </p:blipFill>
        <p:spPr bwMode="auto">
          <a:xfrm>
            <a:off x="1676400" y="1600200"/>
            <a:ext cx="1981200" cy="3657600"/>
          </a:xfrm>
          <a:prstGeom prst="rect">
            <a:avLst/>
          </a:prstGeom>
          <a:noFill/>
        </p:spPr>
      </p:pic>
      <p:grpSp>
        <p:nvGrpSpPr>
          <p:cNvPr id="26" name="Group 25"/>
          <p:cNvGrpSpPr/>
          <p:nvPr/>
        </p:nvGrpSpPr>
        <p:grpSpPr>
          <a:xfrm>
            <a:off x="6096000" y="2438400"/>
            <a:ext cx="1200150" cy="3509307"/>
            <a:chOff x="6096000" y="2438400"/>
            <a:chExt cx="1200150" cy="3509307"/>
          </a:xfrm>
        </p:grpSpPr>
        <p:sp>
          <p:nvSpPr>
            <p:cNvPr id="10" name="Text Box 76"/>
            <p:cNvSpPr txBox="1">
              <a:spLocks noChangeArrowheads="1"/>
            </p:cNvSpPr>
            <p:nvPr/>
          </p:nvSpPr>
          <p:spPr bwMode="auto">
            <a:xfrm>
              <a:off x="6096000" y="3962400"/>
              <a:ext cx="361950" cy="5191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1" name="Text Box 76"/>
            <p:cNvSpPr txBox="1">
              <a:spLocks noChangeArrowheads="1"/>
            </p:cNvSpPr>
            <p:nvPr/>
          </p:nvSpPr>
          <p:spPr bwMode="auto">
            <a:xfrm>
              <a:off x="6096000" y="4800600"/>
              <a:ext cx="361950" cy="5191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2" name="Text Box 76"/>
            <p:cNvSpPr txBox="1">
              <a:spLocks noChangeArrowheads="1"/>
            </p:cNvSpPr>
            <p:nvPr/>
          </p:nvSpPr>
          <p:spPr bwMode="auto">
            <a:xfrm>
              <a:off x="6934200" y="4800600"/>
              <a:ext cx="361950" cy="5191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3" name="Text Box 76"/>
            <p:cNvSpPr txBox="1">
              <a:spLocks noChangeArrowheads="1"/>
            </p:cNvSpPr>
            <p:nvPr/>
          </p:nvSpPr>
          <p:spPr bwMode="auto">
            <a:xfrm>
              <a:off x="6934200" y="2438400"/>
              <a:ext cx="361950" cy="5191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4" name="Text Box 76"/>
            <p:cNvSpPr txBox="1">
              <a:spLocks noChangeArrowheads="1"/>
            </p:cNvSpPr>
            <p:nvPr/>
          </p:nvSpPr>
          <p:spPr bwMode="auto">
            <a:xfrm>
              <a:off x="6553200" y="5424487"/>
              <a:ext cx="404278" cy="5232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rgbClr val="CC0000"/>
                  </a:solidFill>
                </a:rPr>
                <a:t>F</a:t>
              </a:r>
              <a:endParaRPr lang="en-US" sz="2800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95400" y="5410200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F(A,B,C) = </a:t>
            </a:r>
            <a:r>
              <a:rPr lang="el-GR" dirty="0" smtClean="0"/>
              <a:t>Σ</a:t>
            </a:r>
            <a:r>
              <a:rPr lang="en-US" dirty="0" smtClean="0"/>
              <a:t>m(2,3,4,6)</a:t>
            </a:r>
            <a:endParaRPr lang="en-US" dirty="0"/>
          </a:p>
        </p:txBody>
      </p:sp>
      <p:sp>
        <p:nvSpPr>
          <p:cNvPr id="16" name="AutoShape 79"/>
          <p:cNvSpPr>
            <a:spLocks noChangeArrowheads="1"/>
          </p:cNvSpPr>
          <p:nvPr/>
        </p:nvSpPr>
        <p:spPr bwMode="auto">
          <a:xfrm>
            <a:off x="6019800" y="3962400"/>
            <a:ext cx="4572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6858000" y="2209800"/>
            <a:ext cx="533400" cy="3352800"/>
            <a:chOff x="2256" y="1392"/>
            <a:chExt cx="336" cy="1920"/>
          </a:xfrm>
        </p:grpSpPr>
        <p:grpSp>
          <p:nvGrpSpPr>
            <p:cNvPr id="18" name="Group 68"/>
            <p:cNvGrpSpPr>
              <a:grpSpLocks/>
            </p:cNvGrpSpPr>
            <p:nvPr/>
          </p:nvGrpSpPr>
          <p:grpSpPr bwMode="auto">
            <a:xfrm rot="5400000">
              <a:off x="2208" y="1440"/>
              <a:ext cx="432" cy="336"/>
              <a:chOff x="3408" y="1824"/>
              <a:chExt cx="432" cy="336"/>
            </a:xfrm>
          </p:grpSpPr>
          <p:sp>
            <p:nvSpPr>
              <p:cNvPr id="23" name="Arc 69"/>
              <p:cNvSpPr>
                <a:spLocks/>
              </p:cNvSpPr>
              <p:nvPr/>
            </p:nvSpPr>
            <p:spPr bwMode="auto">
              <a:xfrm>
                <a:off x="3408" y="1824"/>
                <a:ext cx="432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rc 70"/>
              <p:cNvSpPr>
                <a:spLocks/>
              </p:cNvSpPr>
              <p:nvPr/>
            </p:nvSpPr>
            <p:spPr bwMode="auto">
              <a:xfrm flipV="1">
                <a:off x="3408" y="2016"/>
                <a:ext cx="432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71"/>
              <p:cNvSpPr>
                <a:spLocks noChangeShapeType="1"/>
              </p:cNvSpPr>
              <p:nvPr/>
            </p:nvSpPr>
            <p:spPr bwMode="auto">
              <a:xfrm>
                <a:off x="3840" y="1968"/>
                <a:ext cx="0" cy="48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72"/>
            <p:cNvGrpSpPr>
              <a:grpSpLocks/>
            </p:cNvGrpSpPr>
            <p:nvPr/>
          </p:nvGrpSpPr>
          <p:grpSpPr bwMode="auto">
            <a:xfrm rot="5400000" flipH="1">
              <a:off x="2208" y="2928"/>
              <a:ext cx="432" cy="336"/>
              <a:chOff x="3408" y="1824"/>
              <a:chExt cx="432" cy="336"/>
            </a:xfrm>
          </p:grpSpPr>
          <p:sp>
            <p:nvSpPr>
              <p:cNvPr id="20" name="Arc 73"/>
              <p:cNvSpPr>
                <a:spLocks/>
              </p:cNvSpPr>
              <p:nvPr/>
            </p:nvSpPr>
            <p:spPr bwMode="auto">
              <a:xfrm>
                <a:off x="3408" y="1824"/>
                <a:ext cx="432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rc 74"/>
              <p:cNvSpPr>
                <a:spLocks/>
              </p:cNvSpPr>
              <p:nvPr/>
            </p:nvSpPr>
            <p:spPr bwMode="auto">
              <a:xfrm flipV="1">
                <a:off x="3408" y="2016"/>
                <a:ext cx="432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75"/>
              <p:cNvSpPr>
                <a:spLocks noChangeShapeType="1"/>
              </p:cNvSpPr>
              <p:nvPr/>
            </p:nvSpPr>
            <p:spPr bwMode="auto">
              <a:xfrm>
                <a:off x="3840" y="1968"/>
                <a:ext cx="0" cy="48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311_05</a:t>
            </a:r>
            <a:endParaRPr lang="en-US"/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EA66FB-2097-4C70-A70F-6F1193FDFDDC}" type="slidenum">
              <a:rPr lang="en-US"/>
              <a:pPr/>
              <a:t>4</a:t>
            </a:fld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Four-Variable Karnaugh Map</a:t>
            </a:r>
            <a:endParaRPr lang="en-US" dirty="0"/>
          </a:p>
        </p:txBody>
      </p:sp>
      <p:graphicFrame>
        <p:nvGraphicFramePr>
          <p:cNvPr id="155651" name="Group 3"/>
          <p:cNvGraphicFramePr>
            <a:graphicFrameLocks noGrp="1"/>
          </p:cNvGraphicFramePr>
          <p:nvPr>
            <p:ph idx="1"/>
          </p:nvPr>
        </p:nvGraphicFramePr>
        <p:xfrm>
          <a:off x="2362200" y="1905000"/>
          <a:ext cx="3886200" cy="3686176"/>
        </p:xfrm>
        <a:graphic>
          <a:graphicData uri="http://schemas.openxmlformats.org/drawingml/2006/table">
            <a:tbl>
              <a:tblPr/>
              <a:tblGrid>
                <a:gridCol w="777875"/>
                <a:gridCol w="776288"/>
                <a:gridCol w="777875"/>
                <a:gridCol w="776287"/>
                <a:gridCol w="777875"/>
              </a:tblGrid>
              <a:tr h="758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     AB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CD</a:t>
                      </a:r>
                    </a:p>
                  </a:txBody>
                  <a:tcPr marL="45720" marR="4572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marL="45720" marR="45720" anchor="b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01</a:t>
                      </a:r>
                    </a:p>
                  </a:txBody>
                  <a:tcPr marL="45720" marR="45720" anchor="b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45720" marR="45720" anchor="b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45720" marR="45720" anchor="b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marL="4572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01</a:t>
                      </a:r>
                    </a:p>
                  </a:txBody>
                  <a:tcPr marL="4572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4572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4572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5CBB5F-D7E0-4386-AAAC-D6DBE5031F81}" type="slidenum">
              <a:rPr lang="en-US"/>
              <a:pPr/>
              <a:t>5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Terminology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dirty="0" err="1"/>
              <a:t>Minterm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Implicant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Cover</a:t>
            </a:r>
          </a:p>
          <a:p>
            <a:pPr>
              <a:lnSpc>
                <a:spcPct val="90000"/>
              </a:lnSpc>
            </a:pPr>
            <a:r>
              <a:rPr lang="en-US" dirty="0"/>
              <a:t>Prime </a:t>
            </a:r>
            <a:r>
              <a:rPr lang="en-US" dirty="0" err="1"/>
              <a:t>Implicant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Essential </a:t>
            </a:r>
            <a:r>
              <a:rPr lang="en-US" dirty="0"/>
              <a:t>Prime </a:t>
            </a:r>
            <a:r>
              <a:rPr lang="en-US" dirty="0" err="1"/>
              <a:t>Implicant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Secondary Prime </a:t>
            </a:r>
            <a:r>
              <a:rPr lang="en-US" dirty="0" err="1" smtClean="0"/>
              <a:t>Implicant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Minimal </a:t>
            </a:r>
            <a:r>
              <a:rPr lang="en-US" dirty="0"/>
              <a:t>Sum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454D-471A-4626-8313-246971EC75BF}" type="slidenum">
              <a:rPr lang="en-US"/>
              <a:pPr/>
              <a:t>6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Minimal Sum</a:t>
            </a:r>
          </a:p>
          <a:p>
            <a:pPr lvl="1"/>
            <a:r>
              <a:rPr lang="en-US"/>
              <a:t>Essential Prime Implicants</a:t>
            </a:r>
          </a:p>
          <a:p>
            <a:pPr lvl="1"/>
            <a:r>
              <a:rPr lang="en-US"/>
              <a:t>Secondary Prime Implicants</a:t>
            </a:r>
          </a:p>
          <a:p>
            <a:pPr lvl="1"/>
            <a:r>
              <a:rPr lang="en-US"/>
              <a:t>Minimal Cover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311_05</a:t>
            </a:r>
            <a:endParaRPr lang="en-US"/>
          </a:p>
        </p:txBody>
      </p:sp>
      <p:sp>
        <p:nvSpPr>
          <p:cNvPr id="7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AA3378-73A8-47AE-96CC-73955A39A562}" type="slidenum">
              <a:rPr lang="en-US"/>
              <a:pPr/>
              <a:t>7</a:t>
            </a:fld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154678" name="Group 54"/>
          <p:cNvGraphicFramePr>
            <a:graphicFrameLocks noGrp="1"/>
          </p:cNvGraphicFramePr>
          <p:nvPr>
            <p:ph idx="1"/>
          </p:nvPr>
        </p:nvGraphicFramePr>
        <p:xfrm>
          <a:off x="1143000" y="1524000"/>
          <a:ext cx="3886200" cy="3686176"/>
        </p:xfrm>
        <a:graphic>
          <a:graphicData uri="http://schemas.openxmlformats.org/drawingml/2006/table">
            <a:tbl>
              <a:tblPr/>
              <a:tblGrid>
                <a:gridCol w="777875"/>
                <a:gridCol w="776288"/>
                <a:gridCol w="777875"/>
                <a:gridCol w="776287"/>
                <a:gridCol w="777875"/>
              </a:tblGrid>
              <a:tr h="758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   WX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YZ</a:t>
                      </a:r>
                    </a:p>
                  </a:txBody>
                  <a:tcPr marL="45720" marR="4572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marL="45720" marR="45720" anchor="b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01</a:t>
                      </a:r>
                    </a:p>
                  </a:txBody>
                  <a:tcPr marL="45720" marR="45720" anchor="b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45720" marR="45720" anchor="b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45720" marR="45720" anchor="b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marL="4572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01</a:t>
                      </a:r>
                    </a:p>
                  </a:txBody>
                  <a:tcPr marL="4572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4572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4572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679" name="Text Box 55"/>
          <p:cNvSpPr txBox="1">
            <a:spLocks noChangeArrowheads="1"/>
          </p:cNvSpPr>
          <p:nvPr/>
        </p:nvSpPr>
        <p:spPr bwMode="auto">
          <a:xfrm>
            <a:off x="1228725" y="5603875"/>
            <a:ext cx="504894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r>
              <a:rPr lang="en-US" dirty="0" smtClean="0">
                <a:cs typeface="Times New Roman" pitchFamily="18" charset="0"/>
              </a:rPr>
              <a:t>(W,X,Y,Z)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l-GR" dirty="0" smtClean="0">
                <a:cs typeface="Times New Roman" pitchFamily="18" charset="0"/>
              </a:rPr>
              <a:t>Σ</a:t>
            </a:r>
            <a:r>
              <a:rPr lang="en-US" dirty="0" smtClean="0">
                <a:cs typeface="Times New Roman" pitchFamily="18" charset="0"/>
              </a:rPr>
              <a:t>m(3,6,7,9,11,12,14,15</a:t>
            </a:r>
            <a:r>
              <a:rPr lang="en-US" dirty="0">
                <a:cs typeface="Times New Roman" pitchFamily="18" charset="0"/>
              </a:rPr>
              <a:t>)</a:t>
            </a:r>
            <a:endParaRPr lang="el-GR" dirty="0">
              <a:cs typeface="Times New Roman" pitchFamily="18" charset="0"/>
            </a:endParaRP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2133600" y="2438400"/>
            <a:ext cx="2667000" cy="2590800"/>
            <a:chOff x="1344" y="1536"/>
            <a:chExt cx="1680" cy="1632"/>
          </a:xfrm>
        </p:grpSpPr>
        <p:sp>
          <p:nvSpPr>
            <p:cNvPr id="154680" name="Text Box 56"/>
            <p:cNvSpPr txBox="1">
              <a:spLocks noChangeArrowheads="1"/>
            </p:cNvSpPr>
            <p:nvPr/>
          </p:nvSpPr>
          <p:spPr bwMode="auto">
            <a:xfrm>
              <a:off x="1344" y="244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54681" name="Text Box 57"/>
            <p:cNvSpPr txBox="1">
              <a:spLocks noChangeArrowheads="1"/>
            </p:cNvSpPr>
            <p:nvPr/>
          </p:nvSpPr>
          <p:spPr bwMode="auto">
            <a:xfrm>
              <a:off x="1824" y="2880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54682" name="Text Box 58"/>
            <p:cNvSpPr txBox="1">
              <a:spLocks noChangeArrowheads="1"/>
            </p:cNvSpPr>
            <p:nvPr/>
          </p:nvSpPr>
          <p:spPr bwMode="auto">
            <a:xfrm>
              <a:off x="1824" y="244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54683" name="Text Box 59"/>
            <p:cNvSpPr txBox="1">
              <a:spLocks noChangeArrowheads="1"/>
            </p:cNvSpPr>
            <p:nvPr/>
          </p:nvSpPr>
          <p:spPr bwMode="auto">
            <a:xfrm>
              <a:off x="2812" y="196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54684" name="Text Box 60"/>
            <p:cNvSpPr txBox="1">
              <a:spLocks noChangeArrowheads="1"/>
            </p:cNvSpPr>
            <p:nvPr/>
          </p:nvSpPr>
          <p:spPr bwMode="auto">
            <a:xfrm>
              <a:off x="2812" y="244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54685" name="Text Box 61"/>
            <p:cNvSpPr txBox="1">
              <a:spLocks noChangeArrowheads="1"/>
            </p:cNvSpPr>
            <p:nvPr/>
          </p:nvSpPr>
          <p:spPr bwMode="auto">
            <a:xfrm>
              <a:off x="2332" y="153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54686" name="Text Box 62"/>
            <p:cNvSpPr txBox="1">
              <a:spLocks noChangeArrowheads="1"/>
            </p:cNvSpPr>
            <p:nvPr/>
          </p:nvSpPr>
          <p:spPr bwMode="auto">
            <a:xfrm>
              <a:off x="2332" y="2880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54687" name="Text Box 63"/>
            <p:cNvSpPr txBox="1">
              <a:spLocks noChangeArrowheads="1"/>
            </p:cNvSpPr>
            <p:nvPr/>
          </p:nvSpPr>
          <p:spPr bwMode="auto">
            <a:xfrm>
              <a:off x="2332" y="244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</p:grpSp>
      <p:sp>
        <p:nvSpPr>
          <p:cNvPr id="154688" name="AutoShape 64"/>
          <p:cNvSpPr>
            <a:spLocks noChangeArrowheads="1"/>
          </p:cNvSpPr>
          <p:nvPr/>
        </p:nvSpPr>
        <p:spPr bwMode="auto">
          <a:xfrm>
            <a:off x="2057400" y="3886200"/>
            <a:ext cx="2819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CC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89" name="AutoShape 65"/>
          <p:cNvSpPr>
            <a:spLocks noChangeArrowheads="1"/>
          </p:cNvSpPr>
          <p:nvPr/>
        </p:nvSpPr>
        <p:spPr bwMode="auto">
          <a:xfrm>
            <a:off x="2819400" y="3810000"/>
            <a:ext cx="1219200" cy="1295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90" name="AutoShape 66"/>
          <p:cNvSpPr>
            <a:spLocks noChangeArrowheads="1"/>
          </p:cNvSpPr>
          <p:nvPr/>
        </p:nvSpPr>
        <p:spPr bwMode="auto">
          <a:xfrm>
            <a:off x="4343400" y="3124200"/>
            <a:ext cx="457200" cy="1143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99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3581400" y="2209800"/>
            <a:ext cx="533400" cy="3048000"/>
            <a:chOff x="2256" y="1392"/>
            <a:chExt cx="336" cy="1920"/>
          </a:xfrm>
        </p:grpSpPr>
        <p:grpSp>
          <p:nvGrpSpPr>
            <p:cNvPr id="4" name="Group 68"/>
            <p:cNvGrpSpPr>
              <a:grpSpLocks/>
            </p:cNvGrpSpPr>
            <p:nvPr/>
          </p:nvGrpSpPr>
          <p:grpSpPr bwMode="auto">
            <a:xfrm rot="5400000">
              <a:off x="2208" y="1440"/>
              <a:ext cx="432" cy="336"/>
              <a:chOff x="3408" y="1824"/>
              <a:chExt cx="432" cy="336"/>
            </a:xfrm>
          </p:grpSpPr>
          <p:sp>
            <p:nvSpPr>
              <p:cNvPr id="154693" name="Arc 69"/>
              <p:cNvSpPr>
                <a:spLocks/>
              </p:cNvSpPr>
              <p:nvPr/>
            </p:nvSpPr>
            <p:spPr bwMode="auto">
              <a:xfrm>
                <a:off x="3408" y="1824"/>
                <a:ext cx="432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94" name="Arc 70"/>
              <p:cNvSpPr>
                <a:spLocks/>
              </p:cNvSpPr>
              <p:nvPr/>
            </p:nvSpPr>
            <p:spPr bwMode="auto">
              <a:xfrm flipV="1">
                <a:off x="3408" y="2016"/>
                <a:ext cx="432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95" name="Line 71"/>
              <p:cNvSpPr>
                <a:spLocks noChangeShapeType="1"/>
              </p:cNvSpPr>
              <p:nvPr/>
            </p:nvSpPr>
            <p:spPr bwMode="auto">
              <a:xfrm>
                <a:off x="3840" y="1968"/>
                <a:ext cx="0" cy="48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72"/>
            <p:cNvGrpSpPr>
              <a:grpSpLocks/>
            </p:cNvGrpSpPr>
            <p:nvPr/>
          </p:nvGrpSpPr>
          <p:grpSpPr bwMode="auto">
            <a:xfrm rot="5400000" flipH="1">
              <a:off x="2208" y="2928"/>
              <a:ext cx="432" cy="336"/>
              <a:chOff x="3408" y="1824"/>
              <a:chExt cx="432" cy="336"/>
            </a:xfrm>
          </p:grpSpPr>
          <p:sp>
            <p:nvSpPr>
              <p:cNvPr id="154697" name="Arc 73"/>
              <p:cNvSpPr>
                <a:spLocks/>
              </p:cNvSpPr>
              <p:nvPr/>
            </p:nvSpPr>
            <p:spPr bwMode="auto">
              <a:xfrm>
                <a:off x="3408" y="1824"/>
                <a:ext cx="432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98" name="Arc 74"/>
              <p:cNvSpPr>
                <a:spLocks/>
              </p:cNvSpPr>
              <p:nvPr/>
            </p:nvSpPr>
            <p:spPr bwMode="auto">
              <a:xfrm flipV="1">
                <a:off x="3408" y="2016"/>
                <a:ext cx="432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99" name="Line 75"/>
              <p:cNvSpPr>
                <a:spLocks noChangeShapeType="1"/>
              </p:cNvSpPr>
              <p:nvPr/>
            </p:nvSpPr>
            <p:spPr bwMode="auto">
              <a:xfrm>
                <a:off x="3840" y="1968"/>
                <a:ext cx="0" cy="48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4702" name="Text Box 78"/>
          <p:cNvSpPr txBox="1">
            <a:spLocks noChangeArrowheads="1"/>
          </p:cNvSpPr>
          <p:nvPr/>
        </p:nvSpPr>
        <p:spPr bwMode="auto">
          <a:xfrm>
            <a:off x="5385208" y="2790825"/>
            <a:ext cx="2387192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     F = 	</a:t>
            </a:r>
            <a:r>
              <a:rPr lang="en-US" b="1" dirty="0">
                <a:solidFill>
                  <a:srgbClr val="00CC00"/>
                </a:solidFill>
              </a:rPr>
              <a:t>(</a:t>
            </a:r>
            <a:r>
              <a:rPr lang="en-US" b="1" dirty="0" smtClean="0">
                <a:solidFill>
                  <a:srgbClr val="00CC00"/>
                </a:solidFill>
              </a:rPr>
              <a:t>Y</a:t>
            </a:r>
            <a:r>
              <a:rPr lang="en-US" b="1" dirty="0" smtClean="0">
                <a:solidFill>
                  <a:srgbClr val="00CC00"/>
                </a:solidFill>
                <a:cs typeface="Times New Roman" pitchFamily="18" charset="0"/>
              </a:rPr>
              <a:t>Z</a:t>
            </a:r>
            <a:r>
              <a:rPr lang="en-US" b="1" dirty="0">
                <a:solidFill>
                  <a:srgbClr val="00CC00"/>
                </a:solidFill>
                <a:cs typeface="Times New Roman" pitchFamily="18" charset="0"/>
              </a:rPr>
              <a:t>)</a:t>
            </a:r>
            <a:r>
              <a:rPr lang="en-US" b="1" dirty="0">
                <a:cs typeface="Times New Roman" pitchFamily="18" charset="0"/>
              </a:rPr>
              <a:t> +</a:t>
            </a:r>
            <a:br>
              <a:rPr lang="en-US" b="1" dirty="0">
                <a:cs typeface="Times New Roman" pitchFamily="18" charset="0"/>
              </a:rPr>
            </a:br>
            <a:r>
              <a:rPr lang="en-US" b="1" dirty="0">
                <a:cs typeface="Times New Roman" pitchFamily="18" charset="0"/>
              </a:rPr>
              <a:t>	</a:t>
            </a:r>
            <a:r>
              <a:rPr lang="en-US" b="1" dirty="0">
                <a:solidFill>
                  <a:srgbClr val="0000FF"/>
                </a:solidFill>
                <a:cs typeface="Times New Roman" pitchFamily="18" charset="0"/>
              </a:rPr>
              <a:t>(</a:t>
            </a:r>
            <a:r>
              <a:rPr lang="en-US" b="1" dirty="0" smtClean="0">
                <a:solidFill>
                  <a:srgbClr val="0000FF"/>
                </a:solidFill>
                <a:cs typeface="Times New Roman" pitchFamily="18" charset="0"/>
              </a:rPr>
              <a:t>X</a:t>
            </a:r>
            <a:r>
              <a:rPr lang="en-US" b="1" dirty="0" smtClean="0">
                <a:solidFill>
                  <a:srgbClr val="0000FF"/>
                </a:solidFill>
              </a:rPr>
              <a:t>Y</a:t>
            </a:r>
            <a:r>
              <a:rPr lang="en-US" b="1" dirty="0">
                <a:solidFill>
                  <a:srgbClr val="0000FF"/>
                </a:solidFill>
              </a:rPr>
              <a:t>)</a:t>
            </a:r>
            <a:r>
              <a:rPr lang="en-US" b="1" dirty="0"/>
              <a:t> +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b="1" dirty="0">
                <a:solidFill>
                  <a:srgbClr val="FF9900"/>
                </a:solidFill>
              </a:rPr>
              <a:t>(</a:t>
            </a:r>
            <a:r>
              <a:rPr lang="en-US" b="1" dirty="0" smtClean="0">
                <a:solidFill>
                  <a:srgbClr val="FF9900"/>
                </a:solidFill>
              </a:rPr>
              <a:t>WX</a:t>
            </a:r>
            <a:r>
              <a:rPr lang="en-US" b="1" dirty="0" smtClean="0">
                <a:solidFill>
                  <a:srgbClr val="FF9900"/>
                </a:solidFill>
                <a:cs typeface="Times New Roman" pitchFamily="18" charset="0"/>
              </a:rPr>
              <a:t>′</a:t>
            </a:r>
            <a:r>
              <a:rPr lang="en-US" b="1" dirty="0" smtClean="0">
                <a:solidFill>
                  <a:srgbClr val="FF9900"/>
                </a:solidFill>
              </a:rPr>
              <a:t>Z</a:t>
            </a:r>
            <a:r>
              <a:rPr lang="en-US" b="1" dirty="0">
                <a:solidFill>
                  <a:srgbClr val="FF9900"/>
                </a:solidFill>
              </a:rPr>
              <a:t>)</a:t>
            </a:r>
            <a:r>
              <a:rPr lang="en-US" b="1" dirty="0"/>
              <a:t> +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6600CC"/>
                </a:solidFill>
              </a:rPr>
              <a:t>(</a:t>
            </a:r>
            <a:r>
              <a:rPr lang="en-US" b="1" dirty="0" smtClean="0">
                <a:solidFill>
                  <a:srgbClr val="6600CC"/>
                </a:solidFill>
              </a:rPr>
              <a:t>WXZ</a:t>
            </a:r>
            <a:r>
              <a:rPr lang="en-US" b="1" dirty="0">
                <a:solidFill>
                  <a:srgbClr val="6600CC"/>
                </a:solidFill>
              </a:rPr>
              <a:t>′)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4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4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4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4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4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4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88" grpId="0" animBg="1"/>
      <p:bldP spid="154689" grpId="0" animBg="1"/>
      <p:bldP spid="154690" grpId="0" animBg="1"/>
      <p:bldP spid="1547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311_05</a:t>
            </a:r>
            <a:endParaRPr lang="en-US"/>
          </a:p>
        </p:txBody>
      </p:sp>
      <p:sp>
        <p:nvSpPr>
          <p:cNvPr id="8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3ABA5F-ADC0-413F-AF4E-A8E435FE44FF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Don't Cares</a:t>
            </a:r>
            <a:endParaRPr lang="en-US" dirty="0"/>
          </a:p>
        </p:txBody>
      </p:sp>
      <p:graphicFrame>
        <p:nvGraphicFramePr>
          <p:cNvPr id="168963" name="Group 3"/>
          <p:cNvGraphicFramePr>
            <a:graphicFrameLocks noGrp="1"/>
          </p:cNvGraphicFramePr>
          <p:nvPr>
            <p:ph idx="1"/>
          </p:nvPr>
        </p:nvGraphicFramePr>
        <p:xfrm>
          <a:off x="1143000" y="1524000"/>
          <a:ext cx="3886200" cy="3686176"/>
        </p:xfrm>
        <a:graphic>
          <a:graphicData uri="http://schemas.openxmlformats.org/drawingml/2006/table">
            <a:tbl>
              <a:tblPr/>
              <a:tblGrid>
                <a:gridCol w="777875"/>
                <a:gridCol w="776288"/>
                <a:gridCol w="777875"/>
                <a:gridCol w="776287"/>
                <a:gridCol w="777875"/>
              </a:tblGrid>
              <a:tr h="758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    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45720" marR="4572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marL="45720" marR="45720" anchor="b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01</a:t>
                      </a:r>
                    </a:p>
                  </a:txBody>
                  <a:tcPr marL="45720" marR="45720" anchor="b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45720" marR="45720" anchor="b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45720" marR="45720" anchor="b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marL="4572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01</a:t>
                      </a:r>
                    </a:p>
                  </a:txBody>
                  <a:tcPr marL="4572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4572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4572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9012" name="Text Box 52"/>
          <p:cNvSpPr txBox="1">
            <a:spLocks noChangeArrowheads="1"/>
          </p:cNvSpPr>
          <p:nvPr/>
        </p:nvSpPr>
        <p:spPr bwMode="auto">
          <a:xfrm>
            <a:off x="1228725" y="5603875"/>
            <a:ext cx="628409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B(x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,x</a:t>
            </a:r>
            <a:r>
              <a:rPr lang="en-US" baseline="-25000" dirty="0" smtClean="0"/>
              <a:t>3</a:t>
            </a:r>
            <a:r>
              <a:rPr lang="en-US" dirty="0" smtClean="0"/>
              <a:t>,x</a:t>
            </a:r>
            <a:r>
              <a:rPr lang="en-US" baseline="-25000" dirty="0" smtClean="0"/>
              <a:t>4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l-GR" dirty="0" smtClean="0"/>
              <a:t>Σ</a:t>
            </a:r>
            <a:r>
              <a:rPr lang="en-US" dirty="0" smtClean="0"/>
              <a:t>m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/>
              <a:t>0,1,2,3,4,7,8,9) + </a:t>
            </a:r>
            <a:r>
              <a:rPr lang="el-GR" dirty="0" smtClean="0"/>
              <a:t>Σ</a:t>
            </a:r>
            <a:r>
              <a:rPr lang="en-US" dirty="0" smtClean="0"/>
              <a:t>d(10-15</a:t>
            </a:r>
            <a:r>
              <a:rPr lang="en-US" dirty="0"/>
              <a:t>)</a:t>
            </a:r>
            <a:endParaRPr lang="el-GR" dirty="0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133600" y="2438400"/>
            <a:ext cx="2667000" cy="2590800"/>
            <a:chOff x="1344" y="1536"/>
            <a:chExt cx="1680" cy="1632"/>
          </a:xfrm>
        </p:grpSpPr>
        <p:sp>
          <p:nvSpPr>
            <p:cNvPr id="169014" name="Text Box 54"/>
            <p:cNvSpPr txBox="1">
              <a:spLocks noChangeArrowheads="1"/>
            </p:cNvSpPr>
            <p:nvPr/>
          </p:nvSpPr>
          <p:spPr bwMode="auto">
            <a:xfrm>
              <a:off x="1344" y="2880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69015" name="Text Box 55"/>
            <p:cNvSpPr txBox="1">
              <a:spLocks noChangeArrowheads="1"/>
            </p:cNvSpPr>
            <p:nvPr/>
          </p:nvSpPr>
          <p:spPr bwMode="auto">
            <a:xfrm>
              <a:off x="1824" y="153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69016" name="Text Box 56"/>
            <p:cNvSpPr txBox="1">
              <a:spLocks noChangeArrowheads="1"/>
            </p:cNvSpPr>
            <p:nvPr/>
          </p:nvSpPr>
          <p:spPr bwMode="auto">
            <a:xfrm>
              <a:off x="1344" y="196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69017" name="Text Box 57"/>
            <p:cNvSpPr txBox="1">
              <a:spLocks noChangeArrowheads="1"/>
            </p:cNvSpPr>
            <p:nvPr/>
          </p:nvSpPr>
          <p:spPr bwMode="auto">
            <a:xfrm>
              <a:off x="2812" y="196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69018" name="Text Box 58"/>
            <p:cNvSpPr txBox="1">
              <a:spLocks noChangeArrowheads="1"/>
            </p:cNvSpPr>
            <p:nvPr/>
          </p:nvSpPr>
          <p:spPr bwMode="auto">
            <a:xfrm>
              <a:off x="1344" y="153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69019" name="Text Box 59"/>
            <p:cNvSpPr txBox="1">
              <a:spLocks noChangeArrowheads="1"/>
            </p:cNvSpPr>
            <p:nvPr/>
          </p:nvSpPr>
          <p:spPr bwMode="auto">
            <a:xfrm>
              <a:off x="2812" y="153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69020" name="Text Box 60"/>
            <p:cNvSpPr txBox="1">
              <a:spLocks noChangeArrowheads="1"/>
            </p:cNvSpPr>
            <p:nvPr/>
          </p:nvSpPr>
          <p:spPr bwMode="auto">
            <a:xfrm>
              <a:off x="1824" y="244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169021" name="Text Box 61"/>
            <p:cNvSpPr txBox="1">
              <a:spLocks noChangeArrowheads="1"/>
            </p:cNvSpPr>
            <p:nvPr/>
          </p:nvSpPr>
          <p:spPr bwMode="auto">
            <a:xfrm>
              <a:off x="1344" y="244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</a:rPr>
                <a:t>1</a:t>
              </a:r>
            </a:p>
          </p:txBody>
        </p:sp>
      </p:grpSp>
      <p:sp>
        <p:nvSpPr>
          <p:cNvPr id="169023" name="AutoShape 63"/>
          <p:cNvSpPr>
            <a:spLocks noChangeArrowheads="1"/>
          </p:cNvSpPr>
          <p:nvPr/>
        </p:nvSpPr>
        <p:spPr bwMode="auto">
          <a:xfrm>
            <a:off x="2057400" y="2362200"/>
            <a:ext cx="27432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024" name="AutoShape 64"/>
          <p:cNvSpPr>
            <a:spLocks noChangeArrowheads="1"/>
          </p:cNvSpPr>
          <p:nvPr/>
        </p:nvSpPr>
        <p:spPr bwMode="auto">
          <a:xfrm>
            <a:off x="2057400" y="3810000"/>
            <a:ext cx="27432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99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025" name="Text Box 65"/>
          <p:cNvSpPr txBox="1">
            <a:spLocks noChangeArrowheads="1"/>
          </p:cNvSpPr>
          <p:nvPr/>
        </p:nvSpPr>
        <p:spPr bwMode="auto">
          <a:xfrm>
            <a:off x="5484813" y="2790825"/>
            <a:ext cx="2250937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    </a:t>
            </a:r>
            <a:r>
              <a:rPr lang="en-US" dirty="0"/>
              <a:t>B</a:t>
            </a:r>
            <a:r>
              <a:rPr lang="en-US" b="1" dirty="0"/>
              <a:t> =	</a:t>
            </a:r>
            <a:r>
              <a:rPr lang="en-US" b="1" dirty="0">
                <a:solidFill>
                  <a:srgbClr val="00CC00"/>
                </a:solidFill>
              </a:rPr>
              <a:t>x</a:t>
            </a:r>
            <a:r>
              <a:rPr lang="en-US" b="1" baseline="-25000" dirty="0">
                <a:solidFill>
                  <a:srgbClr val="00CC00"/>
                </a:solidFill>
              </a:rPr>
              <a:t>2</a:t>
            </a:r>
            <a:r>
              <a:rPr lang="en-US" b="1" dirty="0">
                <a:solidFill>
                  <a:srgbClr val="00CC00"/>
                </a:solidFill>
                <a:cs typeface="Times New Roman" pitchFamily="18" charset="0"/>
              </a:rPr>
              <a:t>′</a:t>
            </a:r>
            <a:r>
              <a:rPr lang="en-US" b="1" dirty="0">
                <a:cs typeface="Times New Roman" pitchFamily="18" charset="0"/>
              </a:rPr>
              <a:t> +</a:t>
            </a:r>
            <a:br>
              <a:rPr lang="en-US" b="1" dirty="0">
                <a:cs typeface="Times New Roman" pitchFamily="18" charset="0"/>
              </a:rPr>
            </a:br>
            <a:r>
              <a:rPr lang="en-US" b="1" dirty="0">
                <a:cs typeface="Times New Roman" pitchFamily="18" charset="0"/>
              </a:rPr>
              <a:t>	</a:t>
            </a:r>
            <a:r>
              <a:rPr lang="en-US" b="1" dirty="0">
                <a:solidFill>
                  <a:srgbClr val="0000FF"/>
                </a:solidFill>
              </a:rPr>
              <a:t>(</a:t>
            </a:r>
            <a:r>
              <a:rPr lang="en-US" b="1" dirty="0" smtClean="0">
                <a:solidFill>
                  <a:srgbClr val="0000FF"/>
                </a:solidFill>
              </a:rPr>
              <a:t>x</a:t>
            </a:r>
            <a:r>
              <a:rPr lang="en-US" b="1" baseline="-25000" dirty="0" smtClean="0">
                <a:solidFill>
                  <a:srgbClr val="0000FF"/>
                </a:solidFill>
              </a:rPr>
              <a:t>3</a:t>
            </a:r>
            <a:r>
              <a:rPr lang="en-US" b="1" dirty="0" smtClean="0">
                <a:solidFill>
                  <a:srgbClr val="0000FF"/>
                </a:solidFill>
              </a:rPr>
              <a:t>′x</a:t>
            </a:r>
            <a:r>
              <a:rPr lang="en-US" b="1" baseline="-25000" dirty="0" smtClean="0">
                <a:solidFill>
                  <a:srgbClr val="0000FF"/>
                </a:solidFill>
              </a:rPr>
              <a:t>4</a:t>
            </a:r>
            <a:r>
              <a:rPr lang="en-US" b="1" dirty="0">
                <a:solidFill>
                  <a:srgbClr val="0000FF"/>
                </a:solidFill>
              </a:rPr>
              <a:t>′)</a:t>
            </a:r>
            <a:r>
              <a:rPr lang="en-US" b="1" dirty="0"/>
              <a:t> +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b="1" dirty="0">
                <a:solidFill>
                  <a:srgbClr val="FF9900"/>
                </a:solidFill>
              </a:rPr>
              <a:t>(</a:t>
            </a:r>
            <a:r>
              <a:rPr lang="en-US" b="1" dirty="0" smtClean="0">
                <a:solidFill>
                  <a:srgbClr val="FF9900"/>
                </a:solidFill>
              </a:rPr>
              <a:t>x</a:t>
            </a:r>
            <a:r>
              <a:rPr lang="en-US" b="1" baseline="-25000" dirty="0" smtClean="0">
                <a:solidFill>
                  <a:srgbClr val="FF9900"/>
                </a:solidFill>
              </a:rPr>
              <a:t>3</a:t>
            </a:r>
            <a:r>
              <a:rPr lang="en-US" b="1" dirty="0" smtClean="0">
                <a:solidFill>
                  <a:srgbClr val="FF9900"/>
                </a:solidFill>
              </a:rPr>
              <a:t>x</a:t>
            </a:r>
            <a:r>
              <a:rPr lang="en-US" b="1" baseline="-25000" dirty="0" smtClean="0">
                <a:solidFill>
                  <a:srgbClr val="FF9900"/>
                </a:solidFill>
              </a:rPr>
              <a:t>4</a:t>
            </a:r>
            <a:r>
              <a:rPr lang="en-US" b="1" dirty="0">
                <a:solidFill>
                  <a:srgbClr val="FF9900"/>
                </a:solidFill>
              </a:rPr>
              <a:t>)</a:t>
            </a:r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3702050" y="2438400"/>
            <a:ext cx="1169988" cy="2595563"/>
            <a:chOff x="2332" y="1536"/>
            <a:chExt cx="737" cy="1635"/>
          </a:xfrm>
        </p:grpSpPr>
        <p:sp>
          <p:nvSpPr>
            <p:cNvPr id="169027" name="Text Box 67"/>
            <p:cNvSpPr txBox="1">
              <a:spLocks noChangeArrowheads="1"/>
            </p:cNvSpPr>
            <p:nvPr/>
          </p:nvSpPr>
          <p:spPr bwMode="auto">
            <a:xfrm>
              <a:off x="2332" y="2448"/>
              <a:ext cx="25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C0000"/>
                  </a:solidFill>
                </a:rPr>
                <a:t>X</a:t>
              </a:r>
              <a:endParaRPr lang="en-US" b="1" dirty="0">
                <a:solidFill>
                  <a:srgbClr val="CC0000"/>
                </a:solidFill>
              </a:endParaRPr>
            </a:p>
          </p:txBody>
        </p:sp>
        <p:sp>
          <p:nvSpPr>
            <p:cNvPr id="169028" name="Text Box 68"/>
            <p:cNvSpPr txBox="1">
              <a:spLocks noChangeArrowheads="1"/>
            </p:cNvSpPr>
            <p:nvPr/>
          </p:nvSpPr>
          <p:spPr bwMode="auto">
            <a:xfrm>
              <a:off x="2812" y="2448"/>
              <a:ext cx="25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C0000"/>
                  </a:solidFill>
                </a:rPr>
                <a:t>X</a:t>
              </a:r>
              <a:endParaRPr lang="en-US" b="1" dirty="0">
                <a:solidFill>
                  <a:srgbClr val="CC0000"/>
                </a:solidFill>
              </a:endParaRPr>
            </a:p>
          </p:txBody>
        </p:sp>
        <p:sp>
          <p:nvSpPr>
            <p:cNvPr id="169029" name="Text Box 69"/>
            <p:cNvSpPr txBox="1">
              <a:spLocks noChangeArrowheads="1"/>
            </p:cNvSpPr>
            <p:nvPr/>
          </p:nvSpPr>
          <p:spPr bwMode="auto">
            <a:xfrm>
              <a:off x="2812" y="2880"/>
              <a:ext cx="25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C0000"/>
                  </a:solidFill>
                </a:rPr>
                <a:t>X</a:t>
              </a:r>
              <a:endParaRPr lang="en-US" b="1" dirty="0">
                <a:solidFill>
                  <a:srgbClr val="CC0000"/>
                </a:solidFill>
              </a:endParaRPr>
            </a:p>
          </p:txBody>
        </p:sp>
        <p:sp>
          <p:nvSpPr>
            <p:cNvPr id="169030" name="Text Box 70"/>
            <p:cNvSpPr txBox="1">
              <a:spLocks noChangeArrowheads="1"/>
            </p:cNvSpPr>
            <p:nvPr/>
          </p:nvSpPr>
          <p:spPr bwMode="auto">
            <a:xfrm>
              <a:off x="2332" y="2880"/>
              <a:ext cx="25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C0000"/>
                  </a:solidFill>
                </a:rPr>
                <a:t>X</a:t>
              </a:r>
              <a:endParaRPr lang="en-US" b="1" dirty="0">
                <a:solidFill>
                  <a:srgbClr val="CC0000"/>
                </a:solidFill>
              </a:endParaRPr>
            </a:p>
          </p:txBody>
        </p:sp>
        <p:sp>
          <p:nvSpPr>
            <p:cNvPr id="169031" name="Text Box 71"/>
            <p:cNvSpPr txBox="1">
              <a:spLocks noChangeArrowheads="1"/>
            </p:cNvSpPr>
            <p:nvPr/>
          </p:nvSpPr>
          <p:spPr bwMode="auto">
            <a:xfrm>
              <a:off x="2332" y="1536"/>
              <a:ext cx="25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C0000"/>
                  </a:solidFill>
                </a:rPr>
                <a:t>X</a:t>
              </a:r>
              <a:endParaRPr lang="en-US" b="1" dirty="0">
                <a:solidFill>
                  <a:srgbClr val="CC0000"/>
                </a:solidFill>
              </a:endParaRPr>
            </a:p>
          </p:txBody>
        </p:sp>
        <p:sp>
          <p:nvSpPr>
            <p:cNvPr id="169032" name="Text Box 72"/>
            <p:cNvSpPr txBox="1">
              <a:spLocks noChangeArrowheads="1"/>
            </p:cNvSpPr>
            <p:nvPr/>
          </p:nvSpPr>
          <p:spPr bwMode="auto">
            <a:xfrm>
              <a:off x="2332" y="1968"/>
              <a:ext cx="25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C0000"/>
                  </a:solidFill>
                </a:rPr>
                <a:t>X</a:t>
              </a:r>
              <a:endParaRPr lang="en-US" b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1828800" y="2438400"/>
            <a:ext cx="3276600" cy="2590800"/>
            <a:chOff x="1152" y="1536"/>
            <a:chExt cx="2064" cy="1632"/>
          </a:xfrm>
        </p:grpSpPr>
        <p:grpSp>
          <p:nvGrpSpPr>
            <p:cNvPr id="5" name="Group 80"/>
            <p:cNvGrpSpPr>
              <a:grpSpLocks/>
            </p:cNvGrpSpPr>
            <p:nvPr/>
          </p:nvGrpSpPr>
          <p:grpSpPr bwMode="auto">
            <a:xfrm rot="-5400000">
              <a:off x="2184" y="2136"/>
              <a:ext cx="1632" cy="432"/>
              <a:chOff x="3600" y="3216"/>
              <a:chExt cx="1536" cy="432"/>
            </a:xfrm>
          </p:grpSpPr>
          <p:sp>
            <p:nvSpPr>
              <p:cNvPr id="169041" name="Arc 81"/>
              <p:cNvSpPr>
                <a:spLocks/>
              </p:cNvSpPr>
              <p:nvPr/>
            </p:nvSpPr>
            <p:spPr bwMode="auto">
              <a:xfrm flipH="1">
                <a:off x="3600" y="3216"/>
                <a:ext cx="192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042" name="Line 82"/>
              <p:cNvSpPr>
                <a:spLocks noChangeShapeType="1"/>
              </p:cNvSpPr>
              <p:nvPr/>
            </p:nvSpPr>
            <p:spPr bwMode="auto">
              <a:xfrm flipH="1">
                <a:off x="3600" y="3360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043" name="Arc 83"/>
              <p:cNvSpPr>
                <a:spLocks/>
              </p:cNvSpPr>
              <p:nvPr/>
            </p:nvSpPr>
            <p:spPr bwMode="auto">
              <a:xfrm>
                <a:off x="4944" y="3216"/>
                <a:ext cx="192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044" name="Line 84"/>
              <p:cNvSpPr>
                <a:spLocks noChangeShapeType="1"/>
              </p:cNvSpPr>
              <p:nvPr/>
            </p:nvSpPr>
            <p:spPr bwMode="auto">
              <a:xfrm>
                <a:off x="5136" y="3360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045" name="Line 85"/>
              <p:cNvSpPr>
                <a:spLocks noChangeShapeType="1"/>
              </p:cNvSpPr>
              <p:nvPr/>
            </p:nvSpPr>
            <p:spPr bwMode="auto">
              <a:xfrm rot="-5400000">
                <a:off x="4368" y="2640"/>
                <a:ext cx="0" cy="1152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86"/>
            <p:cNvGrpSpPr>
              <a:grpSpLocks/>
            </p:cNvGrpSpPr>
            <p:nvPr/>
          </p:nvGrpSpPr>
          <p:grpSpPr bwMode="auto">
            <a:xfrm rot="-5400000" flipH="1" flipV="1">
              <a:off x="552" y="2136"/>
              <a:ext cx="1632" cy="432"/>
              <a:chOff x="3600" y="3216"/>
              <a:chExt cx="1536" cy="432"/>
            </a:xfrm>
          </p:grpSpPr>
          <p:sp>
            <p:nvSpPr>
              <p:cNvPr id="169047" name="Arc 87"/>
              <p:cNvSpPr>
                <a:spLocks/>
              </p:cNvSpPr>
              <p:nvPr/>
            </p:nvSpPr>
            <p:spPr bwMode="auto">
              <a:xfrm flipH="1">
                <a:off x="3600" y="3216"/>
                <a:ext cx="192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048" name="Line 88"/>
              <p:cNvSpPr>
                <a:spLocks noChangeShapeType="1"/>
              </p:cNvSpPr>
              <p:nvPr/>
            </p:nvSpPr>
            <p:spPr bwMode="auto">
              <a:xfrm flipH="1">
                <a:off x="3600" y="3360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049" name="Arc 89"/>
              <p:cNvSpPr>
                <a:spLocks/>
              </p:cNvSpPr>
              <p:nvPr/>
            </p:nvSpPr>
            <p:spPr bwMode="auto">
              <a:xfrm>
                <a:off x="4944" y="3216"/>
                <a:ext cx="192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050" name="Line 90"/>
              <p:cNvSpPr>
                <a:spLocks noChangeShapeType="1"/>
              </p:cNvSpPr>
              <p:nvPr/>
            </p:nvSpPr>
            <p:spPr bwMode="auto">
              <a:xfrm>
                <a:off x="5136" y="3360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051" name="Line 91"/>
              <p:cNvSpPr>
                <a:spLocks noChangeShapeType="1"/>
              </p:cNvSpPr>
              <p:nvPr/>
            </p:nvSpPr>
            <p:spPr bwMode="auto">
              <a:xfrm rot="-5400000">
                <a:off x="4368" y="2640"/>
                <a:ext cx="0" cy="1152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9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9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9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9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23" grpId="0" animBg="1"/>
      <p:bldP spid="169024" grpId="0" animBg="1"/>
      <p:bldP spid="1690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Minimizing Switching Functions</a:t>
            </a:r>
          </a:p>
          <a:p>
            <a:r>
              <a:rPr lang="en-US" dirty="0" smtClean="0"/>
              <a:t>Karnaugh Maps</a:t>
            </a:r>
          </a:p>
          <a:p>
            <a:pPr lvl="1"/>
            <a:r>
              <a:rPr lang="en-US" dirty="0" smtClean="0"/>
              <a:t>Three-Variable</a:t>
            </a:r>
          </a:p>
          <a:p>
            <a:pPr lvl="1"/>
            <a:r>
              <a:rPr lang="en-US" dirty="0" smtClean="0"/>
              <a:t>Four-Variable</a:t>
            </a:r>
          </a:p>
          <a:p>
            <a:pPr lvl="1"/>
            <a:r>
              <a:rPr lang="en-US" dirty="0" smtClean="0"/>
              <a:t>Don't Cares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311_05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2A5990-254E-4B81-A3B4-0EE45CF65D7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11_Template">
  <a:themeElements>
    <a:clrScheme name="311_Template 3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DDDDDD"/>
      </a:accent1>
      <a:accent2>
        <a:srgbClr val="333333"/>
      </a:accent2>
      <a:accent3>
        <a:srgbClr val="FFFFFF"/>
      </a:accent3>
      <a:accent4>
        <a:srgbClr val="000000"/>
      </a:accent4>
      <a:accent5>
        <a:srgbClr val="EBEBEB"/>
      </a:accent5>
      <a:accent6>
        <a:srgbClr val="2D2D2D"/>
      </a:accent6>
      <a:hlink>
        <a:srgbClr val="808080"/>
      </a:hlink>
      <a:folHlink>
        <a:srgbClr val="808080"/>
      </a:folHlink>
    </a:clrScheme>
    <a:fontScheme name="311_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311_Templat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1_Templat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1_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1_Templat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311_Template</Template>
  <TotalTime>163</TotalTime>
  <Pages>30</Pages>
  <Words>294</Words>
  <Application>Microsoft Office PowerPoint</Application>
  <PresentationFormat>On-screen Show (4:3)</PresentationFormat>
  <Paragraphs>189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311_Template</vt:lpstr>
      <vt:lpstr>Karnaugh Maps</vt:lpstr>
      <vt:lpstr>Minimum Switching Functions</vt:lpstr>
      <vt:lpstr>Karnaugh Map</vt:lpstr>
      <vt:lpstr>Four-Variable Karnaugh Map</vt:lpstr>
      <vt:lpstr>Terminology</vt:lpstr>
      <vt:lpstr>Methodology</vt:lpstr>
      <vt:lpstr>Example</vt:lpstr>
      <vt:lpstr>Don't Cares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Ron Hayne</dc:creator>
  <cp:keywords/>
  <dc:description/>
  <cp:lastModifiedBy>Ron Hayne</cp:lastModifiedBy>
  <cp:revision>18</cp:revision>
  <cp:lastPrinted>1997-07-09T13:32:52Z</cp:lastPrinted>
  <dcterms:created xsi:type="dcterms:W3CDTF">2011-05-18T16:53:17Z</dcterms:created>
  <dcterms:modified xsi:type="dcterms:W3CDTF">2011-05-18T19:48:03Z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75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khintz@gmu.edu</vt:lpwstr>
  </property>
  <property fmtid="{D5CDD505-2E9C-101B-9397-08002B2CF9AE}" pid="8" name="HomePage">
    <vt:lpwstr>http://cpe.gmu.edu/~khintz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C:\FrontPage Webs\Content\cpeweb\courses\ece331\lectures</vt:lpwstr>
  </property>
</Properties>
</file>