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5" r:id="rId9"/>
    <p:sldId id="270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5" r:id="rId18"/>
    <p:sldId id="276" r:id="rId19"/>
    <p:sldId id="27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CCECFF"/>
    <a:srgbClr val="00336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113" d="100"/>
          <a:sy n="113" d="100"/>
        </p:scale>
        <p:origin x="-3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5EC918F-CC1B-46BE-A5A8-03012F5030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760A07C-F241-4A31-B8B8-8B63944B3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82561641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77DF2-90E1-46E7-ACA3-80030A4186BD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73DDD-C16E-494A-B21C-1FF8F3AC94C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73DDD-C16E-494A-B21C-1FF8F3AC94C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63885E-10F9-4947-8E88-CE6FA8AF4F9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63885E-10F9-4947-8E88-CE6FA8AF4F9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40A5C4-C8F5-49B3-84FE-E8788781AD65}" type="slidenum">
              <a:rPr lang="en-US"/>
              <a:pPr/>
              <a:t>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E481FE-8F12-4B1A-8153-BC7483A657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114425" y="784225"/>
            <a:ext cx="7572375" cy="14859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123950" y="862013"/>
            <a:ext cx="5662613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2716" name="Picture 12" descr="ECELogom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715000"/>
            <a:ext cx="2971800" cy="1055688"/>
          </a:xfrm>
          <a:prstGeom prst="rect">
            <a:avLst/>
          </a:prstGeom>
          <a:noFill/>
        </p:spPr>
      </p:pic>
      <p:sp>
        <p:nvSpPr>
          <p:cNvPr id="72717" name="Rectangle 13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2F160-1063-4EBA-B0A0-72E54CB63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9750" y="152400"/>
            <a:ext cx="2025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152400"/>
            <a:ext cx="5927725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A86F94-62F3-462C-9C91-E2405BC214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2166A-F1F1-4604-BF09-716701076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BCD63D-A5E2-47F0-A418-178851B183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1524000"/>
            <a:ext cx="390207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524000"/>
            <a:ext cx="390366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48225-35A9-4C2A-B9A8-DC1F77949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2E5C3F-F405-4F24-B497-E851A5337E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A9A69C-E1BF-4C77-8BFB-2ACBB40A5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E811A-DDA6-4145-91D0-11C4E9EBE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8C7B8D-A27F-451A-8CE5-E82F112823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39699-B6FB-4D66-B09D-8C4DD2C53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89000" y="0"/>
            <a:ext cx="496888" cy="12954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39763" y="131763"/>
            <a:ext cx="5662612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524000"/>
            <a:ext cx="79581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3366"/>
                </a:solidFill>
              </a:defRPr>
            </a:lvl1pPr>
          </a:lstStyle>
          <a:p>
            <a:r>
              <a:rPr lang="en-US" smtClean="0"/>
              <a:t>311_07</a:t>
            </a:r>
            <a:endParaRPr lang="en-US"/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366"/>
                </a:solidFill>
              </a:defRPr>
            </a:lvl1pPr>
          </a:lstStyle>
          <a:p>
            <a:fld id="{BCC5401E-37A7-40DA-B9F5-89581C8AA3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1524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w"/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55000"/>
        <a:buFont typeface="Wingdings" pitchFamily="2" charset="2"/>
        <a:buChar char="n"/>
        <a:defRPr sz="2800">
          <a:solidFill>
            <a:srgbClr val="003366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65000"/>
        <a:buFont typeface="Wingdings" pitchFamily="2" charset="2"/>
        <a:buChar char="l"/>
        <a:defRPr sz="2400">
          <a:solidFill>
            <a:srgbClr val="003366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w"/>
        <a:defRPr sz="2000">
          <a:solidFill>
            <a:srgbClr val="003366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NAND and NOR Gates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 311</a:t>
            </a:r>
          </a:p>
          <a:p>
            <a:r>
              <a:rPr lang="en-US" dirty="0"/>
              <a:t>Digital Logic and Circuits</a:t>
            </a:r>
          </a:p>
          <a:p>
            <a:r>
              <a:rPr lang="en-US" dirty="0"/>
              <a:t>Dr. Ron Hayne</a:t>
            </a:r>
          </a:p>
          <a:p>
            <a:endParaRPr lang="en-US" dirty="0"/>
          </a:p>
          <a:p>
            <a:pPr>
              <a:buClr>
                <a:schemeClr val="hlink"/>
              </a:buClr>
              <a:buSzPct val="110000"/>
            </a:pPr>
            <a:r>
              <a:rPr lang="en-US" sz="2400" i="1" dirty="0" smtClean="0"/>
              <a:t>Images Courtesy of  </a:t>
            </a:r>
            <a:r>
              <a:rPr lang="en-US" sz="2400" i="1" dirty="0" err="1" smtClean="0"/>
              <a:t>Cengage</a:t>
            </a:r>
            <a:r>
              <a:rPr lang="en-US" sz="2400" i="1" smtClean="0"/>
              <a:t> Learning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NAND Gate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311_07</a:t>
            </a:r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 b="10487"/>
          <a:stretch>
            <a:fillRect/>
          </a:stretch>
        </p:blipFill>
        <p:spPr bwMode="auto">
          <a:xfrm>
            <a:off x="990600" y="1295400"/>
            <a:ext cx="47164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Group 24"/>
          <p:cNvGrpSpPr/>
          <p:nvPr/>
        </p:nvGrpSpPr>
        <p:grpSpPr>
          <a:xfrm>
            <a:off x="2590800" y="2362200"/>
            <a:ext cx="6324600" cy="3962400"/>
            <a:chOff x="2590800" y="2362200"/>
            <a:chExt cx="6324600" cy="3962400"/>
          </a:xfrm>
        </p:grpSpPr>
        <p:graphicFrame>
          <p:nvGraphicFramePr>
            <p:cNvPr id="6" name="Group 4"/>
            <p:cNvGraphicFramePr>
              <a:graphicFrameLocks/>
            </p:cNvGraphicFramePr>
            <p:nvPr/>
          </p:nvGraphicFramePr>
          <p:xfrm>
            <a:off x="3886200" y="4038600"/>
            <a:ext cx="5029200" cy="2286000"/>
          </p:xfrm>
          <a:graphic>
            <a:graphicData uri="http://schemas.openxmlformats.org/drawingml/2006/table">
              <a:tbl>
                <a:tblPr/>
                <a:tblGrid>
                  <a:gridCol w="640080"/>
                  <a:gridCol w="548640"/>
                  <a:gridCol w="822960"/>
                  <a:gridCol w="822960"/>
                  <a:gridCol w="822960"/>
                  <a:gridCol w="822960"/>
                  <a:gridCol w="548640"/>
                </a:tblGrid>
                <a:tr h="274638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Times New Roman" pitchFamily="18" charset="0"/>
                          </a:rPr>
                          <a:t>A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Times New Roman" pitchFamily="18" charset="0"/>
                          </a:rPr>
                          <a:t>B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Times New Roman" pitchFamily="18" charset="0"/>
                          </a:rPr>
                          <a:t>Q</a:t>
                        </a:r>
                        <a:r>
                          <a:rPr kumimoji="0" lang="en-US" sz="24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Times New Roman" pitchFamily="18" charset="0"/>
                          </a:rPr>
                          <a:t>1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Times New Roman" pitchFamily="18" charset="0"/>
                          </a:rPr>
                          <a:t>Q</a:t>
                        </a:r>
                        <a:r>
                          <a:rPr kumimoji="0" lang="en-US" sz="24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Times New Roman" pitchFamily="18" charset="0"/>
                          </a:rPr>
                          <a:t>2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Times New Roman" pitchFamily="18" charset="0"/>
                          </a:rPr>
                          <a:t>Q</a:t>
                        </a:r>
                        <a:r>
                          <a:rPr kumimoji="0" lang="en-US" sz="24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Times New Roman" pitchFamily="18" charset="0"/>
                          </a:rPr>
                          <a:t>3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Times New Roman" pitchFamily="18" charset="0"/>
                          </a:rPr>
                          <a:t>Q</a:t>
                        </a:r>
                        <a:r>
                          <a:rPr kumimoji="0" lang="en-US" sz="24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Times New Roman" pitchFamily="18" charset="0"/>
                          </a:rPr>
                          <a:t>4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Times New Roman" pitchFamily="18" charset="0"/>
                          </a:rPr>
                          <a:t>F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274638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rPr>
                          <a:t>L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rPr>
                          <a:t>L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9900"/>
                            </a:solidFill>
                            <a:effectLst/>
                            <a:latin typeface="Times New Roman" pitchFamily="18" charset="0"/>
                          </a:rPr>
                          <a:t>ON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9900"/>
                            </a:solidFill>
                            <a:effectLst/>
                            <a:latin typeface="Times New Roman" pitchFamily="18" charset="0"/>
                          </a:rPr>
                          <a:t>ON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C0000"/>
                            </a:solidFill>
                            <a:effectLst/>
                            <a:latin typeface="Times New Roman" pitchFamily="18" charset="0"/>
                          </a:rPr>
                          <a:t>OFF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C0000"/>
                            </a:solidFill>
                            <a:effectLst/>
                            <a:latin typeface="Times New Roman" pitchFamily="18" charset="0"/>
                          </a:rPr>
                          <a:t>OFF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rPr>
                          <a:t>H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27305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rPr>
                          <a:t>L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rPr>
                          <a:t>H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274638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rPr>
                          <a:t>H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rPr>
                          <a:t>L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274638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rPr>
                          <a:t>H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rPr>
                          <a:t>H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3366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7" name="Line 54"/>
            <p:cNvSpPr>
              <a:spLocks noChangeShapeType="1"/>
            </p:cNvSpPr>
            <p:nvPr/>
          </p:nvSpPr>
          <p:spPr bwMode="auto">
            <a:xfrm>
              <a:off x="2662236" y="2362200"/>
              <a:ext cx="4764" cy="685800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5"/>
            <p:cNvSpPr>
              <a:spLocks noChangeShapeType="1"/>
            </p:cNvSpPr>
            <p:nvPr/>
          </p:nvSpPr>
          <p:spPr bwMode="auto">
            <a:xfrm>
              <a:off x="4419600" y="2362200"/>
              <a:ext cx="0" cy="685800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590800" y="3886200"/>
              <a:ext cx="157162" cy="533400"/>
              <a:chOff x="2590800" y="3886200"/>
              <a:chExt cx="157162" cy="533400"/>
            </a:xfrm>
          </p:grpSpPr>
          <p:sp>
            <p:nvSpPr>
              <p:cNvPr id="10" name="Oval 57"/>
              <p:cNvSpPr>
                <a:spLocks noChangeArrowheads="1"/>
              </p:cNvSpPr>
              <p:nvPr/>
            </p:nvSpPr>
            <p:spPr bwMode="auto">
              <a:xfrm>
                <a:off x="2595562" y="3886200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58"/>
              <p:cNvSpPr>
                <a:spLocks noChangeArrowheads="1"/>
              </p:cNvSpPr>
              <p:nvPr/>
            </p:nvSpPr>
            <p:spPr bwMode="auto">
              <a:xfrm>
                <a:off x="2590800" y="4267200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590800" y="4648200"/>
              <a:ext cx="157162" cy="533400"/>
              <a:chOff x="2590800" y="3886200"/>
              <a:chExt cx="157162" cy="533400"/>
            </a:xfrm>
          </p:grpSpPr>
          <p:sp>
            <p:nvSpPr>
              <p:cNvPr id="21" name="Oval 57"/>
              <p:cNvSpPr>
                <a:spLocks noChangeArrowheads="1"/>
              </p:cNvSpPr>
              <p:nvPr/>
            </p:nvSpPr>
            <p:spPr bwMode="auto">
              <a:xfrm>
                <a:off x="2595562" y="3886200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58"/>
              <p:cNvSpPr>
                <a:spLocks noChangeArrowheads="1"/>
              </p:cNvSpPr>
              <p:nvPr/>
            </p:nvSpPr>
            <p:spPr bwMode="auto">
              <a:xfrm>
                <a:off x="2590800" y="4267200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2590800" y="5715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(L = 0)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6600" y="129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(H = 1)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NAND Gate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311_07</a:t>
            </a:r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 b="10487"/>
          <a:stretch>
            <a:fillRect/>
          </a:stretch>
        </p:blipFill>
        <p:spPr bwMode="auto">
          <a:xfrm>
            <a:off x="990600" y="1295400"/>
            <a:ext cx="47164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Group 4"/>
          <p:cNvGraphicFramePr>
            <a:graphicFrameLocks/>
          </p:cNvGraphicFramePr>
          <p:nvPr/>
        </p:nvGraphicFramePr>
        <p:xfrm>
          <a:off x="3886200" y="4038600"/>
          <a:ext cx="5029200" cy="2286000"/>
        </p:xfrm>
        <a:graphic>
          <a:graphicData uri="http://schemas.openxmlformats.org/drawingml/2006/table">
            <a:tbl>
              <a:tblPr/>
              <a:tblGrid>
                <a:gridCol w="640080"/>
                <a:gridCol w="548640"/>
                <a:gridCol w="822960"/>
                <a:gridCol w="822960"/>
                <a:gridCol w="822960"/>
                <a:gridCol w="822960"/>
                <a:gridCol w="54864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54"/>
          <p:cNvSpPr>
            <a:spLocks noChangeShapeType="1"/>
          </p:cNvSpPr>
          <p:nvPr/>
        </p:nvSpPr>
        <p:spPr bwMode="auto">
          <a:xfrm>
            <a:off x="2662236" y="2362200"/>
            <a:ext cx="4764" cy="68580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5"/>
          <p:cNvSpPr>
            <a:spLocks noChangeShapeType="1"/>
          </p:cNvSpPr>
          <p:nvPr/>
        </p:nvSpPr>
        <p:spPr bwMode="auto">
          <a:xfrm>
            <a:off x="2667000" y="4572000"/>
            <a:ext cx="0" cy="68580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8"/>
          <p:cNvGrpSpPr/>
          <p:nvPr/>
        </p:nvGrpSpPr>
        <p:grpSpPr>
          <a:xfrm>
            <a:off x="2590800" y="3886200"/>
            <a:ext cx="157162" cy="533400"/>
            <a:chOff x="2590800" y="3886200"/>
            <a:chExt cx="157162" cy="533400"/>
          </a:xfrm>
        </p:grpSpPr>
        <p:sp>
          <p:nvSpPr>
            <p:cNvPr id="10" name="Oval 57"/>
            <p:cNvSpPr>
              <a:spLocks noChangeArrowheads="1"/>
            </p:cNvSpPr>
            <p:nvPr/>
          </p:nvSpPr>
          <p:spPr bwMode="auto">
            <a:xfrm>
              <a:off x="2595562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58"/>
            <p:cNvSpPr>
              <a:spLocks noChangeArrowheads="1"/>
            </p:cNvSpPr>
            <p:nvPr/>
          </p:nvSpPr>
          <p:spPr bwMode="auto">
            <a:xfrm>
              <a:off x="2590800" y="4267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9"/>
          <p:cNvGrpSpPr/>
          <p:nvPr/>
        </p:nvGrpSpPr>
        <p:grpSpPr>
          <a:xfrm>
            <a:off x="4343400" y="2438400"/>
            <a:ext cx="157162" cy="533400"/>
            <a:chOff x="2590800" y="3886200"/>
            <a:chExt cx="157162" cy="533400"/>
          </a:xfrm>
        </p:grpSpPr>
        <p:sp>
          <p:nvSpPr>
            <p:cNvPr id="21" name="Oval 57"/>
            <p:cNvSpPr>
              <a:spLocks noChangeArrowheads="1"/>
            </p:cNvSpPr>
            <p:nvPr/>
          </p:nvSpPr>
          <p:spPr bwMode="auto">
            <a:xfrm>
              <a:off x="2595562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58"/>
            <p:cNvSpPr>
              <a:spLocks noChangeArrowheads="1"/>
            </p:cNvSpPr>
            <p:nvPr/>
          </p:nvSpPr>
          <p:spPr bwMode="auto">
            <a:xfrm>
              <a:off x="2590800" y="4267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590800" y="5715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(L = 0)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6600" y="129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(H = 1)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NAND Gate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311_07</a:t>
            </a:r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 b="10487"/>
          <a:stretch>
            <a:fillRect/>
          </a:stretch>
        </p:blipFill>
        <p:spPr bwMode="auto">
          <a:xfrm>
            <a:off x="990600" y="1295400"/>
            <a:ext cx="47164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Group 4"/>
          <p:cNvGraphicFramePr>
            <a:graphicFrameLocks/>
          </p:cNvGraphicFramePr>
          <p:nvPr/>
        </p:nvGraphicFramePr>
        <p:xfrm>
          <a:off x="3886200" y="4038600"/>
          <a:ext cx="5029200" cy="2286000"/>
        </p:xfrm>
        <a:graphic>
          <a:graphicData uri="http://schemas.openxmlformats.org/drawingml/2006/table">
            <a:tbl>
              <a:tblPr/>
              <a:tblGrid>
                <a:gridCol w="640080"/>
                <a:gridCol w="548640"/>
                <a:gridCol w="822960"/>
                <a:gridCol w="822960"/>
                <a:gridCol w="822960"/>
                <a:gridCol w="822960"/>
                <a:gridCol w="54864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54"/>
          <p:cNvSpPr>
            <a:spLocks noChangeShapeType="1"/>
          </p:cNvSpPr>
          <p:nvPr/>
        </p:nvSpPr>
        <p:spPr bwMode="auto">
          <a:xfrm>
            <a:off x="4419600" y="2362200"/>
            <a:ext cx="4764" cy="68580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5"/>
          <p:cNvSpPr>
            <a:spLocks noChangeShapeType="1"/>
          </p:cNvSpPr>
          <p:nvPr/>
        </p:nvSpPr>
        <p:spPr bwMode="auto">
          <a:xfrm>
            <a:off x="2667000" y="3810000"/>
            <a:ext cx="0" cy="68580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8"/>
          <p:cNvGrpSpPr/>
          <p:nvPr/>
        </p:nvGrpSpPr>
        <p:grpSpPr>
          <a:xfrm>
            <a:off x="2590800" y="4648200"/>
            <a:ext cx="157162" cy="533400"/>
            <a:chOff x="2590800" y="3886200"/>
            <a:chExt cx="157162" cy="533400"/>
          </a:xfrm>
        </p:grpSpPr>
        <p:sp>
          <p:nvSpPr>
            <p:cNvPr id="10" name="Oval 57"/>
            <p:cNvSpPr>
              <a:spLocks noChangeArrowheads="1"/>
            </p:cNvSpPr>
            <p:nvPr/>
          </p:nvSpPr>
          <p:spPr bwMode="auto">
            <a:xfrm>
              <a:off x="2595562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58"/>
            <p:cNvSpPr>
              <a:spLocks noChangeArrowheads="1"/>
            </p:cNvSpPr>
            <p:nvPr/>
          </p:nvSpPr>
          <p:spPr bwMode="auto">
            <a:xfrm>
              <a:off x="2590800" y="4267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9"/>
          <p:cNvGrpSpPr/>
          <p:nvPr/>
        </p:nvGrpSpPr>
        <p:grpSpPr>
          <a:xfrm>
            <a:off x="2590800" y="2438400"/>
            <a:ext cx="157162" cy="533400"/>
            <a:chOff x="2590800" y="3886200"/>
            <a:chExt cx="157162" cy="533400"/>
          </a:xfrm>
        </p:grpSpPr>
        <p:sp>
          <p:nvSpPr>
            <p:cNvPr id="21" name="Oval 57"/>
            <p:cNvSpPr>
              <a:spLocks noChangeArrowheads="1"/>
            </p:cNvSpPr>
            <p:nvPr/>
          </p:nvSpPr>
          <p:spPr bwMode="auto">
            <a:xfrm>
              <a:off x="2595562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58"/>
            <p:cNvSpPr>
              <a:spLocks noChangeArrowheads="1"/>
            </p:cNvSpPr>
            <p:nvPr/>
          </p:nvSpPr>
          <p:spPr bwMode="auto">
            <a:xfrm>
              <a:off x="2590800" y="4267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590800" y="5715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(L = 0)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6600" y="129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(H = 1)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NAND Gate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311_07</a:t>
            </a:r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 b="10487"/>
          <a:stretch>
            <a:fillRect/>
          </a:stretch>
        </p:blipFill>
        <p:spPr bwMode="auto">
          <a:xfrm>
            <a:off x="990600" y="1295400"/>
            <a:ext cx="47164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Group 4"/>
          <p:cNvGraphicFramePr>
            <a:graphicFrameLocks/>
          </p:cNvGraphicFramePr>
          <p:nvPr/>
        </p:nvGraphicFramePr>
        <p:xfrm>
          <a:off x="3886200" y="4038600"/>
          <a:ext cx="5029200" cy="2286000"/>
        </p:xfrm>
        <a:graphic>
          <a:graphicData uri="http://schemas.openxmlformats.org/drawingml/2006/table">
            <a:tbl>
              <a:tblPr/>
              <a:tblGrid>
                <a:gridCol w="640080"/>
                <a:gridCol w="548640"/>
                <a:gridCol w="822960"/>
                <a:gridCol w="822960"/>
                <a:gridCol w="822960"/>
                <a:gridCol w="822960"/>
                <a:gridCol w="54864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54"/>
          <p:cNvSpPr>
            <a:spLocks noChangeShapeType="1"/>
          </p:cNvSpPr>
          <p:nvPr/>
        </p:nvSpPr>
        <p:spPr bwMode="auto">
          <a:xfrm>
            <a:off x="2667000" y="4572000"/>
            <a:ext cx="4764" cy="68580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5"/>
          <p:cNvSpPr>
            <a:spLocks noChangeShapeType="1"/>
          </p:cNvSpPr>
          <p:nvPr/>
        </p:nvSpPr>
        <p:spPr bwMode="auto">
          <a:xfrm>
            <a:off x="2667000" y="3810000"/>
            <a:ext cx="0" cy="68580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8"/>
          <p:cNvGrpSpPr/>
          <p:nvPr/>
        </p:nvGrpSpPr>
        <p:grpSpPr>
          <a:xfrm>
            <a:off x="4343400" y="2438400"/>
            <a:ext cx="157162" cy="533400"/>
            <a:chOff x="2590800" y="3886200"/>
            <a:chExt cx="157162" cy="533400"/>
          </a:xfrm>
        </p:grpSpPr>
        <p:sp>
          <p:nvSpPr>
            <p:cNvPr id="10" name="Oval 57"/>
            <p:cNvSpPr>
              <a:spLocks noChangeArrowheads="1"/>
            </p:cNvSpPr>
            <p:nvPr/>
          </p:nvSpPr>
          <p:spPr bwMode="auto">
            <a:xfrm>
              <a:off x="2595562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58"/>
            <p:cNvSpPr>
              <a:spLocks noChangeArrowheads="1"/>
            </p:cNvSpPr>
            <p:nvPr/>
          </p:nvSpPr>
          <p:spPr bwMode="auto">
            <a:xfrm>
              <a:off x="2590800" y="4267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9"/>
          <p:cNvGrpSpPr/>
          <p:nvPr/>
        </p:nvGrpSpPr>
        <p:grpSpPr>
          <a:xfrm>
            <a:off x="2590800" y="2438400"/>
            <a:ext cx="157162" cy="533400"/>
            <a:chOff x="2590800" y="3886200"/>
            <a:chExt cx="157162" cy="533400"/>
          </a:xfrm>
        </p:grpSpPr>
        <p:sp>
          <p:nvSpPr>
            <p:cNvPr id="21" name="Oval 57"/>
            <p:cNvSpPr>
              <a:spLocks noChangeArrowheads="1"/>
            </p:cNvSpPr>
            <p:nvPr/>
          </p:nvSpPr>
          <p:spPr bwMode="auto">
            <a:xfrm>
              <a:off x="2595562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58"/>
            <p:cNvSpPr>
              <a:spLocks noChangeArrowheads="1"/>
            </p:cNvSpPr>
            <p:nvPr/>
          </p:nvSpPr>
          <p:spPr bwMode="auto">
            <a:xfrm>
              <a:off x="2590800" y="4267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590800" y="5715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(L = 0)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6600" y="129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(H = 1)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NOR Gate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311_07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576303"/>
            <a:ext cx="4918075" cy="4664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311_07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Noise Margin</a:t>
            </a:r>
          </a:p>
        </p:txBody>
      </p:sp>
      <p:pic>
        <p:nvPicPr>
          <p:cNvPr id="160772" name="Picture 4" descr="Fig 01-02p"/>
          <p:cNvPicPr>
            <a:picLocks noChangeAspect="1" noChangeArrowheads="1"/>
          </p:cNvPicPr>
          <p:nvPr/>
        </p:nvPicPr>
        <p:blipFill>
          <a:blip r:embed="rId3" cstate="print"/>
          <a:srcRect l="22433" t="21066" r="19128" b="26666"/>
          <a:stretch>
            <a:fillRect/>
          </a:stretch>
        </p:blipFill>
        <p:spPr bwMode="auto">
          <a:xfrm>
            <a:off x="1066800" y="1676400"/>
            <a:ext cx="6399213" cy="4298950"/>
          </a:xfrm>
          <a:prstGeom prst="rect">
            <a:avLst/>
          </a:prstGeom>
          <a:noFill/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00163" y="2971800"/>
            <a:ext cx="7005637" cy="838200"/>
            <a:chOff x="819" y="1872"/>
            <a:chExt cx="4413" cy="528"/>
          </a:xfrm>
        </p:grpSpPr>
        <p:sp>
          <p:nvSpPr>
            <p:cNvPr id="160774" name="Line 6"/>
            <p:cNvSpPr>
              <a:spLocks noChangeShapeType="1"/>
            </p:cNvSpPr>
            <p:nvPr/>
          </p:nvSpPr>
          <p:spPr bwMode="auto">
            <a:xfrm flipH="1">
              <a:off x="1488" y="2004"/>
              <a:ext cx="2064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775" name="Text Box 7"/>
            <p:cNvSpPr txBox="1">
              <a:spLocks noChangeArrowheads="1"/>
            </p:cNvSpPr>
            <p:nvPr/>
          </p:nvSpPr>
          <p:spPr bwMode="auto">
            <a:xfrm>
              <a:off x="819" y="1872"/>
              <a:ext cx="66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V</a:t>
              </a:r>
              <a:r>
                <a:rPr lang="en-US" b="1" baseline="-25000">
                  <a:solidFill>
                    <a:srgbClr val="6600CC"/>
                  </a:solidFill>
                </a:rPr>
                <a:t>OHmin</a:t>
              </a:r>
            </a:p>
          </p:txBody>
        </p:sp>
        <p:sp>
          <p:nvSpPr>
            <p:cNvPr id="160779" name="Text Box 11"/>
            <p:cNvSpPr txBox="1">
              <a:spLocks noChangeArrowheads="1"/>
            </p:cNvSpPr>
            <p:nvPr/>
          </p:nvSpPr>
          <p:spPr bwMode="auto">
            <a:xfrm>
              <a:off x="4613" y="2112"/>
              <a:ext cx="61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V</a:t>
              </a:r>
              <a:r>
                <a:rPr lang="en-US" b="1" baseline="-25000">
                  <a:solidFill>
                    <a:srgbClr val="6600CC"/>
                  </a:solidFill>
                </a:rPr>
                <a:t>IHmin</a:t>
              </a:r>
            </a:p>
          </p:txBody>
        </p:sp>
        <p:sp>
          <p:nvSpPr>
            <p:cNvPr id="160784" name="Line 16"/>
            <p:cNvSpPr>
              <a:spLocks noChangeShapeType="1"/>
            </p:cNvSpPr>
            <p:nvPr/>
          </p:nvSpPr>
          <p:spPr bwMode="auto">
            <a:xfrm flipH="1">
              <a:off x="2514" y="2262"/>
              <a:ext cx="2064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95400" y="4572000"/>
            <a:ext cx="7011988" cy="914400"/>
            <a:chOff x="816" y="2880"/>
            <a:chExt cx="4417" cy="576"/>
          </a:xfrm>
        </p:grpSpPr>
        <p:sp>
          <p:nvSpPr>
            <p:cNvPr id="160777" name="Text Box 9"/>
            <p:cNvSpPr txBox="1">
              <a:spLocks noChangeArrowheads="1"/>
            </p:cNvSpPr>
            <p:nvPr/>
          </p:nvSpPr>
          <p:spPr bwMode="auto">
            <a:xfrm>
              <a:off x="816" y="3168"/>
              <a:ext cx="67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9900"/>
                  </a:solidFill>
                </a:rPr>
                <a:t>V</a:t>
              </a:r>
              <a:r>
                <a:rPr lang="en-US" b="1" baseline="-25000">
                  <a:solidFill>
                    <a:srgbClr val="FF9900"/>
                  </a:solidFill>
                </a:rPr>
                <a:t>OLmax</a:t>
              </a:r>
            </a:p>
          </p:txBody>
        </p:sp>
        <p:sp>
          <p:nvSpPr>
            <p:cNvPr id="160781" name="Text Box 13"/>
            <p:cNvSpPr txBox="1">
              <a:spLocks noChangeArrowheads="1"/>
            </p:cNvSpPr>
            <p:nvPr/>
          </p:nvSpPr>
          <p:spPr bwMode="auto">
            <a:xfrm>
              <a:off x="4608" y="2880"/>
              <a:ext cx="62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9900"/>
                  </a:solidFill>
                </a:rPr>
                <a:t>V</a:t>
              </a:r>
              <a:r>
                <a:rPr lang="en-US" b="1" baseline="-25000">
                  <a:solidFill>
                    <a:srgbClr val="FF9900"/>
                  </a:solidFill>
                </a:rPr>
                <a:t>ILmax</a:t>
              </a:r>
            </a:p>
          </p:txBody>
        </p:sp>
        <p:sp>
          <p:nvSpPr>
            <p:cNvPr id="160785" name="Line 17"/>
            <p:cNvSpPr>
              <a:spLocks noChangeShapeType="1"/>
            </p:cNvSpPr>
            <p:nvPr/>
          </p:nvSpPr>
          <p:spPr bwMode="auto">
            <a:xfrm flipH="1">
              <a:off x="1488" y="3300"/>
              <a:ext cx="2064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786" name="Line 18"/>
            <p:cNvSpPr>
              <a:spLocks noChangeShapeType="1"/>
            </p:cNvSpPr>
            <p:nvPr/>
          </p:nvSpPr>
          <p:spPr bwMode="auto">
            <a:xfrm flipH="1">
              <a:off x="2514" y="3036"/>
              <a:ext cx="2064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Tab 03-03p"/>
          <p:cNvPicPr>
            <a:picLocks noChangeAspect="1" noChangeArrowheads="1"/>
          </p:cNvPicPr>
          <p:nvPr/>
        </p:nvPicPr>
        <p:blipFill>
          <a:blip r:embed="rId3" cstate="print"/>
          <a:srcRect l="20833" t="11694" r="23334" b="54208"/>
          <a:stretch>
            <a:fillRect/>
          </a:stretch>
        </p:blipFill>
        <p:spPr bwMode="auto">
          <a:xfrm>
            <a:off x="914400" y="1371600"/>
            <a:ext cx="8153400" cy="3733800"/>
          </a:xfrm>
          <a:prstGeom prst="rect">
            <a:avLst/>
          </a:prstGeom>
          <a:noFill/>
        </p:spPr>
      </p:pic>
      <p:sp>
        <p:nvSpPr>
          <p:cNvPr id="161796" name="AutoShape 4"/>
          <p:cNvSpPr>
            <a:spLocks noChangeArrowheads="1"/>
          </p:cNvSpPr>
          <p:nvPr/>
        </p:nvSpPr>
        <p:spPr bwMode="auto">
          <a:xfrm>
            <a:off x="6438900" y="3762375"/>
            <a:ext cx="457200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6600CC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8" name="AutoShape 6"/>
          <p:cNvSpPr>
            <a:spLocks noChangeArrowheads="1"/>
          </p:cNvSpPr>
          <p:nvPr/>
        </p:nvSpPr>
        <p:spPr bwMode="auto">
          <a:xfrm>
            <a:off x="1162050" y="1809750"/>
            <a:ext cx="457200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6600CC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9" name="AutoShape 7"/>
          <p:cNvSpPr>
            <a:spLocks noChangeArrowheads="1"/>
          </p:cNvSpPr>
          <p:nvPr/>
        </p:nvSpPr>
        <p:spPr bwMode="auto">
          <a:xfrm>
            <a:off x="1162050" y="3914775"/>
            <a:ext cx="457200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6600CC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0" name="AutoShape 8"/>
          <p:cNvSpPr>
            <a:spLocks noChangeArrowheads="1"/>
          </p:cNvSpPr>
          <p:nvPr/>
        </p:nvSpPr>
        <p:spPr bwMode="auto">
          <a:xfrm>
            <a:off x="6438900" y="1809750"/>
            <a:ext cx="457200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6600CC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1" name="AutoShape 9"/>
          <p:cNvSpPr>
            <a:spLocks noChangeArrowheads="1"/>
          </p:cNvSpPr>
          <p:nvPr/>
        </p:nvSpPr>
        <p:spPr bwMode="auto">
          <a:xfrm>
            <a:off x="1162050" y="4572000"/>
            <a:ext cx="457200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2" name="AutoShape 10"/>
          <p:cNvSpPr>
            <a:spLocks noChangeArrowheads="1"/>
          </p:cNvSpPr>
          <p:nvPr/>
        </p:nvSpPr>
        <p:spPr bwMode="auto">
          <a:xfrm>
            <a:off x="7743825" y="4429125"/>
            <a:ext cx="457200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3" name="AutoShape 11"/>
          <p:cNvSpPr>
            <a:spLocks noChangeArrowheads="1"/>
          </p:cNvSpPr>
          <p:nvPr/>
        </p:nvSpPr>
        <p:spPr bwMode="auto">
          <a:xfrm>
            <a:off x="7743825" y="2143125"/>
            <a:ext cx="457200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4" name="AutoShape 12"/>
          <p:cNvSpPr>
            <a:spLocks noChangeArrowheads="1"/>
          </p:cNvSpPr>
          <p:nvPr/>
        </p:nvSpPr>
        <p:spPr bwMode="auto">
          <a:xfrm>
            <a:off x="1162050" y="2152650"/>
            <a:ext cx="457200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1681360" y="5334000"/>
            <a:ext cx="6243440" cy="11387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NM</a:t>
            </a:r>
            <a:r>
              <a:rPr lang="en-US" baseline="-25000" dirty="0"/>
              <a:t>H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OHmin</a:t>
            </a:r>
            <a:r>
              <a:rPr lang="en-US" dirty="0"/>
              <a:t> - </a:t>
            </a:r>
            <a:r>
              <a:rPr lang="en-US" dirty="0" err="1"/>
              <a:t>V</a:t>
            </a:r>
            <a:r>
              <a:rPr lang="en-US" baseline="-25000" dirty="0" err="1"/>
              <a:t>IHmin</a:t>
            </a:r>
            <a:r>
              <a:rPr lang="en-US" dirty="0"/>
              <a:t> = 4.4 V - 3.15 V = 1.25 V</a:t>
            </a:r>
          </a:p>
          <a:p>
            <a:endParaRPr lang="en-US" sz="2000" dirty="0"/>
          </a:p>
          <a:p>
            <a:r>
              <a:rPr lang="en-US" dirty="0"/>
              <a:t>NM</a:t>
            </a:r>
            <a:r>
              <a:rPr lang="en-US" baseline="-25000" dirty="0"/>
              <a:t>L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ILmax</a:t>
            </a:r>
            <a:r>
              <a:rPr lang="en-US" dirty="0"/>
              <a:t> - </a:t>
            </a:r>
            <a:r>
              <a:rPr lang="en-US" dirty="0" err="1"/>
              <a:t>V</a:t>
            </a:r>
            <a:r>
              <a:rPr lang="en-US" baseline="-25000" dirty="0" err="1"/>
              <a:t>OLmax</a:t>
            </a:r>
            <a:r>
              <a:rPr lang="en-US" dirty="0"/>
              <a:t> = 1.35 V - 0.1 V = 1.25 V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Characteristics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311_07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311_07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4BC36E-ED84-4287-AB44-066C9A228365}" type="slidenum">
              <a:rPr lang="en-US"/>
              <a:pPr/>
              <a:t>17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Propagation Delay</a:t>
            </a:r>
          </a:p>
        </p:txBody>
      </p:sp>
      <p:pic>
        <p:nvPicPr>
          <p:cNvPr id="174084" name="Picture 4" descr="Fig 03-42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18933" r="24200" b="32266"/>
          <a:stretch>
            <a:fillRect/>
          </a:stretch>
        </p:blipFill>
        <p:spPr bwMode="auto">
          <a:xfrm>
            <a:off x="1600200" y="1447800"/>
            <a:ext cx="6627813" cy="50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9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311_07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5B6987-BB68-4995-935D-4214FC09B4F8}" type="slidenum">
              <a:rPr lang="en-US"/>
              <a:pPr/>
              <a:t>18</a:t>
            </a:fld>
            <a:endParaRPr lang="en-US"/>
          </a:p>
        </p:txBody>
      </p:sp>
      <p:pic>
        <p:nvPicPr>
          <p:cNvPr id="176130" name="Picture 2" descr="Tab 03-03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49966" r="23334" b="33333"/>
          <a:stretch>
            <a:fillRect/>
          </a:stretch>
        </p:blipFill>
        <p:spPr bwMode="auto">
          <a:xfrm>
            <a:off x="838200" y="2590800"/>
            <a:ext cx="8153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Propagation Delay</a:t>
            </a:r>
          </a:p>
        </p:txBody>
      </p:sp>
      <p:sp>
        <p:nvSpPr>
          <p:cNvPr id="176132" name="AutoShape 4"/>
          <p:cNvSpPr>
            <a:spLocks noChangeArrowheads="1"/>
          </p:cNvSpPr>
          <p:nvPr/>
        </p:nvSpPr>
        <p:spPr bwMode="auto">
          <a:xfrm>
            <a:off x="1047750" y="3352800"/>
            <a:ext cx="457200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66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7010400" y="3371850"/>
            <a:ext cx="1752600" cy="2857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66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NAND and NOR Gates</a:t>
            </a:r>
          </a:p>
          <a:p>
            <a:r>
              <a:rPr lang="en-US" dirty="0" err="1" smtClean="0"/>
              <a:t>DeMorgan's</a:t>
            </a:r>
            <a:r>
              <a:rPr lang="en-US" dirty="0" smtClean="0"/>
              <a:t> Laws</a:t>
            </a:r>
          </a:p>
          <a:p>
            <a:r>
              <a:rPr lang="en-US" dirty="0" smtClean="0"/>
              <a:t>SOP to NAND-NAND</a:t>
            </a:r>
          </a:p>
          <a:p>
            <a:r>
              <a:rPr lang="en-US" dirty="0" smtClean="0"/>
              <a:t>MOSFETs</a:t>
            </a:r>
          </a:p>
          <a:p>
            <a:r>
              <a:rPr lang="en-US" dirty="0" smtClean="0"/>
              <a:t>CMOS Logic Gates</a:t>
            </a:r>
          </a:p>
          <a:p>
            <a:pPr lvl="1"/>
            <a:r>
              <a:rPr lang="en-US" dirty="0" smtClean="0"/>
              <a:t>Inverter, NAND, NOR</a:t>
            </a:r>
          </a:p>
          <a:p>
            <a:r>
              <a:rPr lang="en-US" dirty="0" smtClean="0"/>
              <a:t>Electrical Characteristics</a:t>
            </a:r>
          </a:p>
          <a:p>
            <a:pPr lvl="1"/>
            <a:r>
              <a:rPr lang="en-US" dirty="0" smtClean="0"/>
              <a:t>Noise </a:t>
            </a:r>
            <a:r>
              <a:rPr lang="en-US" dirty="0" smtClean="0"/>
              <a:t>Margin</a:t>
            </a:r>
          </a:p>
          <a:p>
            <a:pPr lvl="1"/>
            <a:r>
              <a:rPr lang="en-US" smtClean="0"/>
              <a:t>Propagation Delay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311_07</a:t>
            </a:r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and NOR </a:t>
            </a:r>
            <a:r>
              <a:rPr lang="en-US" dirty="0"/>
              <a:t>Gates</a:t>
            </a:r>
          </a:p>
        </p:txBody>
      </p:sp>
      <p:pic>
        <p:nvPicPr>
          <p:cNvPr id="129028" name="Picture 4" descr="Fig 03-03p"/>
          <p:cNvPicPr>
            <a:picLocks noChangeAspect="1" noChangeArrowheads="1"/>
          </p:cNvPicPr>
          <p:nvPr/>
        </p:nvPicPr>
        <p:blipFill>
          <a:blip r:embed="rId3" cstate="print"/>
          <a:srcRect l="20799" t="25600" r="51700" b="37733"/>
          <a:stretch>
            <a:fillRect/>
          </a:stretch>
        </p:blipFill>
        <p:spPr bwMode="auto">
          <a:xfrm>
            <a:off x="1371600" y="1676400"/>
            <a:ext cx="3144838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29" name="Picture 5" descr="Fig 03-03p"/>
          <p:cNvPicPr>
            <a:picLocks noChangeAspect="1" noChangeArrowheads="1"/>
          </p:cNvPicPr>
          <p:nvPr/>
        </p:nvPicPr>
        <p:blipFill>
          <a:blip r:embed="rId3" cstate="print"/>
          <a:srcRect l="55000" t="25600" r="17500" b="37733"/>
          <a:stretch>
            <a:fillRect/>
          </a:stretch>
        </p:blipFill>
        <p:spPr bwMode="auto">
          <a:xfrm>
            <a:off x="5160963" y="1676400"/>
            <a:ext cx="3144837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DeMorgan's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(X ∙ Y)' = X' + Y'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(X + Y)' = X' ∙ Y'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311_07</a:t>
            </a:r>
            <a:endParaRPr lang="en-US"/>
          </a:p>
        </p:txBody>
      </p:sp>
      <p:pic>
        <p:nvPicPr>
          <p:cNvPr id="8" name="Picture 6" descr="Fig 04-03p"/>
          <p:cNvPicPr>
            <a:picLocks noChangeAspect="1" noChangeArrowheads="1"/>
          </p:cNvPicPr>
          <p:nvPr/>
        </p:nvPicPr>
        <p:blipFill>
          <a:blip r:embed="rId3" cstate="print"/>
          <a:srcRect l="66699" t="26666" r="5000" b="43333"/>
          <a:stretch>
            <a:fillRect/>
          </a:stretch>
        </p:blipFill>
        <p:spPr bwMode="auto">
          <a:xfrm>
            <a:off x="1066800" y="2286000"/>
            <a:ext cx="3629025" cy="2886075"/>
          </a:xfrm>
          <a:prstGeom prst="rect">
            <a:avLst/>
          </a:prstGeom>
          <a:noFill/>
        </p:spPr>
      </p:pic>
      <p:pic>
        <p:nvPicPr>
          <p:cNvPr id="9" name="Picture 7" descr="Fig 04-04p"/>
          <p:cNvPicPr>
            <a:picLocks noChangeAspect="1" noChangeArrowheads="1"/>
          </p:cNvPicPr>
          <p:nvPr/>
        </p:nvPicPr>
        <p:blipFill>
          <a:blip r:embed="rId4" cstate="print"/>
          <a:srcRect l="65800" t="26666" r="5000" b="43333"/>
          <a:stretch>
            <a:fillRect/>
          </a:stretch>
        </p:blipFill>
        <p:spPr bwMode="auto">
          <a:xfrm>
            <a:off x="5105400" y="2362200"/>
            <a:ext cx="3729037" cy="2873375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48225-35A9-4C2A-B9A8-DC1F779490F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Functionally Complete Set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function can be realized using only NAND gates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311_07</a:t>
            </a:r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930" y="2971800"/>
            <a:ext cx="815986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311_07</a:t>
            </a:r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SOP to NAND-NAND</a:t>
            </a:r>
            <a:endParaRPr lang="en-US" dirty="0"/>
          </a:p>
        </p:txBody>
      </p:sp>
      <p:pic>
        <p:nvPicPr>
          <p:cNvPr id="154628" name="Picture 4" descr="Fig 04-17p"/>
          <p:cNvPicPr>
            <a:picLocks noChangeAspect="1" noChangeArrowheads="1"/>
          </p:cNvPicPr>
          <p:nvPr/>
        </p:nvPicPr>
        <p:blipFill>
          <a:blip r:embed="rId3" cstate="print"/>
          <a:srcRect l="9959" t="15601" r="52689" b="61067"/>
          <a:stretch>
            <a:fillRect/>
          </a:stretch>
        </p:blipFill>
        <p:spPr bwMode="auto">
          <a:xfrm>
            <a:off x="1219200" y="1524000"/>
            <a:ext cx="4113213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4629" name="Picture 5" descr="Fig 04-17p"/>
          <p:cNvPicPr>
            <a:picLocks noChangeAspect="1" noChangeArrowheads="1"/>
          </p:cNvPicPr>
          <p:nvPr/>
        </p:nvPicPr>
        <p:blipFill>
          <a:blip r:embed="rId3" cstate="print"/>
          <a:srcRect l="58067" t="15601" r="4582" b="61067"/>
          <a:stretch>
            <a:fillRect/>
          </a:stretch>
        </p:blipFill>
        <p:spPr bwMode="auto">
          <a:xfrm>
            <a:off x="1219200" y="4100513"/>
            <a:ext cx="4113213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4873625" y="3581400"/>
            <a:ext cx="217925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G = </a:t>
            </a:r>
            <a:r>
              <a:rPr lang="en-US" dirty="0" smtClean="0"/>
              <a:t>WXY </a:t>
            </a:r>
            <a:r>
              <a:rPr lang="en-US" dirty="0"/>
              <a:t>+ </a:t>
            </a:r>
            <a:r>
              <a:rPr lang="en-US" dirty="0" smtClean="0"/>
              <a:t>Y</a:t>
            </a:r>
            <a:r>
              <a:rPr lang="en-US" dirty="0" smtClean="0">
                <a:cs typeface="Times New Roman" pitchFamily="18" charset="0"/>
              </a:rPr>
              <a:t>Z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311_07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MOSFETs</a:t>
            </a:r>
            <a:endParaRPr lang="en-US" dirty="0"/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8413" y="1600200"/>
            <a:ext cx="5995987" cy="4394200"/>
          </a:xfrm>
          <a:prstGeom prst="rect">
            <a:avLst/>
          </a:prstGeom>
          <a:noFill/>
        </p:spPr>
      </p:pic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990600" y="2286000"/>
            <a:ext cx="1601721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</a:rPr>
              <a:t>NMOS</a:t>
            </a:r>
          </a:p>
          <a:p>
            <a:r>
              <a:rPr lang="en-US" dirty="0" smtClean="0">
                <a:solidFill>
                  <a:srgbClr val="003366"/>
                </a:solidFill>
              </a:rPr>
              <a:t>(</a:t>
            </a:r>
            <a:r>
              <a:rPr lang="en-US" i="1" dirty="0" smtClean="0">
                <a:solidFill>
                  <a:srgbClr val="003366"/>
                </a:solidFill>
              </a:rPr>
              <a:t>n</a:t>
            </a:r>
            <a:r>
              <a:rPr lang="en-US" dirty="0" smtClean="0">
                <a:solidFill>
                  <a:srgbClr val="003366"/>
                </a:solidFill>
              </a:rPr>
              <a:t>-channel)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1006475" y="4724400"/>
            <a:ext cx="1601721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</a:rPr>
              <a:t>PMOS</a:t>
            </a:r>
          </a:p>
          <a:p>
            <a:r>
              <a:rPr lang="en-US" dirty="0" smtClean="0">
                <a:solidFill>
                  <a:srgbClr val="003366"/>
                </a:solidFill>
              </a:rPr>
              <a:t>(</a:t>
            </a:r>
            <a:r>
              <a:rPr lang="en-US" i="1" dirty="0" smtClean="0">
                <a:solidFill>
                  <a:srgbClr val="003366"/>
                </a:solidFill>
              </a:rPr>
              <a:t>p</a:t>
            </a:r>
            <a:r>
              <a:rPr lang="en-US" dirty="0" smtClean="0">
                <a:solidFill>
                  <a:srgbClr val="003366"/>
                </a:solidFill>
              </a:rPr>
              <a:t>-channel)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3810000" y="2590800"/>
            <a:ext cx="75052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OFF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3886200" y="5029200"/>
            <a:ext cx="64633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ON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7162800" y="2590800"/>
            <a:ext cx="64633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ON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7086600" y="5029200"/>
            <a:ext cx="75052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OFF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Inverter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311_07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l="23203" t="35979" r="34967" b="6987"/>
          <a:stretch>
            <a:fillRect/>
          </a:stretch>
        </p:blipFill>
        <p:spPr bwMode="auto">
          <a:xfrm>
            <a:off x="2133600" y="1676400"/>
            <a:ext cx="426720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 bwMode="auto">
          <a:xfrm>
            <a:off x="1447800" y="1447800"/>
            <a:ext cx="1981200" cy="1295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00600" y="1524000"/>
            <a:ext cx="1981200" cy="1295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311_07</a:t>
            </a:r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CMOS Inverter</a:t>
            </a:r>
          </a:p>
        </p:txBody>
      </p:sp>
      <p:pic>
        <p:nvPicPr>
          <p:cNvPr id="134149" name="Picture 5" descr="Fig 03-11p"/>
          <p:cNvPicPr>
            <a:picLocks noChangeAspect="1" noChangeArrowheads="1"/>
          </p:cNvPicPr>
          <p:nvPr/>
        </p:nvPicPr>
        <p:blipFill>
          <a:blip r:embed="rId3" cstate="print"/>
          <a:srcRect l="14999" t="22267" r="14999" b="35600"/>
          <a:stretch>
            <a:fillRect/>
          </a:stretch>
        </p:blipFill>
        <p:spPr bwMode="auto">
          <a:xfrm>
            <a:off x="1008063" y="1447800"/>
            <a:ext cx="7678737" cy="346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990600" y="1600200"/>
            <a:ext cx="4572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5105400" y="1600200"/>
            <a:ext cx="4572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2819400" y="3581400"/>
            <a:ext cx="75052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OFF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2825750" y="2514600"/>
            <a:ext cx="64633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ON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6934200" y="3581400"/>
            <a:ext cx="64633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ON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6940550" y="2514600"/>
            <a:ext cx="75052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OFF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057400" y="1524000"/>
            <a:ext cx="12954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172200" y="1524000"/>
            <a:ext cx="12954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14902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+V (H = 1)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987040" y="5029200"/>
          <a:ext cx="34137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886"/>
                <a:gridCol w="800994"/>
                <a:gridCol w="800994"/>
                <a:gridCol w="9058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in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V</a:t>
                      </a:r>
                      <a:r>
                        <a:rPr lang="en-US" sz="2400" baseline="-25000" dirty="0" err="1" smtClean="0"/>
                        <a:t>out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 (L)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9900"/>
                          </a:solidFill>
                        </a:rPr>
                        <a:t>ON</a:t>
                      </a:r>
                      <a:endParaRPr 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C0000"/>
                          </a:solidFill>
                        </a:rPr>
                        <a:t>OFF</a:t>
                      </a:r>
                      <a:endParaRPr lang="en-US" sz="2400" dirty="0">
                        <a:solidFill>
                          <a:srgbClr val="CC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 (H)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 (H)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C0000"/>
                          </a:solidFill>
                        </a:rPr>
                        <a:t>OFF</a:t>
                      </a:r>
                      <a:endParaRPr lang="en-US" sz="2400" dirty="0">
                        <a:solidFill>
                          <a:srgbClr val="CC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9900"/>
                          </a:solidFill>
                        </a:rPr>
                        <a:t>ON</a:t>
                      </a:r>
                      <a:endParaRPr 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 (L)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53200" y="14902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+V (H = 1)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3200" y="4419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(L = 0)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0" y="4419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(L = 0)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NAND Gate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311_07</a:t>
            </a:r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 b="10487"/>
          <a:stretch>
            <a:fillRect/>
          </a:stretch>
        </p:blipFill>
        <p:spPr bwMode="auto">
          <a:xfrm>
            <a:off x="990600" y="1295400"/>
            <a:ext cx="47164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Group 4"/>
          <p:cNvGraphicFramePr>
            <a:graphicFrameLocks/>
          </p:cNvGraphicFramePr>
          <p:nvPr/>
        </p:nvGraphicFramePr>
        <p:xfrm>
          <a:off x="3886200" y="4038600"/>
          <a:ext cx="5029200" cy="2286000"/>
        </p:xfrm>
        <a:graphic>
          <a:graphicData uri="http://schemas.openxmlformats.org/drawingml/2006/table">
            <a:tbl>
              <a:tblPr/>
              <a:tblGrid>
                <a:gridCol w="640080"/>
                <a:gridCol w="548640"/>
                <a:gridCol w="822960"/>
                <a:gridCol w="822960"/>
                <a:gridCol w="822960"/>
                <a:gridCol w="822960"/>
                <a:gridCol w="54864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590800" y="5715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(L = 0)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6600" y="129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(H = 1)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1_Template">
  <a:themeElements>
    <a:clrScheme name="311_Templat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DDDDD"/>
      </a:accent1>
      <a:accent2>
        <a:srgbClr val="33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2D"/>
      </a:accent6>
      <a:hlink>
        <a:srgbClr val="808080"/>
      </a:hlink>
      <a:folHlink>
        <a:srgbClr val="808080"/>
      </a:folHlink>
    </a:clrScheme>
    <a:fontScheme name="311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11_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1_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311_Template</Template>
  <TotalTime>183</TotalTime>
  <Pages>30</Pages>
  <Words>481</Words>
  <Application>Microsoft Office PowerPoint</Application>
  <PresentationFormat>On-screen Show (4:3)</PresentationFormat>
  <Paragraphs>277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311_Template</vt:lpstr>
      <vt:lpstr>NAND and NOR Gates</vt:lpstr>
      <vt:lpstr>NAND and NOR Gates</vt:lpstr>
      <vt:lpstr>DeMorgan's Laws</vt:lpstr>
      <vt:lpstr>Functionally Complete Set</vt:lpstr>
      <vt:lpstr>SOP to NAND-NAND</vt:lpstr>
      <vt:lpstr>MOSFETs</vt:lpstr>
      <vt:lpstr>CMOS Inverter</vt:lpstr>
      <vt:lpstr>CMOS Inverter</vt:lpstr>
      <vt:lpstr>CMOS NAND Gate</vt:lpstr>
      <vt:lpstr>CMOS NAND Gate</vt:lpstr>
      <vt:lpstr>CMOS NAND Gate</vt:lpstr>
      <vt:lpstr>CMOS NAND Gate</vt:lpstr>
      <vt:lpstr>CMOS NAND Gate</vt:lpstr>
      <vt:lpstr>CMOS NOR Gate</vt:lpstr>
      <vt:lpstr>Noise Margin</vt:lpstr>
      <vt:lpstr>Electrical Characteristics</vt:lpstr>
      <vt:lpstr>Propagation Delay</vt:lpstr>
      <vt:lpstr>Propagation Delay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Ron Hayne</dc:creator>
  <cp:keywords/>
  <dc:description/>
  <cp:lastModifiedBy>Ron Hayne</cp:lastModifiedBy>
  <cp:revision>21</cp:revision>
  <cp:lastPrinted>1997-07-09T13:32:52Z</cp:lastPrinted>
  <dcterms:created xsi:type="dcterms:W3CDTF">2011-05-24T13:48:25Z</dcterms:created>
  <dcterms:modified xsi:type="dcterms:W3CDTF">2012-08-14T20:40:33Z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75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khintz@gmu.edu</vt:lpwstr>
  </property>
  <property fmtid="{D5CDD505-2E9C-101B-9397-08002B2CF9AE}" pid="8" name="HomePage">
    <vt:lpwstr>http://cpe.gmu.edu/~khintz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C:\FrontPage Webs\Content\cpeweb\courses\ece331\lectures</vt:lpwstr>
  </property>
</Properties>
</file>