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3366"/>
    <a:srgbClr val="F8F8F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22" autoAdjust="0"/>
    <p:restoredTop sz="94660"/>
  </p:normalViewPr>
  <p:slideViewPr>
    <p:cSldViewPr>
      <p:cViewPr varScale="1">
        <p:scale>
          <a:sx n="102" d="100"/>
          <a:sy n="102" d="100"/>
        </p:scale>
        <p:origin x="-108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6453427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2716" name="Picture 12" descr="ECELog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2971800" cy="1055688"/>
          </a:xfrm>
          <a:prstGeom prst="rect">
            <a:avLst/>
          </a:prstGeom>
          <a:noFill/>
        </p:spPr>
      </p:pic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Multiplexers, Decoders, and PLDs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 311</a:t>
            </a:r>
          </a:p>
          <a:p>
            <a:r>
              <a:rPr lang="en-US" dirty="0"/>
              <a:t>Digital Logic and Circuits</a:t>
            </a:r>
          </a:p>
          <a:p>
            <a:r>
              <a:rPr lang="en-US" dirty="0"/>
              <a:t>Dr. Ron Hayne</a:t>
            </a:r>
          </a:p>
          <a:p>
            <a:endParaRPr lang="en-US" dirty="0"/>
          </a:p>
          <a:p>
            <a:pPr>
              <a:buClr>
                <a:schemeClr val="hlink"/>
              </a:buClr>
              <a:buSzPct val="110000"/>
            </a:pPr>
            <a:r>
              <a:rPr lang="en-US" sz="2400" i="1" dirty="0" smtClean="0"/>
              <a:t>Images Courtesy of  </a:t>
            </a:r>
            <a:r>
              <a:rPr lang="en-US" sz="2400" i="1" dirty="0" err="1" smtClean="0"/>
              <a:t>Cengage</a:t>
            </a:r>
            <a:r>
              <a:rPr lang="en-US" sz="2400" i="1" smtClean="0"/>
              <a:t> Learning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Encoders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852"/>
          <p:cNvPicPr>
            <a:picLocks noChangeAspect="1" noChangeArrowheads="1"/>
          </p:cNvPicPr>
          <p:nvPr/>
        </p:nvPicPr>
        <p:blipFill>
          <a:blip r:embed="rId3" cstate="print"/>
          <a:srcRect l="46712" r="24702" b="49986"/>
          <a:stretch>
            <a:fillRect/>
          </a:stretch>
        </p:blipFill>
        <p:spPr bwMode="auto">
          <a:xfrm>
            <a:off x="2057400" y="1600200"/>
            <a:ext cx="525351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487004"/>
            <a:ext cx="7848600" cy="498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to ASCII Converter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335612"/>
            <a:ext cx="5776913" cy="5369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Logic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524000"/>
            <a:ext cx="8334376" cy="4572000"/>
          </a:xfrm>
        </p:spPr>
        <p:txBody>
          <a:bodyPr/>
          <a:lstStyle/>
          <a:p>
            <a:r>
              <a:rPr lang="en-US" dirty="0" smtClean="0"/>
              <a:t>Programmable Logic Array (PLA)</a:t>
            </a:r>
          </a:p>
          <a:p>
            <a:r>
              <a:rPr lang="en-US" dirty="0" smtClean="0"/>
              <a:t>Programmable Array Logic (PAL)</a:t>
            </a:r>
          </a:p>
          <a:p>
            <a:r>
              <a:rPr lang="en-US" dirty="0" smtClean="0"/>
              <a:t>Complex Programmable Logic Device (CPLD)</a:t>
            </a:r>
          </a:p>
          <a:p>
            <a:r>
              <a:rPr lang="en-US" dirty="0" smtClean="0"/>
              <a:t>Field Programmable Gate Array (FPGA)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Logic 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375" y="1447800"/>
            <a:ext cx="714727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Array Logic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Logic Symbol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PAL Symbol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r="60509" b="65699"/>
          <a:stretch>
            <a:fillRect/>
          </a:stretch>
        </p:blipFill>
        <p:spPr bwMode="auto">
          <a:xfrm>
            <a:off x="5410200" y="2362200"/>
            <a:ext cx="204311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15308" t="59491" r="36824"/>
          <a:stretch>
            <a:fillRect/>
          </a:stretch>
        </p:blipFill>
        <p:spPr bwMode="auto">
          <a:xfrm>
            <a:off x="1066800" y="2141537"/>
            <a:ext cx="30480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 r="63877"/>
          <a:stretch>
            <a:fillRect/>
          </a:stretch>
        </p:blipFill>
        <p:spPr bwMode="auto">
          <a:xfrm>
            <a:off x="1143000" y="4038600"/>
            <a:ext cx="31242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l="50220"/>
          <a:stretch>
            <a:fillRect/>
          </a:stretch>
        </p:blipFill>
        <p:spPr bwMode="auto">
          <a:xfrm>
            <a:off x="4762500" y="4011612"/>
            <a:ext cx="43053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Programmed PAL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48225-35A9-4C2A-B9A8-DC1F779490F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l="26997" t="54394"/>
          <a:stretch>
            <a:fillRect/>
          </a:stretch>
        </p:blipFill>
        <p:spPr bwMode="auto">
          <a:xfrm>
            <a:off x="1143000" y="1905000"/>
            <a:ext cx="752972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 bwMode="auto">
          <a:xfrm>
            <a:off x="5334000" y="4495800"/>
            <a:ext cx="25908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PLD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5862935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Architecture of Xilinx XCR3064XL CPLD (© Xilinx, Inc.)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l="36454" r="-903"/>
          <a:stretch>
            <a:fillRect/>
          </a:stretch>
        </p:blipFill>
        <p:spPr bwMode="auto">
          <a:xfrm>
            <a:off x="1066800" y="1524000"/>
            <a:ext cx="790041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CPLD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0"/>
            <a:ext cx="7851775" cy="404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0" y="152400"/>
            <a:ext cx="7607300" cy="1143000"/>
          </a:xfrm>
        </p:spPr>
        <p:txBody>
          <a:bodyPr/>
          <a:lstStyle/>
          <a:p>
            <a:r>
              <a:rPr lang="en-US" dirty="0" smtClean="0"/>
              <a:t>Field Programmable Gate Array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b="21145"/>
          <a:stretch>
            <a:fillRect/>
          </a:stretch>
        </p:blipFill>
        <p:spPr bwMode="auto">
          <a:xfrm>
            <a:off x="1371600" y="1371600"/>
            <a:ext cx="699063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r="51414"/>
          <a:stretch>
            <a:fillRect/>
          </a:stretch>
        </p:blipFill>
        <p:spPr bwMode="auto">
          <a:xfrm>
            <a:off x="1123950" y="1920875"/>
            <a:ext cx="360045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55527"/>
          <a:stretch>
            <a:fillRect/>
          </a:stretch>
        </p:blipFill>
        <p:spPr bwMode="auto">
          <a:xfrm>
            <a:off x="5257800" y="1920875"/>
            <a:ext cx="329565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 Logic Block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397746"/>
            <a:ext cx="7543800" cy="515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Multiplexers</a:t>
            </a:r>
          </a:p>
          <a:p>
            <a:r>
              <a:rPr lang="en-US" dirty="0" smtClean="0"/>
              <a:t>Three-State Buffers</a:t>
            </a:r>
          </a:p>
          <a:p>
            <a:r>
              <a:rPr lang="en-US" dirty="0" smtClean="0"/>
              <a:t>Decoders</a:t>
            </a:r>
          </a:p>
          <a:p>
            <a:r>
              <a:rPr lang="en-US" dirty="0" smtClean="0"/>
              <a:t>Priority Encoders</a:t>
            </a:r>
          </a:p>
          <a:p>
            <a:r>
              <a:rPr lang="en-US" dirty="0" smtClean="0"/>
              <a:t>Read-Only Memory</a:t>
            </a:r>
          </a:p>
          <a:p>
            <a:r>
              <a:rPr lang="en-US" dirty="0" smtClean="0"/>
              <a:t>Complex Programmable Logic Devices</a:t>
            </a:r>
          </a:p>
          <a:p>
            <a:r>
              <a:rPr lang="en-US" dirty="0" smtClean="0"/>
              <a:t>Field Programmable Gate Arrays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Multiplexers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r="61351" b="40554"/>
          <a:stretch>
            <a:fillRect/>
          </a:stretch>
        </p:blipFill>
        <p:spPr bwMode="auto">
          <a:xfrm>
            <a:off x="1066800" y="2057400"/>
            <a:ext cx="33242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62569" t="42508" r="-665"/>
          <a:stretch>
            <a:fillRect/>
          </a:stretch>
        </p:blipFill>
        <p:spPr bwMode="auto">
          <a:xfrm>
            <a:off x="4953000" y="1971675"/>
            <a:ext cx="3276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 bwMode="auto">
          <a:xfrm>
            <a:off x="4724400" y="2057400"/>
            <a:ext cx="838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Multiplexers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 descr="C:\Documents and Settings\altit\Desktop\Roth 7e Images\Ch09\Figure\Figure 9-5.jpg"/>
          <p:cNvPicPr>
            <a:picLocks noChangeAspect="1" noChangeArrowheads="1"/>
          </p:cNvPicPr>
          <p:nvPr/>
        </p:nvPicPr>
        <p:blipFill rotWithShape="1">
          <a:blip r:embed="rId2" cstate="print"/>
          <a:srcRect l="39450"/>
          <a:stretch/>
        </p:blipFill>
        <p:spPr bwMode="auto">
          <a:xfrm>
            <a:off x="2514600" y="1447799"/>
            <a:ext cx="4038600" cy="5123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745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Multiple-Bit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r="10702"/>
          <a:stretch>
            <a:fillRect/>
          </a:stretch>
        </p:blipFill>
        <p:spPr bwMode="auto">
          <a:xfrm>
            <a:off x="990600" y="1981200"/>
            <a:ext cx="7629525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7620000" y="2286000"/>
            <a:ext cx="9906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5412" y="24384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Tri-State Buffer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r="67947"/>
          <a:stretch>
            <a:fillRect/>
          </a:stretch>
        </p:blipFill>
        <p:spPr bwMode="auto">
          <a:xfrm>
            <a:off x="3345577" y="1584600"/>
            <a:ext cx="2371281" cy="16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48080"/>
          <a:stretch>
            <a:fillRect/>
          </a:stretch>
        </p:blipFill>
        <p:spPr bwMode="auto">
          <a:xfrm>
            <a:off x="2635958" y="4114800"/>
            <a:ext cx="3841042" cy="16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Tri-State </a:t>
            </a:r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 l="10941" r="71467"/>
          <a:stretch>
            <a:fillRect/>
          </a:stretch>
        </p:blipFill>
        <p:spPr bwMode="auto">
          <a:xfrm>
            <a:off x="1828800" y="1676400"/>
            <a:ext cx="2057400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 l="51337" r="30419"/>
          <a:stretch>
            <a:fillRect/>
          </a:stretch>
        </p:blipFill>
        <p:spPr bwMode="auto">
          <a:xfrm>
            <a:off x="5029200" y="1676400"/>
            <a:ext cx="2133600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Bi-Directional I/O Pins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410" y="1828800"/>
            <a:ext cx="798806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58869"/>
            <a:ext cx="5334000" cy="461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235</TotalTime>
  <Pages>30</Pages>
  <Words>223</Words>
  <Application>Microsoft Office PowerPoint</Application>
  <PresentationFormat>On-screen Show (4:3)</PresentationFormat>
  <Paragraphs>120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311_Template</vt:lpstr>
      <vt:lpstr>Multiplexers, Decoders, and PLDs</vt:lpstr>
      <vt:lpstr>Multiplexers</vt:lpstr>
      <vt:lpstr>Larger Multiplexers</vt:lpstr>
      <vt:lpstr>Cascading Multiplexers</vt:lpstr>
      <vt:lpstr>Multiple-Bit Data</vt:lpstr>
      <vt:lpstr>Tri-State Buffer</vt:lpstr>
      <vt:lpstr>Tri-State Buffers</vt:lpstr>
      <vt:lpstr>Bi-Directional I/O Pins</vt:lpstr>
      <vt:lpstr>Decoders</vt:lpstr>
      <vt:lpstr>Priority Encoders</vt:lpstr>
      <vt:lpstr>Read-Only Memory</vt:lpstr>
      <vt:lpstr>Hex to ASCII Converter</vt:lpstr>
      <vt:lpstr>Programmable Logic Devices</vt:lpstr>
      <vt:lpstr>Programmable Logic Arrays</vt:lpstr>
      <vt:lpstr>Programmable Array Logic</vt:lpstr>
      <vt:lpstr>Programmed PAL</vt:lpstr>
      <vt:lpstr>Complex PLD </vt:lpstr>
      <vt:lpstr>Xilinx CPLD</vt:lpstr>
      <vt:lpstr>Field Programmable Gate Array</vt:lpstr>
      <vt:lpstr>Configurable Logic Block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Ron Hayne</dc:creator>
  <cp:keywords/>
  <dc:description/>
  <cp:lastModifiedBy>Ron Hayne</cp:lastModifiedBy>
  <cp:revision>26</cp:revision>
  <cp:lastPrinted>1997-07-09T13:32:52Z</cp:lastPrinted>
  <dcterms:created xsi:type="dcterms:W3CDTF">2011-05-25T15:56:28Z</dcterms:created>
  <dcterms:modified xsi:type="dcterms:W3CDTF">2013-06-13T14:19:28Z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