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003366"/>
    <a:srgbClr val="F8F8F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3222" autoAdjust="0"/>
    <p:restoredTop sz="94660"/>
  </p:normalViewPr>
  <p:slideViewPr>
    <p:cSldViewPr>
      <p:cViewPr varScale="1">
        <p:scale>
          <a:sx n="90" d="100"/>
          <a:sy n="90" d="100"/>
        </p:scale>
        <p:origin x="-12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20979-7864-43B4-9E27-CB103F9DD9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418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8C4F7-5DBC-4972-BE6C-BBC7E04174B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311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EB143-648E-41CF-9482-954D436E4D6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311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E785E-F8ED-42B2-B520-5CD8730C65B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20979-7864-43B4-9E27-CB103F9DD9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20979-7864-43B4-9E27-CB103F9DD9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20979-7864-43B4-9E27-CB103F9DD9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6BC65-583D-4896-9557-864C39693224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VHDL Operators</a:t>
            </a:r>
          </a:p>
        </p:txBody>
      </p:sp>
      <p:pic>
        <p:nvPicPr>
          <p:cNvPr id="141316" name="Picture 4" descr="Tab 05-17p"/>
          <p:cNvPicPr>
            <a:picLocks noChangeAspect="1" noChangeArrowheads="1"/>
          </p:cNvPicPr>
          <p:nvPr/>
        </p:nvPicPr>
        <p:blipFill>
          <a:blip r:embed="rId3" cstate="print"/>
          <a:srcRect l="25000" t="26666" r="25000" b="38548"/>
          <a:stretch>
            <a:fillRect/>
          </a:stretch>
        </p:blipFill>
        <p:spPr bwMode="auto">
          <a:xfrm>
            <a:off x="1143000" y="1600200"/>
            <a:ext cx="6864350" cy="3581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53000" y="4724400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       concatenation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311_10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24D702-4307-46FD-8000-53707A87E9C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VHDL Libraries and Packages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library IEEE;</a:t>
            </a:r>
          </a:p>
          <a:p>
            <a:pPr eaLnBrk="1" hangingPunct="1"/>
            <a:r>
              <a:rPr lang="en-US" sz="2800" dirty="0" smtClean="0"/>
              <a:t>use </a:t>
            </a:r>
            <a:r>
              <a:rPr lang="en-US" sz="2800" dirty="0" err="1" smtClean="0"/>
              <a:t>IEEE.numeric_bit.all</a:t>
            </a:r>
            <a:r>
              <a:rPr lang="en-US" sz="2800" dirty="0" smtClean="0"/>
              <a:t>;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library IEEE;</a:t>
            </a:r>
          </a:p>
          <a:p>
            <a:pPr eaLnBrk="1" hangingPunct="1"/>
            <a:r>
              <a:rPr lang="en-US" sz="2800" dirty="0" smtClean="0"/>
              <a:t>use IEEE.std_logic_1164.all;</a:t>
            </a:r>
          </a:p>
          <a:p>
            <a:pPr eaLnBrk="1" hangingPunct="1"/>
            <a:r>
              <a:rPr lang="en-US" sz="2800" dirty="0" smtClean="0"/>
              <a:t>use </a:t>
            </a:r>
            <a:r>
              <a:rPr lang="en-US" sz="2800" dirty="0" err="1" smtClean="0"/>
              <a:t>IEEE.numeric_std.all</a:t>
            </a:r>
            <a:r>
              <a:rPr lang="en-US" sz="2800" dirty="0" smtClean="0"/>
              <a:t>;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use work.project3_gates.all;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311_10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DDA00A-F989-44FE-AE0C-2B9D0FDDCCA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3 VHDL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Description</a:t>
            </a:r>
          </a:p>
          <a:p>
            <a:pPr lvl="1" eaLnBrk="1" hangingPunct="1"/>
            <a:r>
              <a:rPr lang="en-US" dirty="0" smtClean="0"/>
              <a:t>Entity</a:t>
            </a:r>
          </a:p>
          <a:p>
            <a:pPr lvl="1" eaLnBrk="1" hangingPunct="1"/>
            <a:r>
              <a:rPr lang="en-US" dirty="0" smtClean="0"/>
              <a:t>Structural Architecture</a:t>
            </a:r>
          </a:p>
          <a:p>
            <a:pPr eaLnBrk="1" hangingPunct="1"/>
            <a:r>
              <a:rPr lang="en-US" dirty="0" smtClean="0"/>
              <a:t>Package</a:t>
            </a:r>
          </a:p>
          <a:p>
            <a:pPr lvl="1" eaLnBrk="1" hangingPunct="1"/>
            <a:r>
              <a:rPr lang="en-US" dirty="0" smtClean="0"/>
              <a:t>Component declarations</a:t>
            </a:r>
          </a:p>
          <a:p>
            <a:pPr lvl="1" eaLnBrk="1" hangingPunct="1"/>
            <a:r>
              <a:rPr lang="en-US" dirty="0" smtClean="0"/>
              <a:t>Dataflow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311_10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604F39-210D-4F18-AAED-1F019F87EF0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3 Xilinx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New Project</a:t>
            </a:r>
          </a:p>
          <a:p>
            <a:pPr lvl="1" eaLnBrk="1" hangingPunct="1"/>
            <a:r>
              <a:rPr lang="en-US" sz="2400" dirty="0" smtClean="0"/>
              <a:t>Top-Level Source Type </a:t>
            </a:r>
            <a:r>
              <a:rPr lang="en-US" sz="2400" dirty="0" smtClean="0">
                <a:cs typeface="Times New Roman" pitchFamily="18" charset="0"/>
              </a:rPr>
              <a:t>→ HDL</a:t>
            </a:r>
          </a:p>
          <a:p>
            <a:r>
              <a:rPr lang="en-US" sz="2800" dirty="0" smtClean="0">
                <a:cs typeface="Times New Roman" pitchFamily="18" charset="0"/>
              </a:rPr>
              <a:t>Project</a:t>
            </a:r>
            <a:r>
              <a:rPr lang="en-US" sz="2800" dirty="0" smtClean="0"/>
              <a:t> </a:t>
            </a:r>
            <a:r>
              <a:rPr lang="en-US" sz="2800" dirty="0" smtClean="0">
                <a:cs typeface="Times New Roman" pitchFamily="18" charset="0"/>
              </a:rPr>
              <a:t>→ New </a:t>
            </a:r>
            <a:r>
              <a:rPr lang="en-US" sz="2800" dirty="0" smtClean="0">
                <a:cs typeface="Times New Roman" pitchFamily="18" charset="0"/>
              </a:rPr>
              <a:t>Source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VHDL Module</a:t>
            </a:r>
          </a:p>
          <a:p>
            <a:r>
              <a:rPr lang="en-US" sz="2800" dirty="0" smtClean="0">
                <a:cs typeface="Times New Roman" pitchFamily="18" charset="0"/>
              </a:rPr>
              <a:t>Project</a:t>
            </a:r>
            <a:r>
              <a:rPr lang="en-US" sz="2800" dirty="0" smtClean="0"/>
              <a:t> </a:t>
            </a:r>
            <a:r>
              <a:rPr lang="en-US" sz="2800" dirty="0" smtClean="0">
                <a:cs typeface="Times New Roman" pitchFamily="18" charset="0"/>
              </a:rPr>
              <a:t>→ Add </a:t>
            </a:r>
            <a:r>
              <a:rPr lang="en-US" sz="2800" dirty="0" smtClean="0">
                <a:cs typeface="Times New Roman" pitchFamily="18" charset="0"/>
              </a:rPr>
              <a:t>Copy of </a:t>
            </a:r>
            <a:r>
              <a:rPr lang="en-US" sz="2800" dirty="0" smtClean="0">
                <a:cs typeface="Times New Roman" pitchFamily="18" charset="0"/>
              </a:rPr>
              <a:t>Source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project3_gates.vhd</a:t>
            </a:r>
          </a:p>
          <a:p>
            <a:pPr lvl="1" eaLnBrk="1" hangingPunct="1"/>
            <a:endParaRPr 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238" y="1524000"/>
            <a:ext cx="6176962" cy="48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600" y="3886200"/>
            <a:ext cx="11430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Entity</a:t>
            </a:r>
          </a:p>
          <a:p>
            <a:r>
              <a:rPr lang="en-US" sz="2800" dirty="0" smtClean="0"/>
              <a:t>Architecture</a:t>
            </a:r>
          </a:p>
          <a:p>
            <a:pPr lvl="1"/>
            <a:r>
              <a:rPr lang="en-US" sz="2400" dirty="0" smtClean="0"/>
              <a:t>Structural</a:t>
            </a:r>
          </a:p>
          <a:p>
            <a:pPr lvl="1"/>
            <a:r>
              <a:rPr lang="en-US" sz="2400" dirty="0" smtClean="0"/>
              <a:t>Dataflow</a:t>
            </a:r>
          </a:p>
          <a:p>
            <a:pPr lvl="1"/>
            <a:r>
              <a:rPr lang="en-US" sz="2400" dirty="0" smtClean="0"/>
              <a:t>Behavioral</a:t>
            </a:r>
          </a:p>
          <a:p>
            <a:r>
              <a:rPr lang="en-US" sz="2800" dirty="0" smtClean="0"/>
              <a:t>Types</a:t>
            </a:r>
          </a:p>
          <a:p>
            <a:r>
              <a:rPr lang="en-US" sz="2800" dirty="0" smtClean="0"/>
              <a:t>Operators</a:t>
            </a:r>
          </a:p>
          <a:p>
            <a:r>
              <a:rPr lang="en-US" sz="2800" dirty="0" smtClean="0"/>
              <a:t>Libraries and Packages</a:t>
            </a:r>
          </a:p>
          <a:p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2E811A-DDA6-4145-91D0-11C4E9EBE3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2748A-7A63-4479-A3A4-2B85A0D780E5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</a:t>
            </a:r>
            <a:r>
              <a:rPr lang="en-US" dirty="0"/>
              <a:t>Tools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Hardware Description Language Tools</a:t>
            </a:r>
          </a:p>
          <a:p>
            <a:pPr lvl="1"/>
            <a:r>
              <a:rPr lang="en-US" sz="2400"/>
              <a:t>Text Editor</a:t>
            </a:r>
          </a:p>
          <a:p>
            <a:pPr lvl="2"/>
            <a:r>
              <a:rPr lang="en-US" sz="2000"/>
              <a:t>Design Entry</a:t>
            </a:r>
          </a:p>
          <a:p>
            <a:pPr lvl="1"/>
            <a:r>
              <a:rPr lang="en-US" sz="2400"/>
              <a:t>Compiler</a:t>
            </a:r>
          </a:p>
          <a:p>
            <a:pPr lvl="2"/>
            <a:r>
              <a:rPr lang="en-US" sz="2000"/>
              <a:t>Syntax</a:t>
            </a:r>
          </a:p>
          <a:p>
            <a:pPr lvl="1"/>
            <a:r>
              <a:rPr lang="en-US" sz="2400"/>
              <a:t>Simulator</a:t>
            </a:r>
          </a:p>
          <a:p>
            <a:pPr lvl="2"/>
            <a:r>
              <a:rPr lang="en-US" sz="2000"/>
              <a:t>Test Bench</a:t>
            </a:r>
          </a:p>
          <a:p>
            <a:pPr lvl="2"/>
            <a:r>
              <a:rPr lang="en-US" sz="2000"/>
              <a:t>Functional Verification</a:t>
            </a:r>
          </a:p>
          <a:p>
            <a:pPr lvl="1"/>
            <a:r>
              <a:rPr lang="en-US" sz="2400"/>
              <a:t>Synthesis tool</a:t>
            </a:r>
          </a:p>
          <a:p>
            <a:pPr lvl="2"/>
            <a:r>
              <a:rPr lang="en-US" sz="2000"/>
              <a:t>Libraries</a:t>
            </a:r>
          </a:p>
          <a:p>
            <a:pPr lvl="2"/>
            <a:r>
              <a:rPr lang="en-US" sz="2000"/>
              <a:t>Target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0BF1A3-C285-45C8-BF0E-1ADB1EA7AC48}" type="slidenum">
              <a:rPr lang="en-US"/>
              <a:pPr/>
              <a:t>3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VHDL Model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Entity</a:t>
            </a:r>
          </a:p>
          <a:p>
            <a:pPr lvl="1"/>
            <a:r>
              <a:rPr lang="en-US"/>
              <a:t>Component interface</a:t>
            </a:r>
          </a:p>
          <a:p>
            <a:pPr lvl="2"/>
            <a:r>
              <a:rPr lang="en-US"/>
              <a:t>Inputs</a:t>
            </a:r>
          </a:p>
          <a:p>
            <a:pPr lvl="2"/>
            <a:r>
              <a:rPr lang="en-US"/>
              <a:t>Outputs</a:t>
            </a:r>
          </a:p>
          <a:p>
            <a:r>
              <a:rPr lang="en-US"/>
              <a:t>Architecture</a:t>
            </a:r>
          </a:p>
          <a:p>
            <a:pPr lvl="1"/>
            <a:r>
              <a:rPr lang="en-US"/>
              <a:t>Structural</a:t>
            </a:r>
          </a:p>
          <a:p>
            <a:pPr lvl="1"/>
            <a:r>
              <a:rPr lang="en-US"/>
              <a:t>Dataflow</a:t>
            </a:r>
          </a:p>
          <a:p>
            <a:pPr lvl="1"/>
            <a:r>
              <a:rPr lang="en-US"/>
              <a:t>Behavioral</a:t>
            </a:r>
          </a:p>
        </p:txBody>
      </p:sp>
      <p:pic>
        <p:nvPicPr>
          <p:cNvPr id="131078" name="Picture 6" descr="Fig 05-03p"/>
          <p:cNvPicPr>
            <a:picLocks noChangeAspect="1" noChangeArrowheads="1"/>
          </p:cNvPicPr>
          <p:nvPr/>
        </p:nvPicPr>
        <p:blipFill>
          <a:blip r:embed="rId3" cstate="print"/>
          <a:srcRect l="25833" t="15555" r="34167" b="31111"/>
          <a:stretch>
            <a:fillRect/>
          </a:stretch>
        </p:blipFill>
        <p:spPr bwMode="auto">
          <a:xfrm>
            <a:off x="4953000" y="15240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48225-35A9-4C2A-B9A8-DC1F779490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 r="68627"/>
          <a:stretch>
            <a:fillRect/>
          </a:stretch>
        </p:blipFill>
        <p:spPr bwMode="auto">
          <a:xfrm>
            <a:off x="990600" y="1447800"/>
            <a:ext cx="27432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 l="34858" t="2929"/>
          <a:stretch>
            <a:fillRect/>
          </a:stretch>
        </p:blipFill>
        <p:spPr bwMode="auto">
          <a:xfrm>
            <a:off x="3219450" y="4027488"/>
            <a:ext cx="5695950" cy="25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Bit_Vectors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r="58966"/>
          <a:stretch>
            <a:fillRect/>
          </a:stretch>
        </p:blipFill>
        <p:spPr bwMode="auto">
          <a:xfrm>
            <a:off x="1019175" y="1524000"/>
            <a:ext cx="3552825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50165" t="4063" b="39318"/>
          <a:stretch>
            <a:fillRect/>
          </a:stretch>
        </p:blipFill>
        <p:spPr bwMode="auto">
          <a:xfrm>
            <a:off x="4724400" y="2514600"/>
            <a:ext cx="43148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475" y="1600200"/>
            <a:ext cx="73501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Hierarchy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506" y="2133600"/>
            <a:ext cx="7893656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Adder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71833"/>
            <a:ext cx="7924800" cy="278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311_10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50840-B98B-48A9-A1F7-48570572ACA8}" type="slidenum">
              <a:rPr lang="en-US"/>
              <a:pPr/>
              <a:t>9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VHDL Types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Predefined Types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IEEE </a:t>
            </a:r>
            <a:r>
              <a:rPr lang="en-US" sz="2800" dirty="0" smtClean="0"/>
              <a:t>Standard Logic</a:t>
            </a:r>
            <a:endParaRPr lang="en-US" sz="2800" dirty="0"/>
          </a:p>
        </p:txBody>
      </p:sp>
      <p:pic>
        <p:nvPicPr>
          <p:cNvPr id="140292" name="Picture 4" descr="Tab 05-16p"/>
          <p:cNvPicPr>
            <a:picLocks noChangeAspect="1" noChangeArrowheads="1"/>
          </p:cNvPicPr>
          <p:nvPr/>
        </p:nvPicPr>
        <p:blipFill>
          <a:blip r:embed="rId3" cstate="print"/>
          <a:srcRect l="25000" t="37733" r="25000" b="47733"/>
          <a:stretch>
            <a:fillRect/>
          </a:stretch>
        </p:blipFill>
        <p:spPr bwMode="auto">
          <a:xfrm>
            <a:off x="1828800" y="1981200"/>
            <a:ext cx="5484813" cy="1195388"/>
          </a:xfrm>
          <a:prstGeom prst="rect">
            <a:avLst/>
          </a:prstGeom>
          <a:noFill/>
        </p:spPr>
      </p:pic>
      <p:pic>
        <p:nvPicPr>
          <p:cNvPr id="8" name="Picture 4" descr="G:\books_ph\Jobs\Ph482-Wakerly\Final\ch05\tif\Tab 05-19p.tif"/>
          <p:cNvPicPr>
            <a:picLocks noChangeAspect="1" noChangeArrowheads="1"/>
          </p:cNvPicPr>
          <p:nvPr/>
        </p:nvPicPr>
        <p:blipFill>
          <a:blip r:embed="rId4" cstate="print"/>
          <a:srcRect l="32500" t="30000" r="32500" b="44444"/>
          <a:stretch>
            <a:fillRect/>
          </a:stretch>
        </p:blipFill>
        <p:spPr bwMode="auto">
          <a:xfrm>
            <a:off x="1828800" y="3581400"/>
            <a:ext cx="5009322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300</TotalTime>
  <Pages>30</Pages>
  <Words>218</Words>
  <Application>Microsoft Office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311_Template</vt:lpstr>
      <vt:lpstr>VHDL</vt:lpstr>
      <vt:lpstr>VHDL Tools</vt:lpstr>
      <vt:lpstr>VHDL Model</vt:lpstr>
      <vt:lpstr>Propagation Delays</vt:lpstr>
      <vt:lpstr>Bit_Vectors</vt:lpstr>
      <vt:lpstr>Multiplexers</vt:lpstr>
      <vt:lpstr>Design Hierarchy</vt:lpstr>
      <vt:lpstr>4-bit Adder Example</vt:lpstr>
      <vt:lpstr>VHDL Types</vt:lpstr>
      <vt:lpstr>VHDL Operators</vt:lpstr>
      <vt:lpstr>VHDL Libraries and Packages</vt:lpstr>
      <vt:lpstr>Project 3 VHDL</vt:lpstr>
      <vt:lpstr>Project 3 Xilinx</vt:lpstr>
      <vt:lpstr>New Source</vt:lpstr>
      <vt:lpstr>Slide 15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29</cp:revision>
  <cp:lastPrinted>1997-07-09T13:32:52Z</cp:lastPrinted>
  <dcterms:created xsi:type="dcterms:W3CDTF">2011-06-01T13:37:34Z</dcterms:created>
  <dcterms:modified xsi:type="dcterms:W3CDTF">2011-08-23T21:52:38Z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