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0" r:id="rId5"/>
    <p:sldId id="261" r:id="rId6"/>
    <p:sldId id="268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3366"/>
    <a:srgbClr val="F8F8F8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111" d="100"/>
          <a:sy n="111" d="100"/>
        </p:scale>
        <p:origin x="-90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r>
              <a:rPr lang="en-US"/>
              <a:t>ELEC 311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D5EC918F-CC1B-46BE-A5A8-03012F5030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06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r>
              <a:rPr lang="en-US"/>
              <a:t>ELEC 311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F760A07C-F241-4A31-B8B8-8B63944B3A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42787193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ELEC 311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77DF2-90E1-46E7-ACA3-80030A4186BD}" type="slidenum">
              <a:rPr lang="en-US"/>
              <a:pPr/>
              <a:t>1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ELEC 311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A07C-F241-4A31-B8B8-8B63944B3A0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1114425" y="784225"/>
            <a:ext cx="7572375" cy="1485900"/>
          </a:xfrm>
          <a:prstGeom prst="rect">
            <a:avLst/>
          </a:prstGeom>
          <a:solidFill>
            <a:srgbClr val="CCE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1123950" y="862013"/>
            <a:ext cx="5662613" cy="77787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2714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2715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2716" name="Picture 12" descr="ECELogom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715000"/>
            <a:ext cx="2971800" cy="1055688"/>
          </a:xfrm>
          <a:prstGeom prst="rect">
            <a:avLst/>
          </a:prstGeom>
          <a:noFill/>
        </p:spPr>
      </p:pic>
      <p:sp>
        <p:nvSpPr>
          <p:cNvPr id="72717" name="Rectangle 13" descr="Light horizontal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pattFill prst="ltHorz">
            <a:fgClr>
              <a:srgbClr val="003366">
                <a:alpha val="25000"/>
              </a:srgbClr>
            </a:fgClr>
            <a:bgClr>
              <a:schemeClr val="bg1">
                <a:alpha val="25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92F160-1063-4EBA-B0A0-72E54CB63A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9750" y="152400"/>
            <a:ext cx="20256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9625" y="152400"/>
            <a:ext cx="5927725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A86F94-62F3-462C-9C91-E2405BC214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22166A-F1F1-4604-BF09-716701076B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BCD63D-A5E2-47F0-A418-178851B183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625" y="1524000"/>
            <a:ext cx="390207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4100" y="1524000"/>
            <a:ext cx="390366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648225-35A9-4C2A-B9A8-DC1F779490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2E5C3F-F405-4F24-B497-E851A5337E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A9A69C-E1BF-4C77-8BFB-2ACBB40A53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2E811A-DDA6-4145-91D0-11C4E9EBE3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8C7B8D-A27F-451A-8CE5-E82F112823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311_14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539699-B6FB-4D66-B09D-8C4DD2C530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 descr="Light horizontal"/>
          <p:cNvSpPr>
            <a:spLocks noChangeArrowheads="1"/>
          </p:cNvSpPr>
          <p:nvPr/>
        </p:nvSpPr>
        <p:spPr bwMode="auto">
          <a:xfrm>
            <a:off x="0" y="0"/>
            <a:ext cx="838200" cy="6858000"/>
          </a:xfrm>
          <a:prstGeom prst="rect">
            <a:avLst/>
          </a:prstGeom>
          <a:pattFill prst="ltHorz">
            <a:fgClr>
              <a:srgbClr val="003366">
                <a:alpha val="25000"/>
              </a:srgbClr>
            </a:fgClr>
            <a:bgClr>
              <a:schemeClr val="bg1">
                <a:alpha val="25000"/>
              </a:schemeClr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889000" y="0"/>
            <a:ext cx="496888" cy="1295400"/>
          </a:xfrm>
          <a:prstGeom prst="rect">
            <a:avLst/>
          </a:prstGeom>
          <a:solidFill>
            <a:srgbClr val="CCECFF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639763" y="131763"/>
            <a:ext cx="5662612" cy="77787"/>
          </a:xfrm>
          <a:prstGeom prst="rect">
            <a:avLst/>
          </a:prstGeom>
          <a:solidFill>
            <a:srgbClr val="003366"/>
          </a:solidFill>
          <a:ln w="9525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1524000"/>
            <a:ext cx="795813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33800" y="637698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3366"/>
                </a:solidFill>
              </a:defRPr>
            </a:lvl1pPr>
          </a:lstStyle>
          <a:p>
            <a:r>
              <a:rPr lang="en-US" smtClean="0"/>
              <a:t>311_14</a:t>
            </a:r>
            <a:endParaRPr lang="en-US"/>
          </a:p>
        </p:txBody>
      </p:sp>
      <p:sp>
        <p:nvSpPr>
          <p:cNvPr id="716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3366"/>
                </a:solidFill>
              </a:defRPr>
            </a:lvl1pPr>
          </a:lstStyle>
          <a:p>
            <a:fld id="{BCC5401E-37A7-40DA-B9F5-89581C8AA31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68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6700" y="152400"/>
            <a:ext cx="73787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>
          <a:solidFill>
            <a:srgbClr val="003366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w"/>
        <a:defRPr sz="3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55000"/>
        <a:buFont typeface="Wingdings" pitchFamily="2" charset="2"/>
        <a:buChar char="n"/>
        <a:defRPr sz="2800">
          <a:solidFill>
            <a:srgbClr val="003366"/>
          </a:solidFill>
          <a:latin typeface="+mn-lt"/>
        </a:defRPr>
      </a:lvl2pPr>
      <a:lvl3pPr marL="10858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65000"/>
        <a:buFont typeface="Wingdings" pitchFamily="2" charset="2"/>
        <a:buChar char="l"/>
        <a:defRPr sz="2400">
          <a:solidFill>
            <a:srgbClr val="003366"/>
          </a:solidFill>
          <a:latin typeface="+mn-lt"/>
        </a:defRPr>
      </a:lvl3pPr>
      <a:lvl4pPr marL="14287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5000"/>
        <a:buFont typeface="Wingdings" pitchFamily="2" charset="2"/>
        <a:buChar char="w"/>
        <a:defRPr sz="2000">
          <a:solidFill>
            <a:srgbClr val="003366"/>
          </a:solidFill>
          <a:latin typeface="+mn-lt"/>
        </a:defRPr>
      </a:lvl4pPr>
      <a:lvl5pPr marL="17716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lr>
          <a:srgbClr val="003366"/>
        </a:buClr>
        <a:buSzPct val="80000"/>
        <a:buFont typeface="Wingdings" pitchFamily="2" charset="2"/>
        <a:buChar char="§"/>
        <a:defRPr>
          <a:solidFill>
            <a:srgbClr val="0033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Sequential Design</a:t>
            </a:r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ELEC 311</a:t>
            </a:r>
          </a:p>
          <a:p>
            <a:r>
              <a:rPr lang="en-US" dirty="0"/>
              <a:t>Digital Logic and Circuits</a:t>
            </a:r>
          </a:p>
          <a:p>
            <a:r>
              <a:rPr lang="en-US" dirty="0"/>
              <a:t>Dr. Ron Hayne</a:t>
            </a:r>
          </a:p>
          <a:p>
            <a:endParaRPr lang="en-US" dirty="0"/>
          </a:p>
          <a:p>
            <a:pPr>
              <a:buClr>
                <a:schemeClr val="hlink"/>
              </a:buClr>
              <a:buSzPct val="110000"/>
            </a:pPr>
            <a:r>
              <a:rPr lang="en-US" sz="2400" i="1" dirty="0" smtClean="0"/>
              <a:t>Images Courtesy of  </a:t>
            </a:r>
            <a:r>
              <a:rPr lang="en-US" sz="2400" i="1" dirty="0" err="1" smtClean="0"/>
              <a:t>Cengage</a:t>
            </a:r>
            <a:r>
              <a:rPr lang="en-US" sz="2400" i="1" smtClean="0"/>
              <a:t> Learning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Graphs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r="61686" b="11018"/>
          <a:stretch>
            <a:fillRect/>
          </a:stretch>
        </p:blipFill>
        <p:spPr bwMode="auto">
          <a:xfrm>
            <a:off x="2895600" y="1524000"/>
            <a:ext cx="3276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Graphs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r="61686" b="11018"/>
          <a:stretch>
            <a:fillRect/>
          </a:stretch>
        </p:blipFill>
        <p:spPr bwMode="auto">
          <a:xfrm>
            <a:off x="2895600" y="1447800"/>
            <a:ext cx="3276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 l="42176" b="10318"/>
          <a:stretch>
            <a:fillRect/>
          </a:stretch>
        </p:blipFill>
        <p:spPr bwMode="auto">
          <a:xfrm>
            <a:off x="1981200" y="1492250"/>
            <a:ext cx="4945063" cy="407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Design</a:t>
            </a:r>
          </a:p>
          <a:p>
            <a:pPr lvl="1"/>
            <a:r>
              <a:rPr lang="en-US" dirty="0" smtClean="0"/>
              <a:t>State Graph</a:t>
            </a:r>
          </a:p>
          <a:p>
            <a:pPr lvl="1"/>
            <a:r>
              <a:rPr lang="en-US" dirty="0" smtClean="0"/>
              <a:t>State Table</a:t>
            </a:r>
          </a:p>
          <a:p>
            <a:pPr lvl="1"/>
            <a:r>
              <a:rPr lang="en-US" dirty="0" smtClean="0"/>
              <a:t>Transition Table</a:t>
            </a:r>
          </a:p>
          <a:p>
            <a:pPr lvl="1"/>
            <a:r>
              <a:rPr lang="en-US" dirty="0" smtClean="0"/>
              <a:t>Next State Maps</a:t>
            </a:r>
          </a:p>
          <a:p>
            <a:pPr lvl="1"/>
            <a:r>
              <a:rPr lang="en-US" dirty="0" smtClean="0"/>
              <a:t>Sequential Circuit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47F3A3-8094-4B8F-B62B-3E73C6A7B13B}" type="slidenum">
              <a:rPr lang="en-US"/>
              <a:pPr/>
              <a:t>2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Detector</a:t>
            </a:r>
            <a:endParaRPr 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Design a circuit that will produce an output Z=1 for any sequence (X) ending in 101</a:t>
            </a:r>
          </a:p>
          <a:p>
            <a:pPr lvl="1"/>
            <a:r>
              <a:rPr lang="en-US" sz="2400" dirty="0" smtClean="0"/>
              <a:t>The circuit does not reset when a 1 output occurs</a:t>
            </a:r>
            <a:endParaRPr lang="en-US" sz="2400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3788" y="3427413"/>
            <a:ext cx="4341812" cy="236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Graph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600200"/>
            <a:ext cx="4983162" cy="411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Graph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600200"/>
            <a:ext cx="585428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Table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8713" y="1738313"/>
            <a:ext cx="7819980" cy="29098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Circuits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22166A-F1F1-4604-BF09-716701076B4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447800"/>
            <a:ext cx="8077200" cy="4966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7535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Data Transmission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2" descr="C:\Documents and Settings\altit\Desktop\Roth 7e Images\Ch14\Figure\Figure 14-19.jpg"/>
          <p:cNvPicPr>
            <a:picLocks noChangeAspect="1" noChangeArrowheads="1"/>
          </p:cNvPicPr>
          <p:nvPr/>
        </p:nvPicPr>
        <p:blipFill rotWithShape="1">
          <a:blip r:embed="rId3" cstate="print"/>
          <a:srcRect l="32192"/>
          <a:stretch/>
        </p:blipFill>
        <p:spPr bwMode="auto">
          <a:xfrm>
            <a:off x="1524000" y="1510793"/>
            <a:ext cx="6629400" cy="48138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Data Coding Schemes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2" descr="C:\Documents and Settings\altit\Desktop\Roth 7e Images\Ch14\Figure\Figure 14-20.jpg"/>
          <p:cNvPicPr>
            <a:picLocks noChangeAspect="1" noChangeArrowheads="1"/>
          </p:cNvPicPr>
          <p:nvPr/>
        </p:nvPicPr>
        <p:blipFill rotWithShape="1">
          <a:blip r:embed="rId3" cstate="print"/>
          <a:srcRect l="23783"/>
          <a:stretch/>
        </p:blipFill>
        <p:spPr bwMode="auto">
          <a:xfrm>
            <a:off x="990600" y="1676400"/>
            <a:ext cx="7848600" cy="3815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NRZ to Manchester Conversion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311_14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A9A69C-E1BF-4C77-8BFB-2ACBB40A530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b="29792"/>
          <a:stretch>
            <a:fillRect/>
          </a:stretch>
        </p:blipFill>
        <p:spPr bwMode="auto">
          <a:xfrm>
            <a:off x="914400" y="1578231"/>
            <a:ext cx="8077200" cy="1393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C:\Documents and Settings\altit\Desktop\Roth 7e Images\Ch14\Figure\Figure 14-22.jpg"/>
          <p:cNvPicPr>
            <a:picLocks noChangeAspect="1" noChangeArrowheads="1"/>
          </p:cNvPicPr>
          <p:nvPr/>
        </p:nvPicPr>
        <p:blipFill rotWithShape="1">
          <a:blip r:embed="rId4" cstate="print"/>
          <a:srcRect l="24916" b="63604"/>
          <a:stretch/>
        </p:blipFill>
        <p:spPr bwMode="auto">
          <a:xfrm>
            <a:off x="1066800" y="3247450"/>
            <a:ext cx="7772400" cy="3000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11_Template">
  <a:themeElements>
    <a:clrScheme name="311_Template 3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DDDDDD"/>
      </a:accent1>
      <a:accent2>
        <a:srgbClr val="333333"/>
      </a:accent2>
      <a:accent3>
        <a:srgbClr val="FFFFFF"/>
      </a:accent3>
      <a:accent4>
        <a:srgbClr val="000000"/>
      </a:accent4>
      <a:accent5>
        <a:srgbClr val="EBEBEB"/>
      </a:accent5>
      <a:accent6>
        <a:srgbClr val="2D2D2D"/>
      </a:accent6>
      <a:hlink>
        <a:srgbClr val="808080"/>
      </a:hlink>
      <a:folHlink>
        <a:srgbClr val="808080"/>
      </a:folHlink>
    </a:clrScheme>
    <a:fontScheme name="311_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311_Templat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11_Templat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1_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11_Templat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311_Template</Template>
  <TotalTime>124</TotalTime>
  <Pages>30</Pages>
  <Words>142</Words>
  <Application>Microsoft Office PowerPoint</Application>
  <PresentationFormat>On-screen Show (4:3)</PresentationFormat>
  <Paragraphs>71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311_Template</vt:lpstr>
      <vt:lpstr>Sequential Design</vt:lpstr>
      <vt:lpstr>Sequence Detector</vt:lpstr>
      <vt:lpstr>State Graph</vt:lpstr>
      <vt:lpstr>State Graph</vt:lpstr>
      <vt:lpstr>State Table</vt:lpstr>
      <vt:lpstr>Sequential Circuits</vt:lpstr>
      <vt:lpstr>Serial Data Transmission</vt:lpstr>
      <vt:lpstr>Serial Data Coding Schemes</vt:lpstr>
      <vt:lpstr>NRZ to Manchester Conversion</vt:lpstr>
      <vt:lpstr>State Graphs</vt:lpstr>
      <vt:lpstr>State Graphs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Ron Hayne</dc:creator>
  <cp:keywords/>
  <dc:description/>
  <cp:lastModifiedBy>Ron Hayne</cp:lastModifiedBy>
  <cp:revision>12</cp:revision>
  <cp:lastPrinted>1997-07-09T13:32:52Z</cp:lastPrinted>
  <dcterms:created xsi:type="dcterms:W3CDTF">2011-06-07T15:58:38Z</dcterms:created>
  <dcterms:modified xsi:type="dcterms:W3CDTF">2013-06-17T14:26:35Z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75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khintz@gmu.edu</vt:lpwstr>
  </property>
  <property fmtid="{D5CDD505-2E9C-101B-9397-08002B2CF9AE}" pid="8" name="HomePage">
    <vt:lpwstr>http://cpe.gmu.edu/~khintz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C:\FrontPage Webs\Content\cpeweb\courses\ece331\lectures</vt:lpwstr>
  </property>
</Properties>
</file>