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ECFF"/>
    <a:srgbClr val="003366"/>
    <a:srgbClr val="F8F8F8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13" autoAdjust="0"/>
    <p:restoredTop sz="94660"/>
  </p:normalViewPr>
  <p:slideViewPr>
    <p:cSldViewPr>
      <p:cViewPr varScale="1">
        <p:scale>
          <a:sx n="75" d="100"/>
          <a:sy n="75" d="100"/>
        </p:scale>
        <p:origin x="-8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5EC918F-CC1B-46BE-A5A8-03012F5030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760A07C-F241-4A31-B8B8-8B63944B3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77DF2-90E1-46E7-ACA3-80030A4186BD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6C4D2-BF00-4F49-BBDE-1D8C6984D15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92A751-6EED-491E-A370-202E600541C5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B92E40-B1E8-4767-8503-93489BEB0DD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4E188-8FC1-4C8B-9C44-E994EB72896C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6BB3D-35FA-462B-9EEF-A61EA1379DC0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42251-E43A-400E-B37D-2FB7CCCC2726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A8175-6FB3-42BF-BD5D-2DD1F3281D1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0AEE1-7E2E-4782-821E-E2ED85BA1F9F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D3987D-F7EE-41FF-A2E6-84549E9965F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14425" y="784225"/>
            <a:ext cx="7572375" cy="14859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123950" y="862013"/>
            <a:ext cx="5662613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2716" name="Picture 12" descr="ECELogo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2971800" cy="1055688"/>
          </a:xfrm>
          <a:prstGeom prst="rect">
            <a:avLst/>
          </a:prstGeom>
          <a:noFill/>
        </p:spPr>
      </p:pic>
      <p:sp>
        <p:nvSpPr>
          <p:cNvPr id="72717" name="Rectangle 13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2F160-1063-4EBA-B0A0-72E54CB6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9750" y="152400"/>
            <a:ext cx="2025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52400"/>
            <a:ext cx="59277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A86F94-62F3-462C-9C91-E2405BC21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2166A-F1F1-4604-BF09-716701076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CD63D-A5E2-47F0-A418-178851B18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1524000"/>
            <a:ext cx="39020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24000"/>
            <a:ext cx="39036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48225-35A9-4C2A-B9A8-DC1F77949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E5C3F-F405-4F24-B497-E851A5337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9A69C-E1BF-4C77-8BFB-2ACBB40A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E811A-DDA6-4145-91D0-11C4E9EBE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8C7B8D-A27F-451A-8CE5-E82F112823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39699-B6FB-4D66-B09D-8C4DD2C53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89000" y="0"/>
            <a:ext cx="496888" cy="12954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39763" y="131763"/>
            <a:ext cx="5662612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24000"/>
            <a:ext cx="7958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66"/>
                </a:solidFill>
              </a:defRPr>
            </a:lvl1pPr>
          </a:lstStyle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366"/>
                </a:solidFill>
              </a:defRPr>
            </a:lvl1pPr>
          </a:lstStyle>
          <a:p>
            <a:fld id="{BCC5401E-37A7-40DA-B9F5-89581C8AA3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1524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w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55000"/>
        <a:buFont typeface="Wingdings" pitchFamily="2" charset="2"/>
        <a:buChar char="n"/>
        <a:defRPr sz="2800">
          <a:solidFill>
            <a:srgbClr val="003366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65000"/>
        <a:buFont typeface="Wingdings" pitchFamily="2" charset="2"/>
        <a:buChar char="l"/>
        <a:defRPr sz="2400">
          <a:solidFill>
            <a:srgbClr val="003366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w"/>
        <a:defRPr sz="2000">
          <a:solidFill>
            <a:srgbClr val="003366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VHDL for Sequential Logic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 311</a:t>
            </a:r>
          </a:p>
          <a:p>
            <a:r>
              <a:rPr lang="en-US" dirty="0"/>
              <a:t>Digital Logic and Circuits</a:t>
            </a:r>
          </a:p>
          <a:p>
            <a:r>
              <a:rPr lang="en-US" dirty="0"/>
              <a:t>Dr. Ron Hayne</a:t>
            </a:r>
          </a:p>
          <a:p>
            <a:endParaRPr lang="en-US" dirty="0"/>
          </a:p>
          <a:p>
            <a:pPr>
              <a:buClr>
                <a:schemeClr val="hlink"/>
              </a:buClr>
              <a:buSzPct val="110000"/>
            </a:pPr>
            <a:r>
              <a:rPr lang="en-US" sz="2400" i="1" dirty="0" smtClean="0"/>
              <a:t>Images Courtesy of  </a:t>
            </a:r>
            <a:r>
              <a:rPr lang="en-US" sz="2400" i="1" dirty="0" err="1" smtClean="0"/>
              <a:t>Cengage</a:t>
            </a:r>
            <a:r>
              <a:rPr lang="en-US" sz="2400" i="1" smtClean="0"/>
              <a:t> Learning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695EFB-6000-4376-B4E8-96E46CAD1571}" type="slidenum">
              <a:rPr lang="en-US"/>
              <a:pPr/>
              <a:t>10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Corrected State Graph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524000"/>
            <a:ext cx="3762375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Handles multiple inputs asserted simultaneously</a:t>
            </a:r>
          </a:p>
        </p:txBody>
      </p:sp>
      <p:pic>
        <p:nvPicPr>
          <p:cNvPr id="19462" name="Picture 4" descr="Fig 07-57p"/>
          <p:cNvPicPr>
            <a:picLocks noChangeAspect="1" noChangeArrowheads="1"/>
          </p:cNvPicPr>
          <p:nvPr/>
        </p:nvPicPr>
        <p:blipFill>
          <a:blip r:embed="rId3" cstate="print"/>
          <a:srcRect l="25800" t="8934" r="25800" b="21066"/>
          <a:stretch>
            <a:fillRect/>
          </a:stretch>
        </p:blipFill>
        <p:spPr bwMode="auto">
          <a:xfrm>
            <a:off x="4038600" y="1146175"/>
            <a:ext cx="5000625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5" descr="Fig 07-56p"/>
          <p:cNvPicPr>
            <a:picLocks noChangeAspect="1" noChangeArrowheads="1"/>
          </p:cNvPicPr>
          <p:nvPr/>
        </p:nvPicPr>
        <p:blipFill>
          <a:blip r:embed="rId4" cstate="print"/>
          <a:srcRect l="13333" t="46667" r="63333" b="21111"/>
          <a:stretch>
            <a:fillRect/>
          </a:stretch>
        </p:blipFill>
        <p:spPr bwMode="auto">
          <a:xfrm>
            <a:off x="1017588" y="3505200"/>
            <a:ext cx="286861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2ED4BE-502B-404B-9C99-0FDA3768E9A3}" type="slidenum">
              <a:rPr lang="en-US"/>
              <a:pPr/>
              <a:t>11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Enhanced State Graph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524000"/>
            <a:ext cx="3762375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Goes into hazard mode as soon as possible</a:t>
            </a:r>
          </a:p>
        </p:txBody>
      </p:sp>
      <p:pic>
        <p:nvPicPr>
          <p:cNvPr id="20486" name="Picture 4" descr="Fig 07-56p"/>
          <p:cNvPicPr>
            <a:picLocks noChangeAspect="1" noChangeArrowheads="1"/>
          </p:cNvPicPr>
          <p:nvPr/>
        </p:nvPicPr>
        <p:blipFill>
          <a:blip r:embed="rId3" cstate="print"/>
          <a:srcRect l="13333" t="46667" r="63333" b="21111"/>
          <a:stretch>
            <a:fillRect/>
          </a:stretch>
        </p:blipFill>
        <p:spPr bwMode="auto">
          <a:xfrm>
            <a:off x="1017588" y="3505200"/>
            <a:ext cx="286861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5" descr="Fig 07-58p"/>
          <p:cNvPicPr>
            <a:picLocks noChangeAspect="1" noChangeArrowheads="1"/>
          </p:cNvPicPr>
          <p:nvPr/>
        </p:nvPicPr>
        <p:blipFill>
          <a:blip r:embed="rId4" cstate="print"/>
          <a:srcRect l="25800" t="10001" r="25800" b="21066"/>
          <a:stretch>
            <a:fillRect/>
          </a:stretch>
        </p:blipFill>
        <p:spPr bwMode="auto">
          <a:xfrm>
            <a:off x="4038600" y="1220788"/>
            <a:ext cx="4991100" cy="533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VHDL Model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09625" y="1524000"/>
            <a:ext cx="8334375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entity TBIRD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port (clock, left, right, haz : in  std_logic;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tail : out  std_logic_vector (1 to 6));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end TBIRD;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architecture BEHAVE of TBIRD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type State_type is (IDLE,L1,L2,L3,R1,R2,R3,LR3);</a:t>
            </a:r>
            <a:br>
              <a:rPr lang="en-US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signal State, Next_State: State_type;</a:t>
            </a:r>
            <a:br>
              <a:rPr lang="en-US" sz="2000" b="1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signal input: std_logic_vector(1 to 3);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input &lt;= left &amp; right &amp; haz;</a:t>
            </a: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smtClean="0">
                <a:latin typeface="Courier New" pitchFamily="49" charset="0"/>
                <a:cs typeface="Courier New" pitchFamily="49" charset="0"/>
              </a:rPr>
            </a:b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C0260B-56F1-42FC-9739-9F3F4EDD03F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VHDL Outputs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09625" y="1371600"/>
            <a:ext cx="7958138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with State select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tail &lt;= "000000" when IDLE,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  "001000" when L1,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  "011000" when L2,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  "111000" when L3,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  "000100" when R1,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  "000110" when R2,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  "000111" when R3,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  "111111" when LR3;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0471D8-BA33-4E1F-BD8A-2D18959E8FF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VHDL Sequential Machine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09625" y="1371600"/>
            <a:ext cx="7958138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process (input, State)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case State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when IDLE =&gt;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case input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when "010" =&gt;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R1;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when "100" =&gt;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L1;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when "--1" =&gt;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LR3;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when others =&gt;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IDLE;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end case;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when L1 =&gt;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case input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when "--1" =&gt;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LR3;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when others =&gt;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L2;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18CE88-4073-4928-A91D-39E23ADAD06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Sequential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process (SLOW_CLK)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SLOW_CLK'event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and SLOW_CLK = '1' then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State &lt;=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end if;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 process;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VHDL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if-then-else</a:t>
            </a:r>
          </a:p>
          <a:p>
            <a:pPr lvl="1"/>
            <a:r>
              <a:rPr lang="en-US" dirty="0" smtClean="0"/>
              <a:t>case</a:t>
            </a:r>
          </a:p>
          <a:p>
            <a:r>
              <a:rPr lang="en-US" dirty="0" smtClean="0"/>
              <a:t>Design Example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</a:t>
            </a:r>
            <a:r>
              <a:rPr lang="en-US" smtClean="0"/>
              <a:t>Flip-Flop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080410"/>
            <a:ext cx="7086600" cy="541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Clear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t="50593"/>
          <a:stretch>
            <a:fillRect/>
          </a:stretch>
        </p:blipFill>
        <p:spPr bwMode="auto">
          <a:xfrm>
            <a:off x="1998663" y="2057400"/>
            <a:ext cx="5468937" cy="297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t="47576"/>
          <a:stretch>
            <a:fillRect/>
          </a:stretch>
        </p:blipFill>
        <p:spPr bwMode="auto">
          <a:xfrm>
            <a:off x="990600" y="1600200"/>
            <a:ext cx="775602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t="45893"/>
          <a:stretch>
            <a:fillRect/>
          </a:stretch>
        </p:blipFill>
        <p:spPr bwMode="auto">
          <a:xfrm>
            <a:off x="1143000" y="1676400"/>
            <a:ext cx="6248400" cy="390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C0A9D1-6274-498C-B4F0-F0EBC5C88508}" type="slidenum">
              <a:rPr lang="en-US"/>
              <a:pPr/>
              <a:t>6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Example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524000"/>
            <a:ext cx="7958138" cy="4800600"/>
          </a:xfrm>
        </p:spPr>
        <p:txBody>
          <a:bodyPr/>
          <a:lstStyle/>
          <a:p>
            <a:pPr eaLnBrk="1" hangingPunct="1"/>
            <a:r>
              <a:rPr lang="en-US" smtClean="0"/>
              <a:t>T-bird Tail Lights</a:t>
            </a:r>
          </a:p>
          <a:p>
            <a:pPr lvl="1" eaLnBrk="1" hangingPunct="1"/>
            <a:r>
              <a:rPr lang="en-US" smtClean="0"/>
              <a:t>Left Turn</a:t>
            </a:r>
          </a:p>
          <a:p>
            <a:pPr lvl="1" eaLnBrk="1" hangingPunct="1"/>
            <a:r>
              <a:rPr lang="en-US" smtClean="0"/>
              <a:t>Right Turn</a:t>
            </a:r>
          </a:p>
          <a:p>
            <a:pPr lvl="1" eaLnBrk="1" hangingPunct="1"/>
            <a:r>
              <a:rPr lang="en-US" smtClean="0"/>
              <a:t>Hazard</a:t>
            </a:r>
          </a:p>
        </p:txBody>
      </p:sp>
      <p:pic>
        <p:nvPicPr>
          <p:cNvPr id="15366" name="Picture 4" descr="Fig 07-54p"/>
          <p:cNvPicPr>
            <a:picLocks noChangeAspect="1" noChangeArrowheads="1"/>
          </p:cNvPicPr>
          <p:nvPr/>
        </p:nvPicPr>
        <p:blipFill>
          <a:blip r:embed="rId3" cstate="print"/>
          <a:srcRect l="17500" t="17734" r="17500" b="30000"/>
          <a:stretch>
            <a:fillRect/>
          </a:stretch>
        </p:blipFill>
        <p:spPr bwMode="auto">
          <a:xfrm>
            <a:off x="3409950" y="2654300"/>
            <a:ext cx="520065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74A134-F7CC-4A46-B990-0D145C6ED2A3}" type="slidenum">
              <a:rPr lang="en-US"/>
              <a:pPr/>
              <a:t>7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Flashing Sequence</a:t>
            </a:r>
          </a:p>
        </p:txBody>
      </p:sp>
      <p:pic>
        <p:nvPicPr>
          <p:cNvPr id="16389" name="Picture 3" descr="Fig 07-54p"/>
          <p:cNvPicPr>
            <a:picLocks noChangeAspect="1" noChangeArrowheads="1"/>
          </p:cNvPicPr>
          <p:nvPr/>
        </p:nvPicPr>
        <p:blipFill>
          <a:blip r:embed="rId3" cstate="print"/>
          <a:srcRect l="17500" t="17734" r="17500" b="30000"/>
          <a:stretch>
            <a:fillRect/>
          </a:stretch>
        </p:blipFill>
        <p:spPr bwMode="auto">
          <a:xfrm>
            <a:off x="1143000" y="1760538"/>
            <a:ext cx="73152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11325" y="4060825"/>
            <a:ext cx="606425" cy="382588"/>
            <a:chOff x="1078" y="2559"/>
            <a:chExt cx="382" cy="241"/>
          </a:xfrm>
        </p:grpSpPr>
        <p:sp>
          <p:nvSpPr>
            <p:cNvPr id="16425" name="AutoShape 5"/>
            <p:cNvSpPr>
              <a:spLocks noChangeArrowheads="1"/>
            </p:cNvSpPr>
            <p:nvPr/>
          </p:nvSpPr>
          <p:spPr bwMode="auto">
            <a:xfrm>
              <a:off x="1078" y="2559"/>
              <a:ext cx="382" cy="240"/>
            </a:xfrm>
            <a:prstGeom prst="roundRect">
              <a:avLst>
                <a:gd name="adj" fmla="val 10880"/>
              </a:avLst>
            </a:prstGeom>
            <a:solidFill>
              <a:srgbClr val="FF5050"/>
            </a:solidFill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6"/>
            <p:cNvSpPr>
              <a:spLocks noChangeShapeType="1"/>
            </p:cNvSpPr>
            <p:nvPr/>
          </p:nvSpPr>
          <p:spPr bwMode="auto">
            <a:xfrm flipH="1">
              <a:off x="1270" y="2559"/>
              <a:ext cx="1" cy="241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55850" y="4060825"/>
            <a:ext cx="606425" cy="382588"/>
            <a:chOff x="1078" y="2559"/>
            <a:chExt cx="382" cy="241"/>
          </a:xfrm>
        </p:grpSpPr>
        <p:sp>
          <p:nvSpPr>
            <p:cNvPr id="16423" name="AutoShape 8"/>
            <p:cNvSpPr>
              <a:spLocks noChangeArrowheads="1"/>
            </p:cNvSpPr>
            <p:nvPr/>
          </p:nvSpPr>
          <p:spPr bwMode="auto">
            <a:xfrm>
              <a:off x="1078" y="2559"/>
              <a:ext cx="382" cy="240"/>
            </a:xfrm>
            <a:prstGeom prst="roundRect">
              <a:avLst>
                <a:gd name="adj" fmla="val 10880"/>
              </a:avLst>
            </a:prstGeom>
            <a:solidFill>
              <a:srgbClr val="FF5050"/>
            </a:solidFill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Line 9"/>
            <p:cNvSpPr>
              <a:spLocks noChangeShapeType="1"/>
            </p:cNvSpPr>
            <p:nvPr/>
          </p:nvSpPr>
          <p:spPr bwMode="auto">
            <a:xfrm flipH="1">
              <a:off x="1270" y="2559"/>
              <a:ext cx="1" cy="241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01963" y="4060825"/>
            <a:ext cx="606425" cy="382588"/>
            <a:chOff x="1078" y="2559"/>
            <a:chExt cx="382" cy="241"/>
          </a:xfrm>
        </p:grpSpPr>
        <p:sp>
          <p:nvSpPr>
            <p:cNvPr id="16421" name="AutoShape 11"/>
            <p:cNvSpPr>
              <a:spLocks noChangeArrowheads="1"/>
            </p:cNvSpPr>
            <p:nvPr/>
          </p:nvSpPr>
          <p:spPr bwMode="auto">
            <a:xfrm>
              <a:off x="1078" y="2559"/>
              <a:ext cx="382" cy="240"/>
            </a:xfrm>
            <a:prstGeom prst="roundRect">
              <a:avLst>
                <a:gd name="adj" fmla="val 10880"/>
              </a:avLst>
            </a:prstGeom>
            <a:solidFill>
              <a:srgbClr val="FF5050"/>
            </a:solidFill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12"/>
            <p:cNvSpPr>
              <a:spLocks noChangeShapeType="1"/>
            </p:cNvSpPr>
            <p:nvPr/>
          </p:nvSpPr>
          <p:spPr bwMode="auto">
            <a:xfrm flipH="1">
              <a:off x="1270" y="2559"/>
              <a:ext cx="1" cy="241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037263" y="4060825"/>
            <a:ext cx="606425" cy="382588"/>
            <a:chOff x="1078" y="2559"/>
            <a:chExt cx="382" cy="241"/>
          </a:xfrm>
        </p:grpSpPr>
        <p:sp>
          <p:nvSpPr>
            <p:cNvPr id="16419" name="AutoShape 14"/>
            <p:cNvSpPr>
              <a:spLocks noChangeArrowheads="1"/>
            </p:cNvSpPr>
            <p:nvPr/>
          </p:nvSpPr>
          <p:spPr bwMode="auto">
            <a:xfrm>
              <a:off x="1078" y="2559"/>
              <a:ext cx="382" cy="240"/>
            </a:xfrm>
            <a:prstGeom prst="roundRect">
              <a:avLst>
                <a:gd name="adj" fmla="val 10880"/>
              </a:avLst>
            </a:prstGeom>
            <a:solidFill>
              <a:srgbClr val="FF5050"/>
            </a:solidFill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15"/>
            <p:cNvSpPr>
              <a:spLocks noChangeShapeType="1"/>
            </p:cNvSpPr>
            <p:nvPr/>
          </p:nvSpPr>
          <p:spPr bwMode="auto">
            <a:xfrm flipH="1">
              <a:off x="1270" y="2559"/>
              <a:ext cx="1" cy="241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681788" y="4060825"/>
            <a:ext cx="606425" cy="382588"/>
            <a:chOff x="1078" y="2559"/>
            <a:chExt cx="382" cy="241"/>
          </a:xfrm>
        </p:grpSpPr>
        <p:sp>
          <p:nvSpPr>
            <p:cNvPr id="16417" name="AutoShape 17"/>
            <p:cNvSpPr>
              <a:spLocks noChangeArrowheads="1"/>
            </p:cNvSpPr>
            <p:nvPr/>
          </p:nvSpPr>
          <p:spPr bwMode="auto">
            <a:xfrm>
              <a:off x="1078" y="2559"/>
              <a:ext cx="382" cy="240"/>
            </a:xfrm>
            <a:prstGeom prst="roundRect">
              <a:avLst>
                <a:gd name="adj" fmla="val 10880"/>
              </a:avLst>
            </a:prstGeom>
            <a:solidFill>
              <a:srgbClr val="FF5050"/>
            </a:solidFill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18"/>
            <p:cNvSpPr>
              <a:spLocks noChangeShapeType="1"/>
            </p:cNvSpPr>
            <p:nvPr/>
          </p:nvSpPr>
          <p:spPr bwMode="auto">
            <a:xfrm flipH="1">
              <a:off x="1270" y="2559"/>
              <a:ext cx="1" cy="241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327900" y="4060825"/>
            <a:ext cx="606425" cy="382588"/>
            <a:chOff x="1078" y="2559"/>
            <a:chExt cx="382" cy="241"/>
          </a:xfrm>
        </p:grpSpPr>
        <p:sp>
          <p:nvSpPr>
            <p:cNvPr id="16415" name="AutoShape 20"/>
            <p:cNvSpPr>
              <a:spLocks noChangeArrowheads="1"/>
            </p:cNvSpPr>
            <p:nvPr/>
          </p:nvSpPr>
          <p:spPr bwMode="auto">
            <a:xfrm>
              <a:off x="1078" y="2559"/>
              <a:ext cx="382" cy="240"/>
            </a:xfrm>
            <a:prstGeom prst="roundRect">
              <a:avLst>
                <a:gd name="adj" fmla="val 10880"/>
              </a:avLst>
            </a:prstGeom>
            <a:solidFill>
              <a:srgbClr val="FF5050"/>
            </a:solidFill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21"/>
            <p:cNvSpPr>
              <a:spLocks noChangeShapeType="1"/>
            </p:cNvSpPr>
            <p:nvPr/>
          </p:nvSpPr>
          <p:spPr bwMode="auto">
            <a:xfrm flipH="1">
              <a:off x="1270" y="2559"/>
              <a:ext cx="1" cy="241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1711325" y="4062413"/>
            <a:ext cx="6223000" cy="382587"/>
            <a:chOff x="1174" y="2654"/>
            <a:chExt cx="3920" cy="241"/>
          </a:xfrm>
        </p:grpSpPr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174" y="2654"/>
              <a:ext cx="382" cy="241"/>
              <a:chOff x="1078" y="2559"/>
              <a:chExt cx="382" cy="241"/>
            </a:xfrm>
          </p:grpSpPr>
          <p:sp>
            <p:nvSpPr>
              <p:cNvPr id="16413" name="AutoShape 24"/>
              <p:cNvSpPr>
                <a:spLocks noChangeArrowheads="1"/>
              </p:cNvSpPr>
              <p:nvPr/>
            </p:nvSpPr>
            <p:spPr bwMode="auto">
              <a:xfrm>
                <a:off x="1078" y="2559"/>
                <a:ext cx="382" cy="240"/>
              </a:xfrm>
              <a:prstGeom prst="roundRect">
                <a:avLst>
                  <a:gd name="adj" fmla="val 10880"/>
                </a:avLst>
              </a:prstGeom>
              <a:solidFill>
                <a:srgbClr val="FF5050"/>
              </a:solidFill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Line 25"/>
              <p:cNvSpPr>
                <a:spLocks noChangeShapeType="1"/>
              </p:cNvSpPr>
              <p:nvPr/>
            </p:nvSpPr>
            <p:spPr bwMode="auto">
              <a:xfrm flipH="1">
                <a:off x="1270" y="2559"/>
                <a:ext cx="1" cy="241"/>
              </a:xfrm>
              <a:prstGeom prst="line">
                <a:avLst/>
              </a:prstGeom>
              <a:noFill/>
              <a:ln w="38100" cmpd="dbl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580" y="2654"/>
              <a:ext cx="382" cy="241"/>
              <a:chOff x="1078" y="2559"/>
              <a:chExt cx="382" cy="241"/>
            </a:xfrm>
          </p:grpSpPr>
          <p:sp>
            <p:nvSpPr>
              <p:cNvPr id="16411" name="AutoShape 27"/>
              <p:cNvSpPr>
                <a:spLocks noChangeArrowheads="1"/>
              </p:cNvSpPr>
              <p:nvPr/>
            </p:nvSpPr>
            <p:spPr bwMode="auto">
              <a:xfrm>
                <a:off x="1078" y="2559"/>
                <a:ext cx="382" cy="240"/>
              </a:xfrm>
              <a:prstGeom prst="roundRect">
                <a:avLst>
                  <a:gd name="adj" fmla="val 10880"/>
                </a:avLst>
              </a:prstGeom>
              <a:solidFill>
                <a:srgbClr val="FF5050"/>
              </a:solidFill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Line 28"/>
              <p:cNvSpPr>
                <a:spLocks noChangeShapeType="1"/>
              </p:cNvSpPr>
              <p:nvPr/>
            </p:nvSpPr>
            <p:spPr bwMode="auto">
              <a:xfrm flipH="1">
                <a:off x="1270" y="2559"/>
                <a:ext cx="1" cy="241"/>
              </a:xfrm>
              <a:prstGeom prst="line">
                <a:avLst/>
              </a:prstGeom>
              <a:noFill/>
              <a:ln w="38100" cmpd="dbl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1987" y="2654"/>
              <a:ext cx="382" cy="241"/>
              <a:chOff x="1078" y="2559"/>
              <a:chExt cx="382" cy="241"/>
            </a:xfrm>
          </p:grpSpPr>
          <p:sp>
            <p:nvSpPr>
              <p:cNvPr id="16409" name="AutoShape 30"/>
              <p:cNvSpPr>
                <a:spLocks noChangeArrowheads="1"/>
              </p:cNvSpPr>
              <p:nvPr/>
            </p:nvSpPr>
            <p:spPr bwMode="auto">
              <a:xfrm>
                <a:off x="1078" y="2559"/>
                <a:ext cx="382" cy="240"/>
              </a:xfrm>
              <a:prstGeom prst="roundRect">
                <a:avLst>
                  <a:gd name="adj" fmla="val 10880"/>
                </a:avLst>
              </a:prstGeom>
              <a:solidFill>
                <a:srgbClr val="FF5050"/>
              </a:solidFill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Line 31"/>
              <p:cNvSpPr>
                <a:spLocks noChangeShapeType="1"/>
              </p:cNvSpPr>
              <p:nvPr/>
            </p:nvSpPr>
            <p:spPr bwMode="auto">
              <a:xfrm flipH="1">
                <a:off x="1270" y="2559"/>
                <a:ext cx="1" cy="241"/>
              </a:xfrm>
              <a:prstGeom prst="line">
                <a:avLst/>
              </a:prstGeom>
              <a:noFill/>
              <a:ln w="38100" cmpd="dbl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899" y="2654"/>
              <a:ext cx="382" cy="241"/>
              <a:chOff x="1078" y="2559"/>
              <a:chExt cx="382" cy="241"/>
            </a:xfrm>
          </p:grpSpPr>
          <p:sp>
            <p:nvSpPr>
              <p:cNvPr id="16407" name="AutoShape 33"/>
              <p:cNvSpPr>
                <a:spLocks noChangeArrowheads="1"/>
              </p:cNvSpPr>
              <p:nvPr/>
            </p:nvSpPr>
            <p:spPr bwMode="auto">
              <a:xfrm>
                <a:off x="1078" y="2559"/>
                <a:ext cx="382" cy="240"/>
              </a:xfrm>
              <a:prstGeom prst="roundRect">
                <a:avLst>
                  <a:gd name="adj" fmla="val 10880"/>
                </a:avLst>
              </a:prstGeom>
              <a:solidFill>
                <a:srgbClr val="FF5050"/>
              </a:solidFill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8" name="Line 34"/>
              <p:cNvSpPr>
                <a:spLocks noChangeShapeType="1"/>
              </p:cNvSpPr>
              <p:nvPr/>
            </p:nvSpPr>
            <p:spPr bwMode="auto">
              <a:xfrm flipH="1">
                <a:off x="1270" y="2559"/>
                <a:ext cx="1" cy="241"/>
              </a:xfrm>
              <a:prstGeom prst="line">
                <a:avLst/>
              </a:prstGeom>
              <a:noFill/>
              <a:ln w="38100" cmpd="dbl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4305" y="2654"/>
              <a:ext cx="382" cy="241"/>
              <a:chOff x="1078" y="2559"/>
              <a:chExt cx="382" cy="241"/>
            </a:xfrm>
          </p:grpSpPr>
          <p:sp>
            <p:nvSpPr>
              <p:cNvPr id="16405" name="AutoShape 36"/>
              <p:cNvSpPr>
                <a:spLocks noChangeArrowheads="1"/>
              </p:cNvSpPr>
              <p:nvPr/>
            </p:nvSpPr>
            <p:spPr bwMode="auto">
              <a:xfrm>
                <a:off x="1078" y="2559"/>
                <a:ext cx="382" cy="240"/>
              </a:xfrm>
              <a:prstGeom prst="roundRect">
                <a:avLst>
                  <a:gd name="adj" fmla="val 10880"/>
                </a:avLst>
              </a:prstGeom>
              <a:solidFill>
                <a:srgbClr val="FF5050"/>
              </a:solidFill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Line 37"/>
              <p:cNvSpPr>
                <a:spLocks noChangeShapeType="1"/>
              </p:cNvSpPr>
              <p:nvPr/>
            </p:nvSpPr>
            <p:spPr bwMode="auto">
              <a:xfrm flipH="1">
                <a:off x="1270" y="2559"/>
                <a:ext cx="1" cy="241"/>
              </a:xfrm>
              <a:prstGeom prst="line">
                <a:avLst/>
              </a:prstGeom>
              <a:noFill/>
              <a:ln w="38100" cmpd="dbl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4712" y="2654"/>
              <a:ext cx="382" cy="241"/>
              <a:chOff x="1078" y="2559"/>
              <a:chExt cx="382" cy="241"/>
            </a:xfrm>
          </p:grpSpPr>
          <p:sp>
            <p:nvSpPr>
              <p:cNvPr id="16403" name="AutoShape 39"/>
              <p:cNvSpPr>
                <a:spLocks noChangeArrowheads="1"/>
              </p:cNvSpPr>
              <p:nvPr/>
            </p:nvSpPr>
            <p:spPr bwMode="auto">
              <a:xfrm>
                <a:off x="1078" y="2559"/>
                <a:ext cx="382" cy="240"/>
              </a:xfrm>
              <a:prstGeom prst="roundRect">
                <a:avLst>
                  <a:gd name="adj" fmla="val 10880"/>
                </a:avLst>
              </a:prstGeom>
              <a:solidFill>
                <a:srgbClr val="FF5050"/>
              </a:solidFill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4" name="Line 40"/>
              <p:cNvSpPr>
                <a:spLocks noChangeShapeType="1"/>
              </p:cNvSpPr>
              <p:nvPr/>
            </p:nvSpPr>
            <p:spPr bwMode="auto">
              <a:xfrm flipH="1">
                <a:off x="1270" y="2559"/>
                <a:ext cx="1" cy="241"/>
              </a:xfrm>
              <a:prstGeom prst="line">
                <a:avLst/>
              </a:prstGeom>
              <a:noFill/>
              <a:ln w="38100" cmpd="dbl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60AF2E-EE28-40DA-AE49-30EA387C18BD}" type="slidenum">
              <a:rPr lang="en-US"/>
              <a:pPr/>
              <a:t>8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Flashing Sequence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Left Turn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Right Turn</a:t>
            </a:r>
          </a:p>
        </p:txBody>
      </p:sp>
      <p:pic>
        <p:nvPicPr>
          <p:cNvPr id="17415" name="Picture 5" descr="Fig 07-55p"/>
          <p:cNvPicPr>
            <a:picLocks noChangeAspect="1" noChangeArrowheads="1"/>
          </p:cNvPicPr>
          <p:nvPr/>
        </p:nvPicPr>
        <p:blipFill>
          <a:blip r:embed="rId3" cstate="print"/>
          <a:srcRect l="25800" t="18933" r="51700" b="30000"/>
          <a:stretch>
            <a:fillRect/>
          </a:stretch>
        </p:blipFill>
        <p:spPr bwMode="auto">
          <a:xfrm>
            <a:off x="1371600" y="2057400"/>
            <a:ext cx="2468563" cy="420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6" descr="Fig 07-55p"/>
          <p:cNvPicPr>
            <a:picLocks noChangeAspect="1" noChangeArrowheads="1"/>
          </p:cNvPicPr>
          <p:nvPr/>
        </p:nvPicPr>
        <p:blipFill>
          <a:blip r:embed="rId3" cstate="print"/>
          <a:srcRect l="56700" t="18933" r="21700" b="30000"/>
          <a:stretch>
            <a:fillRect/>
          </a:stretch>
        </p:blipFill>
        <p:spPr bwMode="auto">
          <a:xfrm>
            <a:off x="5395913" y="2057400"/>
            <a:ext cx="2376487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311_17</a:t>
            </a:r>
            <a:endParaRPr 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BDCA94-38D1-4FA3-B5E6-EA37D7478CAF}" type="slidenum">
              <a:rPr lang="en-US"/>
              <a:pPr/>
              <a:t>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 State Graph</a:t>
            </a:r>
          </a:p>
        </p:txBody>
      </p:sp>
      <p:pic>
        <p:nvPicPr>
          <p:cNvPr id="18437" name="Picture 3" descr="Fig 07-56p"/>
          <p:cNvPicPr>
            <a:picLocks noChangeAspect="1" noChangeArrowheads="1"/>
          </p:cNvPicPr>
          <p:nvPr/>
        </p:nvPicPr>
        <p:blipFill>
          <a:blip r:embed="rId3" cstate="print"/>
          <a:srcRect l="38333" t="8890" r="13333" b="21111"/>
          <a:stretch>
            <a:fillRect/>
          </a:stretch>
        </p:blipFill>
        <p:spPr bwMode="auto">
          <a:xfrm>
            <a:off x="3657600" y="1143000"/>
            <a:ext cx="49815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4" descr="Fig 07-56p"/>
          <p:cNvPicPr>
            <a:picLocks noChangeAspect="1" noChangeArrowheads="1"/>
          </p:cNvPicPr>
          <p:nvPr/>
        </p:nvPicPr>
        <p:blipFill>
          <a:blip r:embed="rId3" cstate="print"/>
          <a:srcRect l="13333" t="46667" r="63333" b="21111"/>
          <a:stretch>
            <a:fillRect/>
          </a:stretch>
        </p:blipFill>
        <p:spPr bwMode="auto">
          <a:xfrm>
            <a:off x="1017588" y="3505200"/>
            <a:ext cx="286861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1524000"/>
            <a:ext cx="3533775" cy="1295400"/>
          </a:xfrm>
        </p:spPr>
        <p:txBody>
          <a:bodyPr/>
          <a:lstStyle/>
          <a:p>
            <a:pPr eaLnBrk="1" hangingPunct="1"/>
            <a:r>
              <a:rPr lang="en-US" sz="2800" smtClean="0"/>
              <a:t>Mutual Exclusion?</a:t>
            </a:r>
          </a:p>
          <a:p>
            <a:pPr eaLnBrk="1" hangingPunct="1"/>
            <a:r>
              <a:rPr lang="en-US" sz="2800" smtClean="0"/>
              <a:t>All Inclusion?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1_Template">
  <a:themeElements>
    <a:clrScheme name="311_Templat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DDDD"/>
      </a:accent1>
      <a:accent2>
        <a:srgbClr val="33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2D"/>
      </a:accent6>
      <a:hlink>
        <a:srgbClr val="808080"/>
      </a:hlink>
      <a:folHlink>
        <a:srgbClr val="808080"/>
      </a:folHlink>
    </a:clrScheme>
    <a:fontScheme name="311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11_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1_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311_Template</Template>
  <TotalTime>200</TotalTime>
  <Pages>30</Pages>
  <Words>385</Words>
  <Application>Microsoft Office PowerPoint</Application>
  <PresentationFormat>On-screen Show (4:3)</PresentationFormat>
  <Paragraphs>139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311_Template</vt:lpstr>
      <vt:lpstr>VHDL for Sequential Logic</vt:lpstr>
      <vt:lpstr>D Flip-Flop</vt:lpstr>
      <vt:lpstr>Asynchronous Clear</vt:lpstr>
      <vt:lpstr>Shift Register</vt:lpstr>
      <vt:lpstr>Counter</vt:lpstr>
      <vt:lpstr>Design Example</vt:lpstr>
      <vt:lpstr>Flashing Sequence</vt:lpstr>
      <vt:lpstr>Flashing Sequence</vt:lpstr>
      <vt:lpstr>Initial State Graph</vt:lpstr>
      <vt:lpstr>Corrected State Graph</vt:lpstr>
      <vt:lpstr>Enhanced State Graph</vt:lpstr>
      <vt:lpstr>VHDL Model</vt:lpstr>
      <vt:lpstr>VHDL Outputs</vt:lpstr>
      <vt:lpstr>VHDL Sequential Machine</vt:lpstr>
      <vt:lpstr>VHDL Sequential Machine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Ron Hayne</dc:creator>
  <cp:keywords/>
  <dc:description/>
  <cp:lastModifiedBy>Ron Hayne</cp:lastModifiedBy>
  <cp:revision>13</cp:revision>
  <cp:lastPrinted>1997-07-09T13:32:52Z</cp:lastPrinted>
  <dcterms:created xsi:type="dcterms:W3CDTF">2011-06-08T14:43:37Z</dcterms:created>
  <dcterms:modified xsi:type="dcterms:W3CDTF">2011-12-01T17:27:59Z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khintz@gmu.edu</vt:lpwstr>
  </property>
  <property fmtid="{D5CDD505-2E9C-101B-9397-08002B2CF9AE}" pid="8" name="HomePage">
    <vt:lpwstr>http://cpe.gmu.edu/~khintz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C:\FrontPage Webs\Content\cpeweb\courses\ece331\lectures</vt:lpwstr>
  </property>
</Properties>
</file>