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003366"/>
    <a:srgbClr val="F8F8F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6" d="100"/>
          <a:sy n="86" d="100"/>
        </p:scale>
        <p:origin x="-7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418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CD1CE-E137-4808-916C-B366B0C6CAC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365EF-DCEF-4FA6-B4D0-B242A17AA014}" type="slidenum">
              <a:rPr lang="en-US"/>
              <a:pPr/>
              <a:t>4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418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D37C5-4A36-45E7-8046-BB5F772D2D8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418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E6C84-2B65-43E6-ABB1-900E990F490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ELEC 418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0F47C-2525-4E35-922E-335C4A953E2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Arithmetic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Adder</a:t>
            </a:r>
          </a:p>
          <a:p>
            <a:r>
              <a:rPr lang="en-US" dirty="0" smtClean="0"/>
              <a:t>Combinational Multiplier</a:t>
            </a:r>
          </a:p>
          <a:p>
            <a:r>
              <a:rPr lang="en-US" dirty="0" smtClean="0"/>
              <a:t>Parallel </a:t>
            </a:r>
            <a:r>
              <a:rPr lang="en-US" dirty="0" smtClean="0"/>
              <a:t>Multiplier</a:t>
            </a:r>
          </a:p>
          <a:p>
            <a:pPr lvl="1"/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</a:p>
          <a:p>
            <a:pPr lvl="1"/>
            <a:r>
              <a:rPr lang="en-US" dirty="0" smtClean="0"/>
              <a:t>FPGA Implementation</a:t>
            </a:r>
            <a:endParaRPr lang="en-US" dirty="0" smtClean="0"/>
          </a:p>
          <a:p>
            <a:r>
              <a:rPr lang="en-US" dirty="0" smtClean="0"/>
              <a:t>Binary Divider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311_18</a:t>
            </a:r>
            <a:endParaRPr lang="en-US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B72D32-EE45-498B-8DB9-C0975DC9E8F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Path and Controller</a:t>
            </a:r>
          </a:p>
        </p:txBody>
      </p:sp>
      <p:pic>
        <p:nvPicPr>
          <p:cNvPr id="4101" name="Picture 3" descr="C04-F01-DS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97038"/>
            <a:ext cx="7543800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Adder with Accumulator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44662"/>
            <a:ext cx="811161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50B44F-B81E-4AED-96B6-7485C263505D}" type="slidenum">
              <a:rPr lang="en-US"/>
              <a:pPr/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Combinational Multiplier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30363" y="1676400"/>
            <a:ext cx="731837" cy="1187450"/>
            <a:chOff x="720" y="1056"/>
            <a:chExt cx="461" cy="748"/>
          </a:xfrm>
        </p:grpSpPr>
        <p:sp>
          <p:nvSpPr>
            <p:cNvPr id="21554" name="Text Box 4"/>
            <p:cNvSpPr txBox="1">
              <a:spLocks noChangeArrowheads="1"/>
            </p:cNvSpPr>
            <p:nvPr/>
          </p:nvSpPr>
          <p:spPr bwMode="auto">
            <a:xfrm>
              <a:off x="720" y="1056"/>
              <a:ext cx="461" cy="7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</a:t>
              </a:r>
            </a:p>
            <a:p>
              <a:pPr algn="r"/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 Y</a:t>
              </a:r>
            </a:p>
            <a:p>
              <a:pPr algn="r"/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</a:p>
          </p:txBody>
        </p:sp>
        <p:sp>
          <p:nvSpPr>
            <p:cNvPr id="21555" name="Line 5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105400" y="2590800"/>
            <a:ext cx="3170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10113" y="1676400"/>
            <a:ext cx="3443287" cy="838200"/>
            <a:chOff x="2967" y="1056"/>
            <a:chExt cx="2169" cy="528"/>
          </a:xfrm>
        </p:grpSpPr>
        <p:sp>
          <p:nvSpPr>
            <p:cNvPr id="21552" name="Text Box 8"/>
            <p:cNvSpPr txBox="1">
              <a:spLocks noChangeArrowheads="1"/>
            </p:cNvSpPr>
            <p:nvPr/>
          </p:nvSpPr>
          <p:spPr bwMode="auto">
            <a:xfrm>
              <a:off x="2967" y="1056"/>
              <a:ext cx="2150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2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0</a:t>
              </a:r>
              <a:endParaRPr lang="en-US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pPr algn="r"/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x  Y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Y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2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Y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Y</a:t>
              </a:r>
              <a:r>
                <a:rPr lang="en-US" b="1" baseline="-25000">
                  <a:solidFill>
                    <a:schemeClr val="accent2"/>
                  </a:solidFill>
                  <a:latin typeface="Courier New" pitchFamily="49" charset="0"/>
                </a:rPr>
                <a:t>0</a:t>
              </a:r>
              <a:endParaRPr lang="en-US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21553" name="Line 9"/>
            <p:cNvSpPr>
              <a:spLocks noChangeShapeType="1"/>
            </p:cNvSpPr>
            <p:nvPr/>
          </p:nvSpPr>
          <p:spPr bwMode="auto">
            <a:xfrm>
              <a:off x="2976" y="1584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4316413" y="3048000"/>
            <a:ext cx="3170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3533775" y="3781425"/>
            <a:ext cx="3170238" cy="4572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2735263" y="4543425"/>
            <a:ext cx="3170237" cy="4572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209800" y="5318125"/>
            <a:ext cx="594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2224088" y="5486400"/>
            <a:ext cx="59134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7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6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4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b="1" baseline="-25000">
                <a:solidFill>
                  <a:schemeClr val="accent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2057400" y="4784725"/>
            <a:ext cx="366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+</a:t>
            </a:r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7848600" y="3048000"/>
            <a:ext cx="0" cy="25146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533525" y="2667000"/>
            <a:ext cx="5934075" cy="2895600"/>
            <a:chOff x="966" y="1680"/>
            <a:chExt cx="3738" cy="1824"/>
          </a:xfrm>
        </p:grpSpPr>
        <p:sp>
          <p:nvSpPr>
            <p:cNvPr id="21540" name="Text Box 18"/>
            <p:cNvSpPr txBox="1">
              <a:spLocks noChangeArrowheads="1"/>
            </p:cNvSpPr>
            <p:nvPr/>
          </p:nvSpPr>
          <p:spPr bwMode="auto">
            <a:xfrm>
              <a:off x="966" y="2064"/>
              <a:ext cx="714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>
                  <a:solidFill>
                    <a:srgbClr val="037C03"/>
                  </a:solidFill>
                </a:rPr>
                <a:t>4-bit</a:t>
              </a:r>
            </a:p>
            <a:p>
              <a:pPr algn="r"/>
              <a:r>
                <a:rPr lang="en-US" b="1">
                  <a:solidFill>
                    <a:srgbClr val="037C03"/>
                  </a:solidFill>
                </a:rPr>
                <a:t>Adders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728" y="1680"/>
              <a:ext cx="2976" cy="1824"/>
              <a:chOff x="1728" y="1680"/>
              <a:chExt cx="2976" cy="1824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2448" y="1680"/>
                <a:ext cx="2256" cy="1824"/>
                <a:chOff x="2448" y="1680"/>
                <a:chExt cx="2256" cy="1824"/>
              </a:xfrm>
            </p:grpSpPr>
            <p:sp>
              <p:nvSpPr>
                <p:cNvPr id="21544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208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037C03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2448" y="1680"/>
                  <a:ext cx="2256" cy="720"/>
                  <a:chOff x="2448" y="1680"/>
                  <a:chExt cx="2256" cy="720"/>
                </a:xfrm>
              </p:grpSpPr>
              <p:sp>
                <p:nvSpPr>
                  <p:cNvPr id="2154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80"/>
                    <a:ext cx="2016" cy="528"/>
                  </a:xfrm>
                  <a:prstGeom prst="rect">
                    <a:avLst/>
                  </a:prstGeom>
                  <a:noFill/>
                  <a:ln w="28575">
                    <a:solidFill>
                      <a:srgbClr val="037C03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154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20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037C03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4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20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037C03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4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208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037C03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5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6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rgbClr val="037C03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5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37C03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43" name="Line 29"/>
              <p:cNvSpPr>
                <a:spLocks noChangeShapeType="1"/>
              </p:cNvSpPr>
              <p:nvPr/>
            </p:nvSpPr>
            <p:spPr bwMode="auto">
              <a:xfrm flipV="1">
                <a:off x="1728" y="2016"/>
                <a:ext cx="576" cy="288"/>
              </a:xfrm>
              <a:prstGeom prst="line">
                <a:avLst/>
              </a:prstGeom>
              <a:noFill/>
              <a:ln w="12700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743200" y="3657600"/>
            <a:ext cx="3962400" cy="1905000"/>
            <a:chOff x="1728" y="2304"/>
            <a:chExt cx="2496" cy="1200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1968" y="2400"/>
              <a:ext cx="2256" cy="1104"/>
              <a:chOff x="1968" y="2400"/>
              <a:chExt cx="2256" cy="1104"/>
            </a:xfrm>
          </p:grpSpPr>
          <p:sp>
            <p:nvSpPr>
              <p:cNvPr id="21533" name="Rectangle 32"/>
              <p:cNvSpPr>
                <a:spLocks noChangeArrowheads="1"/>
              </p:cNvSpPr>
              <p:nvPr/>
            </p:nvSpPr>
            <p:spPr bwMode="auto">
              <a:xfrm>
                <a:off x="2208" y="2400"/>
                <a:ext cx="2016" cy="288"/>
              </a:xfrm>
              <a:prstGeom prst="rect">
                <a:avLst/>
              </a:prstGeom>
              <a:noFill/>
              <a:ln w="28575">
                <a:solidFill>
                  <a:srgbClr val="037C0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34" name="Line 33"/>
              <p:cNvSpPr>
                <a:spLocks noChangeShapeType="1"/>
              </p:cNvSpPr>
              <p:nvPr/>
            </p:nvSpPr>
            <p:spPr bwMode="auto">
              <a:xfrm>
                <a:off x="3936" y="2688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Line 34"/>
              <p:cNvSpPr>
                <a:spLocks noChangeShapeType="1"/>
              </p:cNvSpPr>
              <p:nvPr/>
            </p:nvSpPr>
            <p:spPr bwMode="auto">
              <a:xfrm>
                <a:off x="3456" y="268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Line 35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36"/>
              <p:cNvSpPr>
                <a:spLocks noChangeShapeType="1"/>
              </p:cNvSpPr>
              <p:nvPr/>
            </p:nvSpPr>
            <p:spPr bwMode="auto">
              <a:xfrm>
                <a:off x="2448" y="268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37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3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2" name="Line 39"/>
            <p:cNvSpPr>
              <a:spLocks noChangeShapeType="1"/>
            </p:cNvSpPr>
            <p:nvPr/>
          </p:nvSpPr>
          <p:spPr bwMode="auto">
            <a:xfrm>
              <a:off x="1728" y="2304"/>
              <a:ext cx="288" cy="144"/>
            </a:xfrm>
            <a:prstGeom prst="line">
              <a:avLst/>
            </a:prstGeom>
            <a:noFill/>
            <a:ln w="12700">
              <a:solidFill>
                <a:srgbClr val="037C03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2438400" y="3657600"/>
            <a:ext cx="3505200" cy="1905000"/>
            <a:chOff x="1536" y="2304"/>
            <a:chExt cx="2208" cy="1200"/>
          </a:xfrm>
        </p:grpSpPr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1536" y="2880"/>
              <a:ext cx="2208" cy="624"/>
              <a:chOff x="1536" y="2880"/>
              <a:chExt cx="2208" cy="624"/>
            </a:xfrm>
          </p:grpSpPr>
          <p:sp>
            <p:nvSpPr>
              <p:cNvPr id="21524" name="Rectangle 42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2016" cy="288"/>
              </a:xfrm>
              <a:prstGeom prst="rect">
                <a:avLst/>
              </a:prstGeom>
              <a:noFill/>
              <a:ln w="28575">
                <a:solidFill>
                  <a:srgbClr val="037C0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25" name="Line 43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44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45"/>
              <p:cNvSpPr>
                <a:spLocks noChangeShapeType="1"/>
              </p:cNvSpPr>
              <p:nvPr/>
            </p:nvSpPr>
            <p:spPr bwMode="auto">
              <a:xfrm>
                <a:off x="2016" y="31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46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4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Line 48"/>
              <p:cNvSpPr>
                <a:spLocks noChangeShapeType="1"/>
              </p:cNvSpPr>
              <p:nvPr/>
            </p:nvSpPr>
            <p:spPr bwMode="auto">
              <a:xfrm>
                <a:off x="3456" y="31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37C03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3" name="Line 49"/>
            <p:cNvSpPr>
              <a:spLocks noChangeShapeType="1"/>
            </p:cNvSpPr>
            <p:nvPr/>
          </p:nvSpPr>
          <p:spPr bwMode="auto">
            <a:xfrm>
              <a:off x="1728" y="2304"/>
              <a:ext cx="48" cy="432"/>
            </a:xfrm>
            <a:prstGeom prst="line">
              <a:avLst/>
            </a:prstGeom>
            <a:noFill/>
            <a:ln w="12700">
              <a:solidFill>
                <a:srgbClr val="037C03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Binary Multiplier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65984"/>
            <a:ext cx="8001000" cy="478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ModelSim Simulation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10055"/>
            <a:ext cx="7924800" cy="537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311_18</a:t>
            </a:r>
            <a:endParaRPr lang="en-US" smtClean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EB3B31-8663-4DC0-AAF4-CDCC52245DD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FPGA Implementation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Xilinx Spartan3e</a:t>
            </a:r>
          </a:p>
          <a:p>
            <a:pPr lvl="1" eaLnBrk="1" hangingPunct="1"/>
            <a:r>
              <a:rPr lang="en-US" smtClean="0"/>
              <a:t>500K System Gates</a:t>
            </a:r>
          </a:p>
          <a:p>
            <a:pPr lvl="1" eaLnBrk="1" hangingPunct="1"/>
            <a:r>
              <a:rPr lang="en-US" smtClean="0"/>
              <a:t>50 MHz Clock</a:t>
            </a:r>
          </a:p>
          <a:p>
            <a:pPr eaLnBrk="1" hangingPunct="1"/>
            <a:r>
              <a:rPr lang="en-US" smtClean="0"/>
              <a:t>ChipScope Pro</a:t>
            </a:r>
          </a:p>
          <a:p>
            <a:pPr lvl="1" eaLnBrk="1" hangingPunct="1"/>
            <a:r>
              <a:rPr lang="en-US" smtClean="0"/>
              <a:t>Virtual Input/Output Core (VIO)</a:t>
            </a:r>
          </a:p>
          <a:p>
            <a:pPr lvl="1" eaLnBrk="1" hangingPunct="1"/>
            <a:r>
              <a:rPr lang="en-US" smtClean="0"/>
              <a:t>Integrated Logic Analyzer (ILA)</a:t>
            </a:r>
          </a:p>
          <a:p>
            <a:pPr eaLnBrk="1" hangingPunct="1"/>
            <a:r>
              <a:rPr lang="en-US" smtClean="0"/>
              <a:t>Real-Time Verification</a:t>
            </a:r>
          </a:p>
          <a:p>
            <a:pPr lvl="1" eaLnBrk="1" hangingPunct="1"/>
            <a:r>
              <a:rPr lang="en-US" smtClean="0"/>
              <a:t>Captures On-chip Signals</a:t>
            </a:r>
          </a:p>
          <a:p>
            <a:pPr lvl="1" eaLnBrk="1" hangingPunct="1"/>
            <a:r>
              <a:rPr lang="en-US" smtClean="0"/>
              <a:t>Off-chip Analysis via JTAG Programming Cable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311_18</a:t>
            </a:r>
            <a:endParaRPr lang="en-US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0F03B3-751C-40A8-9DB5-B3DDDF1944A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ChipScope Pro Analyzer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8153400" cy="299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Divider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551" y="1676400"/>
            <a:ext cx="800504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72</TotalTime>
  <Pages>30</Pages>
  <Words>171</Words>
  <Application>Microsoft Office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311_Template</vt:lpstr>
      <vt:lpstr>Sequential Arithmetic</vt:lpstr>
      <vt:lpstr>Data Path and Controller</vt:lpstr>
      <vt:lpstr>Serial Adder with Accumulator</vt:lpstr>
      <vt:lpstr>Combinational Multiplier</vt:lpstr>
      <vt:lpstr>Parallel Binary Multiplier</vt:lpstr>
      <vt:lpstr>ModelSim Simulation</vt:lpstr>
      <vt:lpstr>FPGA Implementation</vt:lpstr>
      <vt:lpstr>ChipScope Pro Analyzer</vt:lpstr>
      <vt:lpstr>Binary Divider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10</cp:revision>
  <cp:lastPrinted>1997-07-09T13:32:52Z</cp:lastPrinted>
  <dcterms:created xsi:type="dcterms:W3CDTF">2011-06-08T18:19:48Z</dcterms:created>
  <dcterms:modified xsi:type="dcterms:W3CDTF">2011-06-08T19:38:24Z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