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6" r:id="rId4"/>
    <p:sldId id="267" r:id="rId5"/>
    <p:sldId id="268" r:id="rId6"/>
    <p:sldId id="262" r:id="rId7"/>
    <p:sldId id="263" r:id="rId8"/>
    <p:sldId id="264" r:id="rId9"/>
    <p:sldId id="269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731"/>
  </p:normalViewPr>
  <p:slideViewPr>
    <p:cSldViewPr snapToGrid="0" snapToObjects="1" showGuides="1">
      <p:cViewPr>
        <p:scale>
          <a:sx n="114" d="100"/>
          <a:sy n="114" d="100"/>
        </p:scale>
        <p:origin x="2400" y="824"/>
      </p:cViewPr>
      <p:guideLst>
        <p:guide orient="horz" pos="3997"/>
        <p:guide pos="302"/>
        <p:guide orient="horz" pos="323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0FF4-E3F7-EC44-BF14-7DA22BF4C25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1E72-90B3-5D41-9232-108EAF0EA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1E72-90B3-5D41-9232-108EAF0EA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1E72-90B3-5D41-9232-108EAF0EA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min_child_samples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sp_randint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min_child_weight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1e-5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1e-3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1e3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1e4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subsample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[-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1E72-90B3-5D41-9232-108EAF0EA4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min_child_samples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sp_randint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min_child_weight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1e-5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1e-3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1e3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1e4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subsample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fr-F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[-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fr-F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1E72-90B3-5D41-9232-108EAF0EA4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C3068-ADA4-754D-AF7C-5E2E64BCD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026430-BE33-BC48-B377-FE07710D9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5C050-850D-CF4A-82EC-A03A8511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058B8-B611-804A-9AD1-B39CCB4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DFCC5-9F82-9B43-A543-249E88D3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C1394-16D9-EA45-9E68-7880C5A9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B8B9B6-BE3E-FA4E-A28C-EEF694F8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82C3C-CD69-2C49-B16A-94B0B721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7E655-80EB-A249-8EF4-FA802907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D5488-7F00-B441-BA0E-2996DA49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3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D6E962-C76F-5944-AF74-7BF7E95F7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80686A-4265-C849-8E00-D2D693BF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35F87-A641-6B44-9F67-75825757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03FFB-4712-C146-99A6-D6DE02DD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85F83-B5BC-D246-98B0-9C1851A6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14614-3D46-A945-B140-DD1B7991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F6F3E-757F-6747-8F45-0ACF2A60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1BA3B-E186-EB40-8D78-75EF2EEB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A985E-BDC1-844F-9128-26FDF1C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75F74-E3C7-3041-805A-F27529C5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4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7049B-D664-7744-88DB-A19B9DB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ADF2E-BF65-CE43-AA57-6259DDE4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A22990-E844-E142-9414-2BE30C5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2DA1E-628C-0A41-A876-F0E00FE7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6548-79D7-7C45-B834-DF95B65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4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CC9D9-FA04-6647-B00E-48BDD9F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5C6AB-A6CF-E944-AEE8-64CCEA3F1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4F13D-5BE3-2749-AB05-AFE337CA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5E421-CAE4-0B4A-B891-FDE2D3FA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4500CB-27E1-6F4A-B47C-247C0DF8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66C1E-4CEB-CE47-8743-D579B6E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32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7C390-5D3D-464D-AAC3-08C50180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2AABC-AF2E-7D48-B76E-ADE2D9CF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855103-A2DD-894E-8E7B-231F8138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EB647D-86D7-C84C-8ACF-6919C8944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2E51B4-8EAE-AC40-A668-8D10D0F2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398A4E-33D5-BD4F-88D1-7C97A74E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958483-47E3-8E43-90DA-A3388513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20DD17-6D02-1A40-A79F-3775A30F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96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EA4A0-790D-EB4D-9A30-37B5B365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096030-D82B-DC4D-9C70-55D39E8C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1BA115-DCF3-4946-9366-8622E95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6607EC-04C3-7048-9D24-00C92CD7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4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59537C-CA96-634C-87D9-4CF89261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467BC6-B909-5249-9507-533D2818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80E65-5568-0043-8401-26541FE5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4E500-0732-5548-94AC-4280B589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082A-D54C-E242-BB70-84CA0670C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79FEC-B99C-574D-AE5F-1E9F69C4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C7E93-B57E-EB4F-9715-FCC57061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A8B6AC-7851-C041-9A3E-0EE030AF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3CCF58-16A9-8144-BEA7-9F4CB86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E1DFF-2139-2048-AF15-AEF92F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22C2C3-3A67-8841-8DBB-D153E03D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8057F-B211-A24C-B303-F7E867D3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BF4F3-D738-524C-8844-B71C4E5B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160AB4-8EB3-4748-B3CB-ECC6E55C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E48FC1-A0DE-5E43-A983-AD8027D8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77BF71-1D53-E34E-86A5-E4844D01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51678-2BDF-044A-A02A-3D44704E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122A0-2BB4-F443-BFCA-E8AD697AA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63A2-BBC4-D640-AC08-F661A3BA4C87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0B1CB-0551-FF49-80B6-64869CF03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2E7A5-1B9A-0541-839D-73EBA76CA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4B83-3432-B942-BD5E-78A4512FCB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64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117E6F7-132B-9B4B-B7D1-833F23EA6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4" b="60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699D47-B7E7-DB48-8E82-9AC3A5265DEB}"/>
              </a:ext>
            </a:extLst>
          </p:cNvPr>
          <p:cNvSpPr/>
          <p:nvPr/>
        </p:nvSpPr>
        <p:spPr>
          <a:xfrm>
            <a:off x="-14749" y="0"/>
            <a:ext cx="12388645" cy="6858000"/>
          </a:xfrm>
          <a:prstGeom prst="rect">
            <a:avLst/>
          </a:prstGeom>
          <a:solidFill>
            <a:srgbClr val="003618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7AD956-ACC0-6E40-8590-09C14BFB7A5A}"/>
              </a:ext>
            </a:extLst>
          </p:cNvPr>
          <p:cNvSpPr txBox="1"/>
          <p:nvPr/>
        </p:nvSpPr>
        <p:spPr>
          <a:xfrm>
            <a:off x="512759" y="544712"/>
            <a:ext cx="661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Gotham Narrow Medium" pitchFamily="2" charset="0"/>
                <a:cs typeface="Arial" panose="020B0604020202020204" pitchFamily="34" charset="0"/>
              </a:rPr>
              <a:t>BIKE COUNT PROJECT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407A978-3234-4044-A2A6-5AE4D927F6C1}"/>
              </a:ext>
            </a:extLst>
          </p:cNvPr>
          <p:cNvCxnSpPr>
            <a:cxnSpLocks/>
          </p:cNvCxnSpPr>
          <p:nvPr/>
        </p:nvCxnSpPr>
        <p:spPr>
          <a:xfrm>
            <a:off x="-14749" y="512763"/>
            <a:ext cx="1220674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0AC7-05FA-D94A-824A-C2E97ADA26C6}"/>
              </a:ext>
            </a:extLst>
          </p:cNvPr>
          <p:cNvSpPr/>
          <p:nvPr/>
        </p:nvSpPr>
        <p:spPr>
          <a:xfrm>
            <a:off x="6430383" y="6366143"/>
            <a:ext cx="5290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fr-FR" sz="16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fr-FR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12.12.21 – Martin </a:t>
            </a:r>
            <a:r>
              <a:rPr lang="fr-FR" sz="16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Quievre</a:t>
            </a:r>
            <a:r>
              <a:rPr lang="fr-FR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Charles Proye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2A2FFF-151B-C44A-A54B-0358C9FFE3BF}"/>
              </a:ext>
            </a:extLst>
          </p:cNvPr>
          <p:cNvCxnSpPr>
            <a:cxnSpLocks/>
          </p:cNvCxnSpPr>
          <p:nvPr/>
        </p:nvCxnSpPr>
        <p:spPr>
          <a:xfrm flipV="1">
            <a:off x="11712575" y="-53294"/>
            <a:ext cx="0" cy="69112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EA2B1-65F7-B64F-8A93-10839218711A}"/>
              </a:ext>
            </a:extLst>
          </p:cNvPr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4F7E-599F-5641-94DA-5703CE4F8101}"/>
              </a:ext>
            </a:extLst>
          </p:cNvPr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Gotham Narrow Medium" pitchFamily="2" charset="0"/>
                <a:cs typeface="Arial" panose="020B0604020202020204" pitchFamily="34" charset="0"/>
              </a:rPr>
              <a:t>TUNING THE PARAMETERS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9C5A360-FCB8-5F48-A4E1-6766EED06201}"/>
              </a:ext>
            </a:extLst>
          </p:cNvPr>
          <p:cNvCxnSpPr>
            <a:cxnSpLocks/>
          </p:cNvCxnSpPr>
          <p:nvPr/>
        </p:nvCxnSpPr>
        <p:spPr>
          <a:xfrm flipV="1">
            <a:off x="0" y="6330168"/>
            <a:ext cx="12192000" cy="15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526F30-2C14-244B-AC33-A6649EA4C808}"/>
              </a:ext>
            </a:extLst>
          </p:cNvPr>
          <p:cNvCxnSpPr>
            <a:cxnSpLocks/>
          </p:cNvCxnSpPr>
          <p:nvPr/>
        </p:nvCxnSpPr>
        <p:spPr>
          <a:xfrm>
            <a:off x="479425" y="-13864"/>
            <a:ext cx="0" cy="68712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6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E30B4072-FEBA-354F-94C2-94A6C15DD17D}"/>
              </a:ext>
            </a:extLst>
          </p:cNvPr>
          <p:cNvSpPr/>
          <p:nvPr/>
        </p:nvSpPr>
        <p:spPr>
          <a:xfrm>
            <a:off x="1046709" y="3034598"/>
            <a:ext cx="4015945" cy="3236197"/>
          </a:xfrm>
          <a:prstGeom prst="round2SameRect">
            <a:avLst>
              <a:gd name="adj1" fmla="val 10129"/>
              <a:gd name="adj2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8B9E45-1368-E145-BD82-8A20A120E4EB}"/>
              </a:ext>
            </a:extLst>
          </p:cNvPr>
          <p:cNvCxnSpPr>
            <a:cxnSpLocks/>
          </p:cNvCxnSpPr>
          <p:nvPr/>
        </p:nvCxnSpPr>
        <p:spPr>
          <a:xfrm>
            <a:off x="0" y="527832"/>
            <a:ext cx="806824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C35523-48D7-724C-A335-42B6195DCE56}"/>
              </a:ext>
            </a:extLst>
          </p:cNvPr>
          <p:cNvCxnSpPr>
            <a:cxnSpLocks/>
          </p:cNvCxnSpPr>
          <p:nvPr/>
        </p:nvCxnSpPr>
        <p:spPr>
          <a:xfrm>
            <a:off x="4559300" y="505227"/>
            <a:ext cx="7632700" cy="22605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75D7E8-554C-1446-8C47-F74520D585AE}"/>
              </a:ext>
            </a:extLst>
          </p:cNvPr>
          <p:cNvCxnSpPr>
            <a:cxnSpLocks/>
          </p:cNvCxnSpPr>
          <p:nvPr/>
        </p:nvCxnSpPr>
        <p:spPr>
          <a:xfrm flipV="1">
            <a:off x="0" y="6337703"/>
            <a:ext cx="12192000" cy="1507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E3938EA-1C79-2C49-9AA3-1C76D6CB5D64}"/>
              </a:ext>
            </a:extLst>
          </p:cNvPr>
          <p:cNvSpPr txBox="1"/>
          <p:nvPr/>
        </p:nvSpPr>
        <p:spPr>
          <a:xfrm>
            <a:off x="829115" y="387151"/>
            <a:ext cx="415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otham Narrow Medium" pitchFamily="2" charset="0"/>
                <a:cs typeface="Arial" panose="020B0604020202020204" pitchFamily="34" charset="0"/>
              </a:rPr>
              <a:t>PARAMETERS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4160A-B7D7-4840-B9DF-D6B23B35B5F4}"/>
              </a:ext>
            </a:extLst>
          </p:cNvPr>
          <p:cNvSpPr/>
          <p:nvPr/>
        </p:nvSpPr>
        <p:spPr>
          <a:xfrm>
            <a:off x="1264306" y="3102273"/>
            <a:ext cx="3575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6A9955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# 1ST PART CONTROL OVER TREE STRUCTURE</a:t>
            </a:r>
          </a:p>
          <a:p>
            <a:b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params = {</a:t>
            </a:r>
          </a:p>
          <a:p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max_depth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: 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6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24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],</a:t>
            </a:r>
          </a:p>
          <a:p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num_leaves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: 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**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6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**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10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],</a:t>
            </a:r>
          </a:p>
          <a:p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min_data_in_leaf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:[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40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200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],</a:t>
            </a:r>
          </a:p>
          <a:p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lgbmregressor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__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n_estimators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: [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130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200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],</a:t>
            </a:r>
          </a:p>
          <a:p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  <a:b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grid_search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GridSearchCV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(pipe,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param_grid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=params,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n_jobs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=-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1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, cv=</a:t>
            </a:r>
            <a:r>
              <a:rPr lang="fr-FR" sz="10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result_gs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grid_search.fit(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X_train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fr-FR" sz="1000" dirty="0" err="1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y_train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endParaRPr lang="fr-FR" sz="1000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print(</a:t>
            </a:r>
            <a:r>
              <a:rPr lang="fr-FR" sz="1000" dirty="0" err="1">
                <a:solidFill>
                  <a:srgbClr val="569CD6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f</a:t>
            </a:r>
            <a:r>
              <a:rPr lang="fr-FR" sz="1000" dirty="0" err="1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"Best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params : 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{result_gs.best_params_}</a:t>
            </a:r>
            <a:r>
              <a:rPr lang="fr-FR" sz="1000" dirty="0">
                <a:solidFill>
                  <a:srgbClr val="CE917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fr-FR" sz="10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fr-FR" sz="1000" b="1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	         …</a:t>
            </a:r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A20BFD1F-3329-8743-8722-079BC527533D}"/>
              </a:ext>
            </a:extLst>
          </p:cNvPr>
          <p:cNvSpPr/>
          <p:nvPr/>
        </p:nvSpPr>
        <p:spPr>
          <a:xfrm>
            <a:off x="7212039" y="3034598"/>
            <a:ext cx="4015945" cy="3236197"/>
          </a:xfrm>
          <a:prstGeom prst="round2SameRect">
            <a:avLst>
              <a:gd name="adj1" fmla="val 10129"/>
              <a:gd name="adj2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E0876C-FB08-D444-B13A-96656966C465}"/>
              </a:ext>
            </a:extLst>
          </p:cNvPr>
          <p:cNvSpPr txBox="1"/>
          <p:nvPr/>
        </p:nvSpPr>
        <p:spPr>
          <a:xfrm>
            <a:off x="1046709" y="2599705"/>
            <a:ext cx="281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 from Notebook – Method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C484FC-9B96-004A-AD62-7F48887ADCE5}"/>
              </a:ext>
            </a:extLst>
          </p:cNvPr>
          <p:cNvSpPr txBox="1"/>
          <p:nvPr/>
        </p:nvSpPr>
        <p:spPr>
          <a:xfrm>
            <a:off x="7212039" y="2610852"/>
            <a:ext cx="281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 from Notebook – Method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BC621-B3CD-8541-90A8-B99D61A59797}"/>
              </a:ext>
            </a:extLst>
          </p:cNvPr>
          <p:cNvSpPr/>
          <p:nvPr/>
        </p:nvSpPr>
        <p:spPr>
          <a:xfrm>
            <a:off x="7404033" y="3102273"/>
            <a:ext cx="37189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6A9955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# RANDOMIZE GRID SEARCH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params = {</a:t>
            </a:r>
            <a:b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[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0.02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0.03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0.04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0.05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0.08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[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fr-FR" sz="1000" b="1" dirty="0">
                <a:solidFill>
                  <a:srgbClr val="D4D4D4"/>
                </a:solidFill>
                <a:latin typeface="Menlo" panose="020B0609030804020204" pitchFamily="49" charset="0"/>
              </a:rPr>
              <a:t>…</a:t>
            </a:r>
            <a:endParaRPr lang="fr-FR" sz="1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reg_alpha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1e-1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lgbmregressor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reg_lambda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1e-1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  <a:b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fr-F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grid_search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RandomizedSearchCV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(pipe,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param_distributions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=params,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n_jobs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cv=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n_iter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fr-F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result_gs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grid_search.fit(X_train, y_train)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"Best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params : 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{result_gs.best_params_}</a:t>
            </a:r>
            <a:r>
              <a:rPr lang="fr-F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C631B9-FC48-0D4F-B1FF-C2C5DC45ADFB}"/>
              </a:ext>
            </a:extLst>
          </p:cNvPr>
          <p:cNvSpPr txBox="1"/>
          <p:nvPr/>
        </p:nvSpPr>
        <p:spPr>
          <a:xfrm>
            <a:off x="2329056" y="1170262"/>
            <a:ext cx="7189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tune our parameters while dealing with the trade-off between time and precision of parameter tuning,  we tried the two following methods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1EE59-BC0F-5C4F-B44B-4DC7F75D9403}"/>
              </a:ext>
            </a:extLst>
          </p:cNvPr>
          <p:cNvSpPr/>
          <p:nvPr/>
        </p:nvSpPr>
        <p:spPr>
          <a:xfrm>
            <a:off x="1057623" y="2291928"/>
            <a:ext cx="3842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# 1 By trial and error and by ‘parameter category’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8AE8CD-5ACD-764C-9852-DF8F743D1A0A}"/>
              </a:ext>
            </a:extLst>
          </p:cNvPr>
          <p:cNvSpPr/>
          <p:nvPr/>
        </p:nvSpPr>
        <p:spPr>
          <a:xfrm>
            <a:off x="7212039" y="2291927"/>
            <a:ext cx="2264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# 2 Randomized Grid Search</a:t>
            </a:r>
          </a:p>
        </p:txBody>
      </p:sp>
    </p:spTree>
    <p:extLst>
      <p:ext uri="{BB962C8B-B14F-4D97-AF65-F5344CB8AC3E}">
        <p14:creationId xmlns:p14="http://schemas.microsoft.com/office/powerpoint/2010/main" val="228713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8B9E45-1368-E145-BD82-8A20A120E4EB}"/>
              </a:ext>
            </a:extLst>
          </p:cNvPr>
          <p:cNvCxnSpPr>
            <a:cxnSpLocks/>
          </p:cNvCxnSpPr>
          <p:nvPr/>
        </p:nvCxnSpPr>
        <p:spPr>
          <a:xfrm>
            <a:off x="0" y="527832"/>
            <a:ext cx="806824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C35523-48D7-724C-A335-42B6195DCE56}"/>
              </a:ext>
            </a:extLst>
          </p:cNvPr>
          <p:cNvCxnSpPr>
            <a:cxnSpLocks/>
          </p:cNvCxnSpPr>
          <p:nvPr/>
        </p:nvCxnSpPr>
        <p:spPr>
          <a:xfrm>
            <a:off x="6010507" y="527832"/>
            <a:ext cx="6181493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75D7E8-554C-1446-8C47-F74520D585AE}"/>
              </a:ext>
            </a:extLst>
          </p:cNvPr>
          <p:cNvCxnSpPr>
            <a:cxnSpLocks/>
          </p:cNvCxnSpPr>
          <p:nvPr/>
        </p:nvCxnSpPr>
        <p:spPr>
          <a:xfrm flipV="1">
            <a:off x="0" y="6337703"/>
            <a:ext cx="12192000" cy="1507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E3938EA-1C79-2C49-9AA3-1C76D6CB5D64}"/>
              </a:ext>
            </a:extLst>
          </p:cNvPr>
          <p:cNvSpPr txBox="1"/>
          <p:nvPr/>
        </p:nvSpPr>
        <p:spPr>
          <a:xfrm>
            <a:off x="829114" y="387151"/>
            <a:ext cx="526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otham Narrow Medium" pitchFamily="2" charset="0"/>
                <a:cs typeface="Arial" panose="020B0604020202020204" pitchFamily="34" charset="0"/>
              </a:rPr>
              <a:t>ROOT MEAN SQUARED ERROR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CF2856-E9E3-0746-BA0E-6CCE1F8AE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r="18938"/>
          <a:stretch/>
        </p:blipFill>
        <p:spPr bwMode="auto">
          <a:xfrm>
            <a:off x="1551137" y="3022170"/>
            <a:ext cx="2248801" cy="9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9D58AD8-7ECC-EE44-B8CF-068665547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39475" r="22020" b="9822"/>
          <a:stretch/>
        </p:blipFill>
        <p:spPr bwMode="auto">
          <a:xfrm>
            <a:off x="1558229" y="2102479"/>
            <a:ext cx="2248800" cy="77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6DCF5F2-A00B-554B-B504-8509FFAC7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26" b="18070"/>
          <a:stretch/>
        </p:blipFill>
        <p:spPr>
          <a:xfrm>
            <a:off x="4624987" y="1112587"/>
            <a:ext cx="1617492" cy="5232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67FA8F3-45E1-F64F-9BF9-C9D8030BB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545" y="1137361"/>
            <a:ext cx="1647393" cy="4793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B72D7B8-0328-A946-8682-22B2D382F4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975" b="22769"/>
          <a:stretch/>
        </p:blipFill>
        <p:spPr>
          <a:xfrm>
            <a:off x="7067529" y="1135734"/>
            <a:ext cx="1919198" cy="47691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F3D83C-E85C-4E43-A703-3E2A9E42CD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12" r="8138"/>
          <a:stretch/>
        </p:blipFill>
        <p:spPr>
          <a:xfrm>
            <a:off x="1551137" y="4148698"/>
            <a:ext cx="2255892" cy="7944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EABAEA-039A-AB42-B5A1-5BAD0A3CBE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579" y="3226321"/>
            <a:ext cx="4787900" cy="520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02326A-E4F3-2749-AA76-7DDAD0C111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3579" y="2227850"/>
            <a:ext cx="4775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0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8B9E45-1368-E145-BD82-8A20A120E4EB}"/>
              </a:ext>
            </a:extLst>
          </p:cNvPr>
          <p:cNvCxnSpPr>
            <a:cxnSpLocks/>
          </p:cNvCxnSpPr>
          <p:nvPr/>
        </p:nvCxnSpPr>
        <p:spPr>
          <a:xfrm>
            <a:off x="0" y="527832"/>
            <a:ext cx="8068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C35523-48D7-724C-A335-42B6195DCE56}"/>
              </a:ext>
            </a:extLst>
          </p:cNvPr>
          <p:cNvCxnSpPr>
            <a:cxnSpLocks/>
          </p:cNvCxnSpPr>
          <p:nvPr/>
        </p:nvCxnSpPr>
        <p:spPr>
          <a:xfrm>
            <a:off x="2715491" y="512762"/>
            <a:ext cx="9476509" cy="150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75D7E8-554C-1446-8C47-F74520D585AE}"/>
              </a:ext>
            </a:extLst>
          </p:cNvPr>
          <p:cNvCxnSpPr>
            <a:cxnSpLocks/>
          </p:cNvCxnSpPr>
          <p:nvPr/>
        </p:nvCxnSpPr>
        <p:spPr>
          <a:xfrm flipV="1">
            <a:off x="0" y="6330168"/>
            <a:ext cx="12192000" cy="150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E3938EA-1C79-2C49-9AA3-1C76D6CB5D64}"/>
              </a:ext>
            </a:extLst>
          </p:cNvPr>
          <p:cNvSpPr txBox="1"/>
          <p:nvPr/>
        </p:nvSpPr>
        <p:spPr>
          <a:xfrm>
            <a:off x="806823" y="389285"/>
            <a:ext cx="190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otham Narrow Medium" pitchFamily="2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28C68B3-C23F-D845-881A-CF07F2644143}"/>
              </a:ext>
            </a:extLst>
          </p:cNvPr>
          <p:cNvGrpSpPr/>
          <p:nvPr/>
        </p:nvGrpSpPr>
        <p:grpSpPr>
          <a:xfrm>
            <a:off x="1773092" y="1246800"/>
            <a:ext cx="3247455" cy="4918200"/>
            <a:chOff x="1773092" y="1246800"/>
            <a:chExt cx="3247455" cy="49182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F1F2633-88E4-6549-A0A4-709BEC57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8547" y="1246800"/>
              <a:ext cx="2432000" cy="136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F610E523-CF08-FF42-B077-536DB5EC7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547" y="3021900"/>
              <a:ext cx="2432000" cy="136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CD8C2D6-6473-2F46-A206-3A7ABA8EA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547" y="4797000"/>
              <a:ext cx="2431999" cy="136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C50BE6-3A73-8341-B309-F2009079C3BC}"/>
                </a:ext>
              </a:extLst>
            </p:cNvPr>
            <p:cNvSpPr/>
            <p:nvPr/>
          </p:nvSpPr>
          <p:spPr>
            <a:xfrm>
              <a:off x="1901332" y="1469135"/>
              <a:ext cx="59824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tham Narrow Medium" pitchFamily="2" charset="0"/>
                </a:rPr>
                <a:t>1.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A253FB-7289-1D4B-9C27-78BF20DB0986}"/>
                </a:ext>
              </a:extLst>
            </p:cNvPr>
            <p:cNvSpPr/>
            <p:nvPr/>
          </p:nvSpPr>
          <p:spPr>
            <a:xfrm>
              <a:off x="1773092" y="3244235"/>
              <a:ext cx="7264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tham Narrow Medium" pitchFamily="2" charset="0"/>
                </a:rPr>
                <a:t>2.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E9E800-857E-C549-BE07-71F3AB49AD25}"/>
                </a:ext>
              </a:extLst>
            </p:cNvPr>
            <p:cNvSpPr/>
            <p:nvPr/>
          </p:nvSpPr>
          <p:spPr>
            <a:xfrm>
              <a:off x="1774695" y="5019335"/>
              <a:ext cx="72487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tham Narrow Medium" pitchFamily="2" charset="0"/>
                </a:rPr>
                <a:t>3.</a:t>
              </a:r>
              <a:endPara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Narrow Medium" pitchFamily="2" charset="0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F99434-7ECA-EF4C-AD49-6A758B291874}"/>
              </a:ext>
            </a:extLst>
          </p:cNvPr>
          <p:cNvGrpSpPr/>
          <p:nvPr/>
        </p:nvGrpSpPr>
        <p:grpSpPr>
          <a:xfrm>
            <a:off x="6404898" y="2131254"/>
            <a:ext cx="3265973" cy="3149293"/>
            <a:chOff x="6404898" y="2059600"/>
            <a:chExt cx="3265973" cy="31492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614456A-B3C7-BF44-A206-7F618FEB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8872" y="2059600"/>
              <a:ext cx="2431999" cy="136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0074C6A-4699-C54A-A16A-705BA2E9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8871" y="3840893"/>
              <a:ext cx="2432000" cy="136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5FF42D-BF4D-DB4F-A767-83AF8B6D2B7D}"/>
                </a:ext>
              </a:extLst>
            </p:cNvPr>
            <p:cNvSpPr/>
            <p:nvPr/>
          </p:nvSpPr>
          <p:spPr>
            <a:xfrm>
              <a:off x="6404898" y="2281935"/>
              <a:ext cx="7665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tham Narrow Medium" pitchFamily="2" charset="0"/>
                </a:rPr>
                <a:t>4.</a:t>
              </a:r>
              <a:endPara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Narrow Medium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147969-7FEB-014C-8B57-E73F314041EF}"/>
                </a:ext>
              </a:extLst>
            </p:cNvPr>
            <p:cNvSpPr/>
            <p:nvPr/>
          </p:nvSpPr>
          <p:spPr>
            <a:xfrm>
              <a:off x="6423332" y="4057035"/>
              <a:ext cx="7296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tham Narrow Medium" pitchFamily="2" charset="0"/>
                </a:rPr>
                <a:t>5.</a:t>
              </a:r>
              <a:endPara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Narrow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5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EA2B1-65F7-B64F-8A93-10839218711A}"/>
              </a:ext>
            </a:extLst>
          </p:cNvPr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4F7E-599F-5641-94DA-5703CE4F8101}"/>
              </a:ext>
            </a:extLst>
          </p:cNvPr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Gotham Narrow Medium" pitchFamily="2" charset="0"/>
                <a:cs typeface="Arial" panose="020B0604020202020204" pitchFamily="34" charset="0"/>
              </a:rPr>
              <a:t>EXPLORING THE DATASET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9C5A360-FCB8-5F48-A4E1-6766EED06201}"/>
              </a:ext>
            </a:extLst>
          </p:cNvPr>
          <p:cNvCxnSpPr>
            <a:cxnSpLocks/>
          </p:cNvCxnSpPr>
          <p:nvPr/>
        </p:nvCxnSpPr>
        <p:spPr>
          <a:xfrm flipV="1">
            <a:off x="0" y="6330168"/>
            <a:ext cx="12192000" cy="15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526F30-2C14-244B-AC33-A6649EA4C808}"/>
              </a:ext>
            </a:extLst>
          </p:cNvPr>
          <p:cNvCxnSpPr>
            <a:cxnSpLocks/>
          </p:cNvCxnSpPr>
          <p:nvPr/>
        </p:nvCxnSpPr>
        <p:spPr>
          <a:xfrm>
            <a:off x="479425" y="-13864"/>
            <a:ext cx="0" cy="68712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avec coins arrondis en haut 21">
            <a:extLst>
              <a:ext uri="{FF2B5EF4-FFF2-40B4-BE49-F238E27FC236}">
                <a16:creationId xmlns:a16="http://schemas.microsoft.com/office/drawing/2014/main" id="{CD17B418-F2FD-1541-8FB8-82E5CC11C3ED}"/>
              </a:ext>
            </a:extLst>
          </p:cNvPr>
          <p:cNvSpPr/>
          <p:nvPr/>
        </p:nvSpPr>
        <p:spPr>
          <a:xfrm rot="5400000">
            <a:off x="2629939" y="2544851"/>
            <a:ext cx="1173697" cy="5134482"/>
          </a:xfrm>
          <a:prstGeom prst="round2SameRect">
            <a:avLst>
              <a:gd name="adj1" fmla="val 3713"/>
              <a:gd name="adj2" fmla="val 6341"/>
            </a:avLst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8B9E45-1368-E145-BD82-8A20A120E4EB}"/>
              </a:ext>
            </a:extLst>
          </p:cNvPr>
          <p:cNvCxnSpPr>
            <a:cxnSpLocks/>
          </p:cNvCxnSpPr>
          <p:nvPr/>
        </p:nvCxnSpPr>
        <p:spPr>
          <a:xfrm>
            <a:off x="0" y="527832"/>
            <a:ext cx="806824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C35523-48D7-724C-A335-42B6195DCE56}"/>
              </a:ext>
            </a:extLst>
          </p:cNvPr>
          <p:cNvCxnSpPr>
            <a:cxnSpLocks/>
          </p:cNvCxnSpPr>
          <p:nvPr/>
        </p:nvCxnSpPr>
        <p:spPr>
          <a:xfrm>
            <a:off x="4979963" y="527831"/>
            <a:ext cx="7212037" cy="1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75D7E8-554C-1446-8C47-F74520D585AE}"/>
              </a:ext>
            </a:extLst>
          </p:cNvPr>
          <p:cNvCxnSpPr>
            <a:cxnSpLocks/>
          </p:cNvCxnSpPr>
          <p:nvPr/>
        </p:nvCxnSpPr>
        <p:spPr>
          <a:xfrm flipV="1">
            <a:off x="0" y="6337703"/>
            <a:ext cx="12192000" cy="1507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E3938EA-1C79-2C49-9AA3-1C76D6CB5D64}"/>
              </a:ext>
            </a:extLst>
          </p:cNvPr>
          <p:cNvSpPr txBox="1"/>
          <p:nvPr/>
        </p:nvSpPr>
        <p:spPr>
          <a:xfrm>
            <a:off x="829115" y="387151"/>
            <a:ext cx="415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otham Narrow Medium" pitchFamily="2" charset="0"/>
                <a:cs typeface="Arial" panose="020B0604020202020204" pitchFamily="34" charset="0"/>
              </a:rPr>
              <a:t>SPOT THE CORRELATION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377DFD-11A5-294C-9E0F-EFAD4705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94" y="1222322"/>
            <a:ext cx="5700281" cy="4431447"/>
          </a:xfrm>
          <a:prstGeom prst="rect">
            <a:avLst/>
          </a:prstGeom>
          <a:noFill/>
          <a:ln w="25400">
            <a:solidFill>
              <a:srgbClr val="00B050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9F65D48-B242-C340-8B43-C4C4E5916106}"/>
              </a:ext>
            </a:extLst>
          </p:cNvPr>
          <p:cNvSpPr/>
          <p:nvPr/>
        </p:nvSpPr>
        <p:spPr>
          <a:xfrm>
            <a:off x="7112000" y="1717218"/>
            <a:ext cx="3295866" cy="29126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F793C3-058B-B84B-8C2C-BA7F257F3776}"/>
              </a:ext>
            </a:extLst>
          </p:cNvPr>
          <p:cNvSpPr>
            <a:spLocks noChangeAspect="1"/>
          </p:cNvSpPr>
          <p:nvPr/>
        </p:nvSpPr>
        <p:spPr>
          <a:xfrm>
            <a:off x="7769307" y="18273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38573E2-6A6F-2D4A-9277-E60BC8E96D30}"/>
              </a:ext>
            </a:extLst>
          </p:cNvPr>
          <p:cNvSpPr>
            <a:spLocks noChangeAspect="1"/>
          </p:cNvSpPr>
          <p:nvPr/>
        </p:nvSpPr>
        <p:spPr>
          <a:xfrm>
            <a:off x="8039402" y="18273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55D4699-A5E7-9243-9E64-5D6C01242BC3}"/>
              </a:ext>
            </a:extLst>
          </p:cNvPr>
          <p:cNvSpPr>
            <a:spLocks noChangeAspect="1"/>
          </p:cNvSpPr>
          <p:nvPr/>
        </p:nvSpPr>
        <p:spPr>
          <a:xfrm>
            <a:off x="8849493" y="18273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801B30-1FD7-C840-BF4F-5E816F432C2F}"/>
              </a:ext>
            </a:extLst>
          </p:cNvPr>
          <p:cNvSpPr>
            <a:spLocks noChangeAspect="1"/>
          </p:cNvSpPr>
          <p:nvPr/>
        </p:nvSpPr>
        <p:spPr>
          <a:xfrm>
            <a:off x="10187897" y="182694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CD92FF2-9BDD-4F4A-A2FD-7B78E60CED6D}"/>
              </a:ext>
            </a:extLst>
          </p:cNvPr>
          <p:cNvSpPr txBox="1"/>
          <p:nvPr/>
        </p:nvSpPr>
        <p:spPr>
          <a:xfrm>
            <a:off x="501904" y="1466878"/>
            <a:ext cx="51120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/>
              <a:t>Features significatively correlated with  </a:t>
            </a:r>
            <a:r>
              <a:rPr lang="en-US" sz="1400" i="1" dirty="0" err="1"/>
              <a:t>log_bike_count</a:t>
            </a:r>
            <a:r>
              <a:rPr lang="en-US" sz="1400" i="1" dirty="0"/>
              <a:t> </a:t>
            </a:r>
            <a:r>
              <a:rPr lang="en-US" sz="1400" dirty="0"/>
              <a:t>:</a:t>
            </a:r>
          </a:p>
          <a:p>
            <a:r>
              <a:rPr lang="en-US" sz="1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i="1" dirty="0"/>
              <a:t>curfew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i="1" dirty="0"/>
              <a:t>hour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i="1" dirty="0"/>
              <a:t>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i="1" dirty="0"/>
              <a:t>humidity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C8B3D8B-1F9F-6F4E-BEA7-BF8A9A5DA07D}"/>
              </a:ext>
            </a:extLst>
          </p:cNvPr>
          <p:cNvSpPr>
            <a:spLocks noChangeAspect="1"/>
          </p:cNvSpPr>
          <p:nvPr/>
        </p:nvSpPr>
        <p:spPr>
          <a:xfrm>
            <a:off x="7783005" y="2362605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F069DC-0D11-1A4A-9330-D491EE28CE62}"/>
              </a:ext>
            </a:extLst>
          </p:cNvPr>
          <p:cNvSpPr txBox="1"/>
          <p:nvPr/>
        </p:nvSpPr>
        <p:spPr>
          <a:xfrm>
            <a:off x="497601" y="3319226"/>
            <a:ext cx="4845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/>
              <a:t>We denote a strong correlation between :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B050"/>
                </a:solidFill>
              </a:rPr>
              <a:t>temperature / humidity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FE653B-A734-FE45-BB03-2D0C3F00BC1A}"/>
              </a:ext>
            </a:extLst>
          </p:cNvPr>
          <p:cNvSpPr txBox="1"/>
          <p:nvPr/>
        </p:nvSpPr>
        <p:spPr>
          <a:xfrm>
            <a:off x="810711" y="4835463"/>
            <a:ext cx="484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b="1" i="1" dirty="0" err="1"/>
              <a:t>counter_name</a:t>
            </a:r>
            <a:r>
              <a:rPr lang="en-US" sz="1400" i="1" dirty="0"/>
              <a:t> </a:t>
            </a:r>
            <a:r>
              <a:rPr lang="en-US" sz="1400" dirty="0"/>
              <a:t>feature is not on the heatmap but is also strongly correlated to the target value</a:t>
            </a:r>
          </a:p>
        </p:txBody>
      </p:sp>
    </p:spTree>
    <p:extLst>
      <p:ext uri="{BB962C8B-B14F-4D97-AF65-F5344CB8AC3E}">
        <p14:creationId xmlns:p14="http://schemas.microsoft.com/office/powerpoint/2010/main" val="19039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avec coins arrondis en haut 21">
            <a:extLst>
              <a:ext uri="{FF2B5EF4-FFF2-40B4-BE49-F238E27FC236}">
                <a16:creationId xmlns:a16="http://schemas.microsoft.com/office/drawing/2014/main" id="{CD17B418-F2FD-1541-8FB8-82E5CC11C3ED}"/>
              </a:ext>
            </a:extLst>
          </p:cNvPr>
          <p:cNvSpPr/>
          <p:nvPr/>
        </p:nvSpPr>
        <p:spPr>
          <a:xfrm rot="5400000">
            <a:off x="806873" y="879587"/>
            <a:ext cx="4479586" cy="5134482"/>
          </a:xfrm>
          <a:prstGeom prst="round2SameRect">
            <a:avLst>
              <a:gd name="adj1" fmla="val 3713"/>
              <a:gd name="adj2" fmla="val 4035"/>
            </a:avLst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8B9E45-1368-E145-BD82-8A20A120E4EB}"/>
              </a:ext>
            </a:extLst>
          </p:cNvPr>
          <p:cNvCxnSpPr>
            <a:cxnSpLocks/>
          </p:cNvCxnSpPr>
          <p:nvPr/>
        </p:nvCxnSpPr>
        <p:spPr>
          <a:xfrm>
            <a:off x="0" y="527832"/>
            <a:ext cx="806824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C35523-48D7-724C-A335-42B6195DCE56}"/>
              </a:ext>
            </a:extLst>
          </p:cNvPr>
          <p:cNvCxnSpPr>
            <a:cxnSpLocks/>
          </p:cNvCxnSpPr>
          <p:nvPr/>
        </p:nvCxnSpPr>
        <p:spPr>
          <a:xfrm>
            <a:off x="5365834" y="527832"/>
            <a:ext cx="6826166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75D7E8-554C-1446-8C47-F74520D585AE}"/>
              </a:ext>
            </a:extLst>
          </p:cNvPr>
          <p:cNvCxnSpPr>
            <a:cxnSpLocks/>
          </p:cNvCxnSpPr>
          <p:nvPr/>
        </p:nvCxnSpPr>
        <p:spPr>
          <a:xfrm flipV="1">
            <a:off x="0" y="6337703"/>
            <a:ext cx="12192000" cy="1507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E3938EA-1C79-2C49-9AA3-1C76D6CB5D64}"/>
              </a:ext>
            </a:extLst>
          </p:cNvPr>
          <p:cNvSpPr txBox="1"/>
          <p:nvPr/>
        </p:nvSpPr>
        <p:spPr>
          <a:xfrm>
            <a:off x="829115" y="387151"/>
            <a:ext cx="451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otham Narrow Medium" pitchFamily="2" charset="0"/>
                <a:cs typeface="Arial" panose="020B0604020202020204" pitchFamily="34" charset="0"/>
              </a:rPr>
              <a:t>SPOT THE MISSING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169E6E-EA2C-4B4C-8BFB-99EC797A0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2" r="4157"/>
          <a:stretch/>
        </p:blipFill>
        <p:spPr bwMode="auto">
          <a:xfrm>
            <a:off x="973797" y="1539148"/>
            <a:ext cx="4145738" cy="158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EA9B11-09BC-3649-9DC7-043DB24F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7" y="3446828"/>
            <a:ext cx="4145738" cy="18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CC25963-AD47-B84A-9003-DD49235C530B}"/>
              </a:ext>
            </a:extLst>
          </p:cNvPr>
          <p:cNvSpPr/>
          <p:nvPr/>
        </p:nvSpPr>
        <p:spPr>
          <a:xfrm>
            <a:off x="2413591" y="2285999"/>
            <a:ext cx="1095153" cy="190621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9309DA-FB34-3948-8ACD-26FD6D9FEF8E}"/>
              </a:ext>
            </a:extLst>
          </p:cNvPr>
          <p:cNvSpPr/>
          <p:nvPr/>
        </p:nvSpPr>
        <p:spPr>
          <a:xfrm>
            <a:off x="2733089" y="4382840"/>
            <a:ext cx="627153" cy="62604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8D613F84-EA83-9D44-9671-2012D863BD77}"/>
              </a:ext>
            </a:extLst>
          </p:cNvPr>
          <p:cNvCxnSpPr>
            <a:cxnSpLocks/>
          </p:cNvCxnSpPr>
          <p:nvPr/>
        </p:nvCxnSpPr>
        <p:spPr>
          <a:xfrm>
            <a:off x="5119535" y="1721387"/>
            <a:ext cx="12700" cy="2051853"/>
          </a:xfrm>
          <a:prstGeom prst="bentConnector3">
            <a:avLst>
              <a:gd name="adj1" fmla="val 462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1308CD-6F6B-7445-9AAD-301791B87FFF}"/>
              </a:ext>
            </a:extLst>
          </p:cNvPr>
          <p:cNvSpPr/>
          <p:nvPr/>
        </p:nvSpPr>
        <p:spPr>
          <a:xfrm>
            <a:off x="7654482" y="1376695"/>
            <a:ext cx="1921318" cy="68938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Observation 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Large number of zeros, might be suspicious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0230365-D676-964D-B2A9-B1B9F904EF55}"/>
              </a:ext>
            </a:extLst>
          </p:cNvPr>
          <p:cNvSpPr/>
          <p:nvPr/>
        </p:nvSpPr>
        <p:spPr>
          <a:xfrm>
            <a:off x="9967913" y="2402621"/>
            <a:ext cx="1781175" cy="68938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Mask </a:t>
            </a:r>
            <a:r>
              <a:rPr lang="en-US" sz="1200" dirty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To find the potential sequences of zero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B5FF759-AEEE-0A40-AB55-1B50C9DF8F66}"/>
              </a:ext>
            </a:extLst>
          </p:cNvPr>
          <p:cNvSpPr/>
          <p:nvPr/>
        </p:nvSpPr>
        <p:spPr>
          <a:xfrm>
            <a:off x="7654481" y="3467904"/>
            <a:ext cx="1921317" cy="68938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Plot  </a:t>
            </a:r>
            <a:r>
              <a:rPr lang="en-US" sz="1200" dirty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To visualize those sequences</a:t>
            </a:r>
          </a:p>
        </p:txBody>
      </p:sp>
      <p:sp>
        <p:nvSpPr>
          <p:cNvPr id="36" name="Rectangle : avec coins arrondis en haut 35">
            <a:extLst>
              <a:ext uri="{FF2B5EF4-FFF2-40B4-BE49-F238E27FC236}">
                <a16:creationId xmlns:a16="http://schemas.microsoft.com/office/drawing/2014/main" id="{5B5D2529-8EFF-604A-BEB6-8D1F80C5B08A}"/>
              </a:ext>
            </a:extLst>
          </p:cNvPr>
          <p:cNvSpPr/>
          <p:nvPr/>
        </p:nvSpPr>
        <p:spPr>
          <a:xfrm rot="5400000">
            <a:off x="8088672" y="2532532"/>
            <a:ext cx="1173697" cy="5134482"/>
          </a:xfrm>
          <a:prstGeom prst="round2SameRect">
            <a:avLst>
              <a:gd name="adj1" fmla="val 3713"/>
              <a:gd name="adj2" fmla="val 6341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E537FF-0E40-8D42-8582-E0036FFCFC7B}"/>
              </a:ext>
            </a:extLst>
          </p:cNvPr>
          <p:cNvSpPr txBox="1"/>
          <p:nvPr/>
        </p:nvSpPr>
        <p:spPr>
          <a:xfrm>
            <a:off x="6197599" y="4730441"/>
            <a:ext cx="4914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unusual values are possibly due to </a:t>
            </a:r>
            <a:r>
              <a:rPr lang="en-US" sz="1400" b="1" dirty="0"/>
              <a:t>public work or a counter breakdown.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Creating a mask to get rid of those unusual values</a:t>
            </a:r>
          </a:p>
        </p:txBody>
      </p:sp>
    </p:spTree>
    <p:extLst>
      <p:ext uri="{BB962C8B-B14F-4D97-AF65-F5344CB8AC3E}">
        <p14:creationId xmlns:p14="http://schemas.microsoft.com/office/powerpoint/2010/main" val="261911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EA2B1-65F7-B64F-8A93-10839218711A}"/>
              </a:ext>
            </a:extLst>
          </p:cNvPr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4F7E-599F-5641-94DA-5703CE4F8101}"/>
              </a:ext>
            </a:extLst>
          </p:cNvPr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Gotham Narrow Medium" pitchFamily="2" charset="0"/>
                <a:cs typeface="Arial" panose="020B0604020202020204" pitchFamily="34" charset="0"/>
              </a:rPr>
              <a:t>ADDING NEW FEATURES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9C5A360-FCB8-5F48-A4E1-6766EED06201}"/>
              </a:ext>
            </a:extLst>
          </p:cNvPr>
          <p:cNvCxnSpPr>
            <a:cxnSpLocks/>
          </p:cNvCxnSpPr>
          <p:nvPr/>
        </p:nvCxnSpPr>
        <p:spPr>
          <a:xfrm flipV="1">
            <a:off x="0" y="6330168"/>
            <a:ext cx="12192000" cy="15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526F30-2C14-244B-AC33-A6649EA4C808}"/>
              </a:ext>
            </a:extLst>
          </p:cNvPr>
          <p:cNvCxnSpPr>
            <a:cxnSpLocks/>
          </p:cNvCxnSpPr>
          <p:nvPr/>
        </p:nvCxnSpPr>
        <p:spPr>
          <a:xfrm>
            <a:off x="479425" y="-13864"/>
            <a:ext cx="0" cy="68712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EA2B1-65F7-B64F-8A93-10839218711A}"/>
              </a:ext>
            </a:extLst>
          </p:cNvPr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4F7E-599F-5641-94DA-5703CE4F8101}"/>
              </a:ext>
            </a:extLst>
          </p:cNvPr>
          <p:cNvSpPr/>
          <p:nvPr/>
        </p:nvSpPr>
        <p:spPr>
          <a:xfrm>
            <a:off x="642710" y="5075215"/>
            <a:ext cx="66071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Gotham Narrow Medium" pitchFamily="2" charset="0"/>
                <a:cs typeface="Arial" panose="020B0604020202020204" pitchFamily="34" charset="0"/>
              </a:rPr>
              <a:t>PREPROCESING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9C5A360-FCB8-5F48-A4E1-6766EED06201}"/>
              </a:ext>
            </a:extLst>
          </p:cNvPr>
          <p:cNvCxnSpPr>
            <a:cxnSpLocks/>
          </p:cNvCxnSpPr>
          <p:nvPr/>
        </p:nvCxnSpPr>
        <p:spPr>
          <a:xfrm flipV="1">
            <a:off x="0" y="6330168"/>
            <a:ext cx="12192000" cy="15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526F30-2C14-244B-AC33-A6649EA4C808}"/>
              </a:ext>
            </a:extLst>
          </p:cNvPr>
          <p:cNvCxnSpPr>
            <a:cxnSpLocks/>
          </p:cNvCxnSpPr>
          <p:nvPr/>
        </p:nvCxnSpPr>
        <p:spPr>
          <a:xfrm>
            <a:off x="479425" y="-13864"/>
            <a:ext cx="0" cy="68712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EA2B1-65F7-B64F-8A93-10839218711A}"/>
              </a:ext>
            </a:extLst>
          </p:cNvPr>
          <p:cNvSpPr/>
          <p:nvPr/>
        </p:nvSpPr>
        <p:spPr>
          <a:xfrm>
            <a:off x="-14749" y="0"/>
            <a:ext cx="12206749" cy="6858000"/>
          </a:xfrm>
          <a:prstGeom prst="rect">
            <a:avLst/>
          </a:prstGeom>
          <a:solidFill>
            <a:srgbClr val="003618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4F7E-599F-5641-94DA-5703CE4F8101}"/>
              </a:ext>
            </a:extLst>
          </p:cNvPr>
          <p:cNvSpPr/>
          <p:nvPr/>
        </p:nvSpPr>
        <p:spPr>
          <a:xfrm>
            <a:off x="675367" y="4044430"/>
            <a:ext cx="61989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Gotham Narrow Medium" pitchFamily="2" charset="0"/>
                <a:cs typeface="Arial" panose="020B0604020202020204" pitchFamily="34" charset="0"/>
              </a:rPr>
              <a:t>CHOOSING THE MODEL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9C5A360-FCB8-5F48-A4E1-6766EED06201}"/>
              </a:ext>
            </a:extLst>
          </p:cNvPr>
          <p:cNvCxnSpPr>
            <a:cxnSpLocks/>
          </p:cNvCxnSpPr>
          <p:nvPr/>
        </p:nvCxnSpPr>
        <p:spPr>
          <a:xfrm flipV="1">
            <a:off x="0" y="6330168"/>
            <a:ext cx="12192000" cy="15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526F30-2C14-244B-AC33-A6649EA4C808}"/>
              </a:ext>
            </a:extLst>
          </p:cNvPr>
          <p:cNvCxnSpPr>
            <a:cxnSpLocks/>
          </p:cNvCxnSpPr>
          <p:nvPr/>
        </p:nvCxnSpPr>
        <p:spPr>
          <a:xfrm>
            <a:off x="479425" y="-13864"/>
            <a:ext cx="0" cy="68712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4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8B9E45-1368-E145-BD82-8A20A120E4EB}"/>
              </a:ext>
            </a:extLst>
          </p:cNvPr>
          <p:cNvCxnSpPr>
            <a:cxnSpLocks/>
          </p:cNvCxnSpPr>
          <p:nvPr/>
        </p:nvCxnSpPr>
        <p:spPr>
          <a:xfrm>
            <a:off x="0" y="527832"/>
            <a:ext cx="806824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C35523-48D7-724C-A335-42B6195DCE56}"/>
              </a:ext>
            </a:extLst>
          </p:cNvPr>
          <p:cNvCxnSpPr>
            <a:cxnSpLocks/>
          </p:cNvCxnSpPr>
          <p:nvPr/>
        </p:nvCxnSpPr>
        <p:spPr>
          <a:xfrm>
            <a:off x="3797300" y="527832"/>
            <a:ext cx="8394700" cy="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75D7E8-554C-1446-8C47-F74520D585AE}"/>
              </a:ext>
            </a:extLst>
          </p:cNvPr>
          <p:cNvCxnSpPr>
            <a:cxnSpLocks/>
          </p:cNvCxnSpPr>
          <p:nvPr/>
        </p:nvCxnSpPr>
        <p:spPr>
          <a:xfrm flipV="1">
            <a:off x="0" y="6337703"/>
            <a:ext cx="12192000" cy="15070"/>
          </a:xfrm>
          <a:prstGeom prst="line">
            <a:avLst/>
          </a:prstGeom>
          <a:ln w="76200">
            <a:solidFill>
              <a:srgbClr val="00B05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E3938EA-1C79-2C49-9AA3-1C76D6CB5D64}"/>
              </a:ext>
            </a:extLst>
          </p:cNvPr>
          <p:cNvSpPr txBox="1"/>
          <p:nvPr/>
        </p:nvSpPr>
        <p:spPr>
          <a:xfrm>
            <a:off x="829115" y="387151"/>
            <a:ext cx="415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otham Narrow Medium" pitchFamily="2" charset="0"/>
                <a:cs typeface="Arial" panose="020B0604020202020204" pitchFamily="34" charset="0"/>
              </a:rPr>
              <a:t>TESTED MODELS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87D7D9-B555-AE47-8B5E-6274B23B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65" y="4477548"/>
            <a:ext cx="2783889" cy="13874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0FA195-0488-C34B-8350-D94AEE4B9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12" y="4680310"/>
            <a:ext cx="3399839" cy="9893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BC0679-8801-5846-8DC1-006F77E31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259" y="4428303"/>
            <a:ext cx="3543300" cy="14859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D0DE7D-0120-1345-9E1B-96AA372DB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347" y="2484834"/>
            <a:ext cx="2572476" cy="7365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EF56EC-9E68-F049-B3E5-01624E35B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1455" y="2814707"/>
            <a:ext cx="1908720" cy="779192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A31883E-675E-7540-93C3-8FA0E14FDA04}"/>
              </a:ext>
            </a:extLst>
          </p:cNvPr>
          <p:cNvSpPr/>
          <p:nvPr/>
        </p:nvSpPr>
        <p:spPr>
          <a:xfrm>
            <a:off x="801907" y="1897397"/>
            <a:ext cx="3911356" cy="1873354"/>
          </a:xfrm>
          <a:prstGeom prst="roundRect">
            <a:avLst>
              <a:gd name="adj" fmla="val 785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6C45F3-FD46-504D-96B5-6F5748AB12D6}"/>
              </a:ext>
            </a:extLst>
          </p:cNvPr>
          <p:cNvSpPr/>
          <p:nvPr/>
        </p:nvSpPr>
        <p:spPr>
          <a:xfrm>
            <a:off x="5262956" y="1897392"/>
            <a:ext cx="6219431" cy="1873355"/>
          </a:xfrm>
          <a:prstGeom prst="roundRect">
            <a:avLst>
              <a:gd name="adj" fmla="val 6498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061351-DC3E-BF44-9C1B-1BCEE63AEED2}"/>
              </a:ext>
            </a:extLst>
          </p:cNvPr>
          <p:cNvSpPr/>
          <p:nvPr/>
        </p:nvSpPr>
        <p:spPr>
          <a:xfrm>
            <a:off x="801908" y="4117546"/>
            <a:ext cx="10680480" cy="1873354"/>
          </a:xfrm>
          <a:prstGeom prst="roundRect">
            <a:avLst>
              <a:gd name="adj" fmla="val 8532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3AC641A-3EAC-7C41-87E6-FB4EB7186C5B}"/>
              </a:ext>
            </a:extLst>
          </p:cNvPr>
          <p:cNvSpPr txBox="1"/>
          <p:nvPr/>
        </p:nvSpPr>
        <p:spPr>
          <a:xfrm>
            <a:off x="6394475" y="2417163"/>
            <a:ext cx="98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otham Narrow Medium" pitchFamily="2" charset="0"/>
                <a:cs typeface="Arial" panose="020B0604020202020204" pitchFamily="34" charset="0"/>
              </a:rPr>
              <a:t>RIDGE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84F6A66-4D30-C248-A393-2E31BDE7FB90}"/>
              </a:ext>
            </a:extLst>
          </p:cNvPr>
          <p:cNvSpPr txBox="1"/>
          <p:nvPr/>
        </p:nvSpPr>
        <p:spPr>
          <a:xfrm>
            <a:off x="8439577" y="2417163"/>
            <a:ext cx="23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otham Narrow Medium" pitchFamily="2" charset="0"/>
                <a:cs typeface="Arial" panose="020B0604020202020204" pitchFamily="34" charset="0"/>
              </a:rPr>
              <a:t>HIST GRAD BOOST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5E9F7C5-5885-CD4F-A57A-988B8E6BCDF2}"/>
              </a:ext>
            </a:extLst>
          </p:cNvPr>
          <p:cNvSpPr txBox="1"/>
          <p:nvPr/>
        </p:nvSpPr>
        <p:spPr>
          <a:xfrm>
            <a:off x="5783871" y="2998474"/>
            <a:ext cx="23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otham Narrow Medium" pitchFamily="2" charset="0"/>
                <a:cs typeface="Arial" panose="020B0604020202020204" pitchFamily="34" charset="0"/>
              </a:rPr>
              <a:t>RANDOM FOREST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EC34C9-0462-6E4C-8041-DA5A3C725814}"/>
              </a:ext>
            </a:extLst>
          </p:cNvPr>
          <p:cNvSpPr txBox="1"/>
          <p:nvPr/>
        </p:nvSpPr>
        <p:spPr>
          <a:xfrm>
            <a:off x="801907" y="1360970"/>
            <a:ext cx="491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tested those </a:t>
            </a:r>
            <a:r>
              <a:rPr lang="en-US" sz="1400" b="1" dirty="0"/>
              <a:t>eight models </a:t>
            </a:r>
            <a:r>
              <a:rPr lang="en-US" sz="1400" dirty="0"/>
              <a:t>on the dataset :  </a:t>
            </a:r>
          </a:p>
        </p:txBody>
      </p:sp>
      <p:pic>
        <p:nvPicPr>
          <p:cNvPr id="18" name="Graphique 17" descr="Outils d'exploitation minière avec un remplissage uni">
            <a:extLst>
              <a:ext uri="{FF2B5EF4-FFF2-40B4-BE49-F238E27FC236}">
                <a16:creationId xmlns:a16="http://schemas.microsoft.com/office/drawing/2014/main" id="{4C4887C7-C717-B748-A515-8B962961D6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227" y="4256081"/>
            <a:ext cx="400110" cy="400110"/>
          </a:xfrm>
          <a:prstGeom prst="rect">
            <a:avLst/>
          </a:prstGeom>
        </p:spPr>
      </p:pic>
      <p:pic>
        <p:nvPicPr>
          <p:cNvPr id="23" name="Graphique 22" descr="Badge Tick1 avec un remplissage uni">
            <a:extLst>
              <a:ext uri="{FF2B5EF4-FFF2-40B4-BE49-F238E27FC236}">
                <a16:creationId xmlns:a16="http://schemas.microsoft.com/office/drawing/2014/main" id="{3EC9E1A0-C84B-BC47-96FE-10353E4FF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8745" y="1996533"/>
            <a:ext cx="400110" cy="400110"/>
          </a:xfrm>
          <a:prstGeom prst="rect">
            <a:avLst/>
          </a:prstGeom>
        </p:spPr>
      </p:pic>
      <p:pic>
        <p:nvPicPr>
          <p:cNvPr id="34" name="Graphique 33" descr="Badge croix avec un remplissage uni">
            <a:extLst>
              <a:ext uri="{FF2B5EF4-FFF2-40B4-BE49-F238E27FC236}">
                <a16:creationId xmlns:a16="http://schemas.microsoft.com/office/drawing/2014/main" id="{CB31702A-5EBA-0F49-A2A0-DA7B77A26B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903" y="1982319"/>
            <a:ext cx="414324" cy="414324"/>
          </a:xfrm>
          <a:prstGeom prst="rect">
            <a:avLst/>
          </a:prstGeom>
        </p:spPr>
      </p:pic>
      <p:pic>
        <p:nvPicPr>
          <p:cNvPr id="36" name="Graphique 35" descr="Badge Tick1 avec un remplissage uni">
            <a:extLst>
              <a:ext uri="{FF2B5EF4-FFF2-40B4-BE49-F238E27FC236}">
                <a16:creationId xmlns:a16="http://schemas.microsoft.com/office/drawing/2014/main" id="{B41086A5-EDF1-3A49-AB23-CA2A21E42C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03" y="4231838"/>
            <a:ext cx="400110" cy="40011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F2F894B-1C64-1948-A54F-6A59277C19DD}"/>
              </a:ext>
            </a:extLst>
          </p:cNvPr>
          <p:cNvSpPr txBox="1"/>
          <p:nvPr/>
        </p:nvSpPr>
        <p:spPr>
          <a:xfrm>
            <a:off x="1418052" y="2037227"/>
            <a:ext cx="491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Model without result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9838A63-BEA6-9749-97C7-5228022640ED}"/>
              </a:ext>
            </a:extLst>
          </p:cNvPr>
          <p:cNvSpPr txBox="1"/>
          <p:nvPr/>
        </p:nvSpPr>
        <p:spPr>
          <a:xfrm>
            <a:off x="5989555" y="2043969"/>
            <a:ext cx="491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Model with result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FA9268D-86F3-CF4F-8119-050629FAAADB}"/>
              </a:ext>
            </a:extLst>
          </p:cNvPr>
          <p:cNvSpPr txBox="1"/>
          <p:nvPr/>
        </p:nvSpPr>
        <p:spPr>
          <a:xfrm>
            <a:off x="1940135" y="4300326"/>
            <a:ext cx="491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Model with result that we tuned</a:t>
            </a:r>
          </a:p>
        </p:txBody>
      </p:sp>
    </p:spTree>
    <p:extLst>
      <p:ext uri="{BB962C8B-B14F-4D97-AF65-F5344CB8AC3E}">
        <p14:creationId xmlns:p14="http://schemas.microsoft.com/office/powerpoint/2010/main" val="1566679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694</Words>
  <Application>Microsoft Macintosh PowerPoint</Application>
  <PresentationFormat>Grand écran</PresentationFormat>
  <Paragraphs>80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Gotham Narrow Medium</vt:lpstr>
      <vt:lpstr>Menlo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Proye</dc:creator>
  <cp:lastModifiedBy>Charles Proye</cp:lastModifiedBy>
  <cp:revision>6</cp:revision>
  <dcterms:created xsi:type="dcterms:W3CDTF">2021-12-07T10:56:21Z</dcterms:created>
  <dcterms:modified xsi:type="dcterms:W3CDTF">2021-12-09T08:26:34Z</dcterms:modified>
</cp:coreProperties>
</file>