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7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997">
          <p15:clr>
            <a:srgbClr val="A4A3A4"/>
          </p15:clr>
        </p15:guide>
        <p15:guide id="2" pos="279">
          <p15:clr>
            <a:srgbClr val="A4A3A4"/>
          </p15:clr>
        </p15:guide>
        <p15:guide id="3" orient="horz" pos="323">
          <p15:clr>
            <a:srgbClr val="A4A3A4"/>
          </p15:clr>
        </p15:guide>
        <p15:guide id="4" pos="740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jzxXmBdKgHuK2/M5bvW6+6FPRv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2F4B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71"/>
    <p:restoredTop sz="94663"/>
  </p:normalViewPr>
  <p:slideViewPr>
    <p:cSldViewPr snapToGrid="0">
      <p:cViewPr>
        <p:scale>
          <a:sx n="123" d="100"/>
          <a:sy n="123" d="100"/>
        </p:scale>
        <p:origin x="520" y="-32"/>
      </p:cViewPr>
      <p:guideLst>
        <p:guide orient="horz" pos="3997"/>
        <p:guide pos="279"/>
        <p:guide orient="horz" pos="323"/>
        <p:guide pos="74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071c973595_1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g1071c973595_1_40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1200" b="0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Martin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26" name="Google Shape;226;g1071c973595_1_40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071c973595_1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g1071c973595_1_3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dirty="0"/>
              <a:t>Charles</a:t>
            </a:r>
            <a:endParaRPr dirty="0"/>
          </a:p>
        </p:txBody>
      </p:sp>
      <p:sp>
        <p:nvSpPr>
          <p:cNvPr id="246" name="Google Shape;246;g1071c973595_1_3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Charles</a:t>
            </a:r>
            <a:endParaRPr dirty="0"/>
          </a:p>
        </p:txBody>
      </p:sp>
      <p:sp>
        <p:nvSpPr>
          <p:cNvPr id="235" name="Google Shape;235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dirty="0" err="1"/>
              <a:t>MArtin</a:t>
            </a:r>
            <a:endParaRPr dirty="0"/>
          </a:p>
        </p:txBody>
      </p:sp>
      <p:sp>
        <p:nvSpPr>
          <p:cNvPr id="263" name="Google Shape;263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Rectified</a:t>
            </a:r>
            <a:r>
              <a:rPr lang="fr-F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Linear</a:t>
            </a:r>
            <a:r>
              <a:rPr lang="fr-F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Unit</a:t>
            </a:r>
            <a:endParaRPr dirty="0"/>
          </a:p>
        </p:txBody>
      </p:sp>
      <p:sp>
        <p:nvSpPr>
          <p:cNvPr id="274" name="Google Shape;274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fr-FR" sz="1200" b="0" dirty="0" err="1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lCharles</a:t>
            </a:r>
            <a:endParaRPr dirty="0"/>
          </a:p>
        </p:txBody>
      </p:sp>
      <p:sp>
        <p:nvSpPr>
          <p:cNvPr id="292" name="Google Shape;292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9" name="Google Shape;309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Martin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0" name="Google Shape;310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06a846b66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3" name="Google Shape;443;g106a846b665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Martin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4" name="Google Shape;444;g106a846b665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Charles</a:t>
            </a:r>
            <a:endParaRPr dirty="0"/>
          </a:p>
        </p:txBody>
      </p:sp>
      <p:sp>
        <p:nvSpPr>
          <p:cNvPr id="125" name="Google Shape;12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Charles</a:t>
            </a:r>
            <a:endParaRPr dirty="0"/>
          </a:p>
        </p:txBody>
      </p:sp>
      <p:sp>
        <p:nvSpPr>
          <p:cNvPr id="144" name="Google Shape;1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Martin</a:t>
            </a:r>
            <a:endParaRPr dirty="0"/>
          </a:p>
        </p:txBody>
      </p:sp>
      <p:sp>
        <p:nvSpPr>
          <p:cNvPr id="171" name="Google Shape;17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Martin</a:t>
            </a:r>
            <a:endParaRPr dirty="0"/>
          </a:p>
        </p:txBody>
      </p:sp>
      <p:sp>
        <p:nvSpPr>
          <p:cNvPr id="193" name="Google Shape;193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14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34.sv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5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7.png"/><Relationship Id="rId10" Type="http://schemas.openxmlformats.org/officeDocument/2006/relationships/image" Target="../media/image20.png"/><Relationship Id="rId4" Type="http://schemas.openxmlformats.org/officeDocument/2006/relationships/image" Target="../media/image36.png"/><Relationship Id="rId9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data.paris.fr/explore/?sort=modified&amp;refine.theme=Mobilit%C3%A9+et+Espace+Public&amp;disjunctive.theme&amp;disjunctive.publisher&amp;disjunctive.keyword&amp;disjunctive.modified&amp;disjunctive.features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t="6024" b="6022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/>
          <p:nvPr/>
        </p:nvSpPr>
        <p:spPr>
          <a:xfrm>
            <a:off x="-105282" y="0"/>
            <a:ext cx="12388646" cy="6858000"/>
          </a:xfrm>
          <a:prstGeom prst="rect">
            <a:avLst/>
          </a:prstGeom>
          <a:solidFill>
            <a:srgbClr val="003618">
              <a:alpha val="4901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512758" y="544712"/>
            <a:ext cx="1123633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400" b="1" i="0" u="none" strike="noStrike" cap="none" dirty="0">
                <a:solidFill>
                  <a:schemeClr val="lt1"/>
                </a:solidFill>
                <a:latin typeface="Gotham Narrow Medium" pitchFamily="2" charset="0"/>
                <a:sym typeface="Arial"/>
              </a:rPr>
              <a:t>BIKE COUNT PROJECT</a:t>
            </a:r>
            <a:endParaRPr sz="1600" dirty="0">
              <a:latin typeface="Gotham Narrow Medium" pitchFamily="2" charset="0"/>
            </a:endParaRPr>
          </a:p>
        </p:txBody>
      </p:sp>
      <p:cxnSp>
        <p:nvCxnSpPr>
          <p:cNvPr id="91" name="Google Shape;91;p1"/>
          <p:cNvCxnSpPr/>
          <p:nvPr/>
        </p:nvCxnSpPr>
        <p:spPr>
          <a:xfrm>
            <a:off x="-23802" y="503710"/>
            <a:ext cx="12206749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2" name="Google Shape;92;p1"/>
          <p:cNvSpPr/>
          <p:nvPr/>
        </p:nvSpPr>
        <p:spPr>
          <a:xfrm>
            <a:off x="6430383" y="6366143"/>
            <a:ext cx="529093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0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Final presentation 12.12.21 – Martin Quievre – Charles Proye </a:t>
            </a:r>
            <a:endParaRPr/>
          </a:p>
        </p:txBody>
      </p:sp>
      <p:cxnSp>
        <p:nvCxnSpPr>
          <p:cNvPr id="93" name="Google Shape;93;p1"/>
          <p:cNvCxnSpPr/>
          <p:nvPr/>
        </p:nvCxnSpPr>
        <p:spPr>
          <a:xfrm rot="10800000">
            <a:off x="11740283" y="-53294"/>
            <a:ext cx="0" cy="6911294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8" name="Google Shape;228;g1071c973595_1_406"/>
          <p:cNvCxnSpPr/>
          <p:nvPr/>
        </p:nvCxnSpPr>
        <p:spPr>
          <a:xfrm>
            <a:off x="0" y="527832"/>
            <a:ext cx="806700" cy="0"/>
          </a:xfrm>
          <a:prstGeom prst="straightConnector1">
            <a:avLst/>
          </a:prstGeom>
          <a:noFill/>
          <a:ln w="76200" cap="flat" cmpd="sng">
            <a:solidFill>
              <a:srgbClr val="00B050">
                <a:alpha val="4824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9" name="Google Shape;229;g1071c973595_1_406"/>
          <p:cNvCxnSpPr/>
          <p:nvPr/>
        </p:nvCxnSpPr>
        <p:spPr>
          <a:xfrm>
            <a:off x="4559300" y="505227"/>
            <a:ext cx="7632600" cy="22500"/>
          </a:xfrm>
          <a:prstGeom prst="straightConnector1">
            <a:avLst/>
          </a:prstGeom>
          <a:noFill/>
          <a:ln w="76200" cap="flat" cmpd="sng">
            <a:solidFill>
              <a:srgbClr val="00B050">
                <a:alpha val="4824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0" name="Google Shape;230;g1071c973595_1_406"/>
          <p:cNvCxnSpPr/>
          <p:nvPr/>
        </p:nvCxnSpPr>
        <p:spPr>
          <a:xfrm rot="10800000" flipH="1">
            <a:off x="0" y="6337773"/>
            <a:ext cx="12192000" cy="15000"/>
          </a:xfrm>
          <a:prstGeom prst="straightConnector1">
            <a:avLst/>
          </a:prstGeom>
          <a:noFill/>
          <a:ln w="76200" cap="flat" cmpd="sng">
            <a:solidFill>
              <a:srgbClr val="00B050">
                <a:alpha val="4824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1" name="Google Shape;231;g1071c973595_1_406"/>
          <p:cNvSpPr txBox="1"/>
          <p:nvPr/>
        </p:nvSpPr>
        <p:spPr>
          <a:xfrm>
            <a:off x="981515" y="351292"/>
            <a:ext cx="4150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fr-FR" sz="2800" b="1" dirty="0">
                <a:solidFill>
                  <a:schemeClr val="dk1"/>
                </a:solidFill>
                <a:latin typeface="Gotham Narrow Medium" pitchFamily="2" charset="0"/>
              </a:rPr>
              <a:t>ENCODING DATES </a:t>
            </a:r>
            <a:endParaRPr sz="1400" b="1" i="0" u="none" strike="noStrike" cap="none" dirty="0">
              <a:solidFill>
                <a:srgbClr val="000000"/>
              </a:solidFill>
              <a:latin typeface="Gotham Narrow Medium" pitchFamily="2" charset="0"/>
              <a:sym typeface="Arial"/>
            </a:endParaRPr>
          </a:p>
        </p:txBody>
      </p:sp>
      <p:cxnSp>
        <p:nvCxnSpPr>
          <p:cNvPr id="232" name="Google Shape;232;g1071c973595_1_406"/>
          <p:cNvCxnSpPr/>
          <p:nvPr/>
        </p:nvCxnSpPr>
        <p:spPr>
          <a:xfrm>
            <a:off x="5843425" y="988900"/>
            <a:ext cx="0" cy="482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3" name="Google Shape;233;g1071c973595_1_406"/>
          <p:cNvSpPr/>
          <p:nvPr/>
        </p:nvSpPr>
        <p:spPr>
          <a:xfrm>
            <a:off x="2215125" y="988898"/>
            <a:ext cx="1921200" cy="689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-FR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1st </a:t>
            </a:r>
            <a:r>
              <a:rPr lang="fr-FR" sz="12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1071c973595_1_406"/>
          <p:cNvSpPr/>
          <p:nvPr/>
        </p:nvSpPr>
        <p:spPr>
          <a:xfrm>
            <a:off x="8359175" y="988898"/>
            <a:ext cx="1921200" cy="689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-FR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2nd method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1071c973595_1_406"/>
          <p:cNvSpPr txBox="1"/>
          <p:nvPr/>
        </p:nvSpPr>
        <p:spPr>
          <a:xfrm>
            <a:off x="1210125" y="1911075"/>
            <a:ext cx="4540800" cy="19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fr-F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_encode_dates(X):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X = X.copy()  </a:t>
            </a:r>
            <a:endParaRPr sz="9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X.loc[:, </a:t>
            </a:r>
            <a:r>
              <a:rPr lang="fr-FR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'year'</a:t>
            </a:r>
            <a:r>
              <a:rPr lang="fr-F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= X[</a:t>
            </a:r>
            <a:r>
              <a:rPr lang="fr-FR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'date'</a:t>
            </a:r>
            <a:r>
              <a:rPr lang="fr-F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].dt.year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X.loc[:, </a:t>
            </a:r>
            <a:r>
              <a:rPr lang="fr-FR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'month'</a:t>
            </a:r>
            <a:r>
              <a:rPr lang="fr-F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= X[</a:t>
            </a:r>
            <a:r>
              <a:rPr lang="fr-FR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'date'</a:t>
            </a:r>
            <a:r>
              <a:rPr lang="fr-F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].dt.month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X.loc[:, </a:t>
            </a:r>
            <a:r>
              <a:rPr lang="fr-FR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'day'</a:t>
            </a:r>
            <a:r>
              <a:rPr lang="fr-F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= X[</a:t>
            </a:r>
            <a:r>
              <a:rPr lang="fr-FR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'date'</a:t>
            </a:r>
            <a:r>
              <a:rPr lang="fr-F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].dt.day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X.loc[:, </a:t>
            </a:r>
            <a:r>
              <a:rPr lang="fr-FR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'weekday'</a:t>
            </a:r>
            <a:r>
              <a:rPr lang="fr-F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= X[</a:t>
            </a:r>
            <a:r>
              <a:rPr lang="fr-FR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'date'</a:t>
            </a:r>
            <a:r>
              <a:rPr lang="fr-F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].dt.weekday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X.loc[:, </a:t>
            </a:r>
            <a:r>
              <a:rPr lang="fr-FR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'hour'</a:t>
            </a:r>
            <a:r>
              <a:rPr lang="fr-F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= X[</a:t>
            </a:r>
            <a:r>
              <a:rPr lang="fr-FR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'date'</a:t>
            </a:r>
            <a:r>
              <a:rPr lang="fr-F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].dt.hour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-FR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-F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X.drop(columns=[</a:t>
            </a:r>
            <a:r>
              <a:rPr lang="fr-FR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"date"</a:t>
            </a:r>
            <a:r>
              <a:rPr lang="fr-F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6" name="Google Shape;236;g1071c973595_1_406"/>
          <p:cNvSpPr txBox="1"/>
          <p:nvPr/>
        </p:nvSpPr>
        <p:spPr>
          <a:xfrm>
            <a:off x="6893675" y="1910875"/>
            <a:ext cx="4852200" cy="13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fr-F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_encode_dates_2(X):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X = X.copy()  </a:t>
            </a:r>
            <a:endParaRPr sz="9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X.loc[:, </a:t>
            </a:r>
            <a:r>
              <a:rPr lang="fr-FR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'new_date'</a:t>
            </a:r>
            <a:r>
              <a:rPr lang="fr-F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= X[</a:t>
            </a:r>
            <a:r>
              <a:rPr lang="fr-FR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'date'</a:t>
            </a:r>
            <a:r>
              <a:rPr lang="fr-F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- min(data[</a:t>
            </a:r>
            <a:r>
              <a:rPr lang="fr-FR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'date'</a:t>
            </a:r>
            <a:r>
              <a:rPr lang="fr-F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X.loc[:, </a:t>
            </a:r>
            <a:r>
              <a:rPr lang="fr-FR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'nb_of_seconds'</a:t>
            </a:r>
            <a:r>
              <a:rPr lang="fr-F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=X.loc[:,</a:t>
            </a:r>
            <a:r>
              <a:rPr lang="fr-FR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'new_date'</a:t>
            </a:r>
            <a:r>
              <a:rPr lang="fr-F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].dt.total_seconds()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9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-FR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-F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X.drop(columns=[</a:t>
            </a:r>
            <a:r>
              <a:rPr lang="fr-FR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"date"</a:t>
            </a:r>
            <a:r>
              <a:rPr lang="fr-F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-FR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'new_date'</a:t>
            </a:r>
            <a:r>
              <a:rPr lang="fr-F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7" name="Google Shape;237;g1071c973595_1_406"/>
          <p:cNvSpPr/>
          <p:nvPr/>
        </p:nvSpPr>
        <p:spPr>
          <a:xfrm>
            <a:off x="310925" y="1910875"/>
            <a:ext cx="806700" cy="417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-FR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1071c973595_1_406"/>
          <p:cNvSpPr/>
          <p:nvPr/>
        </p:nvSpPr>
        <p:spPr>
          <a:xfrm>
            <a:off x="310925" y="4124325"/>
            <a:ext cx="806700" cy="417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-FR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1071c973595_1_406"/>
          <p:cNvSpPr/>
          <p:nvPr/>
        </p:nvSpPr>
        <p:spPr>
          <a:xfrm>
            <a:off x="6021650" y="1910875"/>
            <a:ext cx="806700" cy="417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-FR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1071c973595_1_406"/>
          <p:cNvSpPr/>
          <p:nvPr/>
        </p:nvSpPr>
        <p:spPr>
          <a:xfrm>
            <a:off x="6021650" y="4124325"/>
            <a:ext cx="806700" cy="417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-FR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g1071c973595_1_4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2162" y="4398136"/>
            <a:ext cx="2905125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g1071c973595_1_4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40611" y="4398136"/>
            <a:ext cx="2924175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8" name="Google Shape;248;g1071c973595_1_338"/>
          <p:cNvCxnSpPr/>
          <p:nvPr/>
        </p:nvCxnSpPr>
        <p:spPr>
          <a:xfrm>
            <a:off x="0" y="527832"/>
            <a:ext cx="806700" cy="0"/>
          </a:xfrm>
          <a:prstGeom prst="straightConnector1">
            <a:avLst/>
          </a:prstGeom>
          <a:noFill/>
          <a:ln w="76200" cap="flat" cmpd="sng">
            <a:solidFill>
              <a:srgbClr val="00B050">
                <a:alpha val="4824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9" name="Google Shape;249;g1071c973595_1_338"/>
          <p:cNvCxnSpPr/>
          <p:nvPr/>
        </p:nvCxnSpPr>
        <p:spPr>
          <a:xfrm>
            <a:off x="4559300" y="505227"/>
            <a:ext cx="7632600" cy="22500"/>
          </a:xfrm>
          <a:prstGeom prst="straightConnector1">
            <a:avLst/>
          </a:prstGeom>
          <a:noFill/>
          <a:ln w="76200" cap="flat" cmpd="sng">
            <a:solidFill>
              <a:srgbClr val="00B050">
                <a:alpha val="4824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0" name="Google Shape;250;g1071c973595_1_338"/>
          <p:cNvCxnSpPr/>
          <p:nvPr/>
        </p:nvCxnSpPr>
        <p:spPr>
          <a:xfrm rot="10800000" flipH="1">
            <a:off x="0" y="6337773"/>
            <a:ext cx="12192000" cy="15000"/>
          </a:xfrm>
          <a:prstGeom prst="straightConnector1">
            <a:avLst/>
          </a:prstGeom>
          <a:noFill/>
          <a:ln w="76200" cap="flat" cmpd="sng">
            <a:solidFill>
              <a:srgbClr val="00B050">
                <a:alpha val="4824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1" name="Google Shape;251;g1071c973595_1_338"/>
          <p:cNvSpPr txBox="1"/>
          <p:nvPr/>
        </p:nvSpPr>
        <p:spPr>
          <a:xfrm>
            <a:off x="981515" y="324401"/>
            <a:ext cx="4150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fr-FR" sz="2800" b="1" dirty="0">
                <a:solidFill>
                  <a:schemeClr val="dk1"/>
                </a:solidFill>
                <a:latin typeface="Gotham Narrow Medium" pitchFamily="2" charset="0"/>
              </a:rPr>
              <a:t>PREPROCESSING </a:t>
            </a:r>
            <a:endParaRPr sz="1400" b="1" i="0" u="none" strike="noStrike" cap="none" dirty="0">
              <a:solidFill>
                <a:srgbClr val="000000"/>
              </a:solidFill>
              <a:latin typeface="Gotham Narrow Medium" pitchFamily="2" charset="0"/>
              <a:sym typeface="Arial"/>
            </a:endParaRPr>
          </a:p>
        </p:txBody>
      </p:sp>
      <p:sp>
        <p:nvSpPr>
          <p:cNvPr id="252" name="Google Shape;252;g1071c973595_1_338"/>
          <p:cNvSpPr/>
          <p:nvPr/>
        </p:nvSpPr>
        <p:spPr>
          <a:xfrm>
            <a:off x="2758700" y="2362360"/>
            <a:ext cx="7132500" cy="3401100"/>
          </a:xfrm>
          <a:prstGeom prst="roundRect">
            <a:avLst>
              <a:gd name="adj" fmla="val 8484"/>
            </a:avLst>
          </a:prstGeom>
          <a:noFill/>
          <a:ln w="254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g1071c973595_1_338"/>
          <p:cNvPicPr preferRelativeResize="0"/>
          <p:nvPr/>
        </p:nvPicPr>
        <p:blipFill rotWithShape="1">
          <a:blip r:embed="rId3">
            <a:alphaModFix/>
          </a:blip>
          <a:srcRect l="9355" r="1541" b="18817"/>
          <a:stretch/>
        </p:blipFill>
        <p:spPr>
          <a:xfrm>
            <a:off x="2979426" y="2843775"/>
            <a:ext cx="6691049" cy="235337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1071c973595_1_338"/>
          <p:cNvSpPr txBox="1"/>
          <p:nvPr/>
        </p:nvSpPr>
        <p:spPr>
          <a:xfrm>
            <a:off x="590775" y="910350"/>
            <a:ext cx="739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After feature selection, merge of external and date encoding,  we have the following dataset :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g1071c973595_1_338"/>
          <p:cNvSpPr/>
          <p:nvPr/>
        </p:nvSpPr>
        <p:spPr>
          <a:xfrm>
            <a:off x="2920940" y="2818090"/>
            <a:ext cx="2087700" cy="316200"/>
          </a:xfrm>
          <a:prstGeom prst="roundRect">
            <a:avLst>
              <a:gd name="adj" fmla="val 7854"/>
            </a:avLst>
          </a:prstGeom>
          <a:noFill/>
          <a:ln w="254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1071c973595_1_338"/>
          <p:cNvSpPr/>
          <p:nvPr/>
        </p:nvSpPr>
        <p:spPr>
          <a:xfrm>
            <a:off x="5750444" y="2818090"/>
            <a:ext cx="618600" cy="316200"/>
          </a:xfrm>
          <a:prstGeom prst="roundRect">
            <a:avLst>
              <a:gd name="adj" fmla="val 7854"/>
            </a:avLst>
          </a:prstGeom>
          <a:noFill/>
          <a:ln w="254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1071c973595_1_338"/>
          <p:cNvSpPr/>
          <p:nvPr/>
        </p:nvSpPr>
        <p:spPr>
          <a:xfrm>
            <a:off x="6424245" y="2818100"/>
            <a:ext cx="1075800" cy="316200"/>
          </a:xfrm>
          <a:prstGeom prst="roundRect">
            <a:avLst>
              <a:gd name="adj" fmla="val 7854"/>
            </a:avLst>
          </a:prstGeom>
          <a:noFill/>
          <a:ln w="254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8" name="Google Shape;258;g1071c973595_1_338"/>
          <p:cNvCxnSpPr>
            <a:stCxn id="255" idx="0"/>
          </p:cNvCxnSpPr>
          <p:nvPr/>
        </p:nvCxnSpPr>
        <p:spPr>
          <a:xfrm rot="5400000" flipH="1">
            <a:off x="2822090" y="1675390"/>
            <a:ext cx="375300" cy="19101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" name="Google Shape;259;g1071c973595_1_338"/>
          <p:cNvCxnSpPr>
            <a:cxnSpLocks/>
            <a:stCxn id="28" idx="2"/>
          </p:cNvCxnSpPr>
          <p:nvPr/>
        </p:nvCxnSpPr>
        <p:spPr>
          <a:xfrm rot="5400000">
            <a:off x="2940191" y="2287351"/>
            <a:ext cx="1517334" cy="3211213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0" name="Google Shape;260;g1071c973595_1_338"/>
          <p:cNvCxnSpPr>
            <a:stCxn id="256" idx="0"/>
            <a:endCxn id="261" idx="1"/>
          </p:cNvCxnSpPr>
          <p:nvPr/>
        </p:nvCxnSpPr>
        <p:spPr>
          <a:xfrm rot="5400000" flipH="1" flipV="1">
            <a:off x="7806214" y="372634"/>
            <a:ext cx="698987" cy="4191927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2" name="Google Shape;262;g1071c973595_1_338"/>
          <p:cNvCxnSpPr>
            <a:cxnSpLocks/>
            <a:stCxn id="257" idx="2"/>
            <a:endCxn id="265" idx="1"/>
          </p:cNvCxnSpPr>
          <p:nvPr/>
        </p:nvCxnSpPr>
        <p:spPr>
          <a:xfrm rot="16200000" flipH="1">
            <a:off x="7457496" y="2638949"/>
            <a:ext cx="2298825" cy="3289526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3" name="Google Shape;263;g1071c973595_1_338"/>
          <p:cNvSpPr/>
          <p:nvPr/>
        </p:nvSpPr>
        <p:spPr>
          <a:xfrm>
            <a:off x="401050" y="2011400"/>
            <a:ext cx="1621200" cy="891300"/>
          </a:xfrm>
          <a:prstGeom prst="roundRect">
            <a:avLst>
              <a:gd name="adj" fmla="val 16667"/>
            </a:avLst>
          </a:prstGeom>
          <a:solidFill>
            <a:srgbClr val="00B050">
              <a:alpha val="1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latin typeface="Calibri"/>
                <a:ea typeface="Calibri"/>
                <a:cs typeface="Calibri"/>
                <a:sym typeface="Calibri"/>
              </a:rPr>
              <a:t>Ordinal Encoder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g1071c973595_1_338"/>
          <p:cNvSpPr/>
          <p:nvPr/>
        </p:nvSpPr>
        <p:spPr>
          <a:xfrm>
            <a:off x="472050" y="4192925"/>
            <a:ext cx="1621200" cy="891300"/>
          </a:xfrm>
          <a:prstGeom prst="roundRect">
            <a:avLst>
              <a:gd name="adj" fmla="val 16667"/>
            </a:avLst>
          </a:prstGeom>
          <a:solidFill>
            <a:srgbClr val="00B050">
              <a:alpha val="1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latin typeface="Calibri"/>
                <a:ea typeface="Calibri"/>
                <a:cs typeface="Calibri"/>
                <a:sym typeface="Calibri"/>
              </a:rPr>
              <a:t>Polynomial </a:t>
            </a:r>
            <a:r>
              <a:rPr lang="fr-FR" sz="1200" dirty="0" err="1">
                <a:latin typeface="Calibri"/>
                <a:ea typeface="Calibri"/>
                <a:cs typeface="Calibri"/>
                <a:sym typeface="Calibri"/>
              </a:rPr>
              <a:t>Features</a:t>
            </a:r>
            <a:r>
              <a:rPr lang="fr-FR" sz="1200" dirty="0"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fr-FR" sz="1200" dirty="0" err="1">
                <a:latin typeface="Calibri"/>
                <a:ea typeface="Calibri"/>
                <a:cs typeface="Calibri"/>
                <a:sym typeface="Calibri"/>
              </a:rPr>
              <a:t>degree</a:t>
            </a:r>
            <a:r>
              <a:rPr lang="fr-FR" sz="1200" dirty="0">
                <a:latin typeface="Calibri"/>
                <a:ea typeface="Calibri"/>
                <a:cs typeface="Calibri"/>
                <a:sym typeface="Calibri"/>
              </a:rPr>
              <a:t> = 2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1071c973595_1_338"/>
          <p:cNvSpPr/>
          <p:nvPr/>
        </p:nvSpPr>
        <p:spPr>
          <a:xfrm>
            <a:off x="10251671" y="1673453"/>
            <a:ext cx="1501500" cy="891300"/>
          </a:xfrm>
          <a:prstGeom prst="roundRect">
            <a:avLst>
              <a:gd name="adj" fmla="val 16667"/>
            </a:avLst>
          </a:prstGeom>
          <a:solidFill>
            <a:srgbClr val="00B050">
              <a:alpha val="1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latin typeface="Calibri"/>
                <a:ea typeface="Calibri"/>
                <a:cs typeface="Calibri"/>
                <a:sym typeface="Calibri"/>
              </a:rPr>
              <a:t>Standard Scaler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1071c973595_1_338"/>
          <p:cNvSpPr/>
          <p:nvPr/>
        </p:nvSpPr>
        <p:spPr>
          <a:xfrm>
            <a:off x="10251671" y="4987475"/>
            <a:ext cx="1501500" cy="891300"/>
          </a:xfrm>
          <a:prstGeom prst="roundRect">
            <a:avLst>
              <a:gd name="adj" fmla="val 16667"/>
            </a:avLst>
          </a:prstGeom>
          <a:solidFill>
            <a:srgbClr val="00B050">
              <a:alpha val="1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 err="1">
                <a:latin typeface="Calibri"/>
                <a:ea typeface="Calibri"/>
                <a:cs typeface="Calibri"/>
                <a:sym typeface="Calibri"/>
              </a:rPr>
              <a:t>Passthrough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57;g1071c973595_1_338">
            <a:extLst>
              <a:ext uri="{FF2B5EF4-FFF2-40B4-BE49-F238E27FC236}">
                <a16:creationId xmlns:a16="http://schemas.microsoft.com/office/drawing/2014/main" id="{7FA6F217-CFDC-3A40-9DF1-382AA5262A08}"/>
              </a:ext>
            </a:extLst>
          </p:cNvPr>
          <p:cNvSpPr/>
          <p:nvPr/>
        </p:nvSpPr>
        <p:spPr>
          <a:xfrm>
            <a:off x="8594675" y="2827975"/>
            <a:ext cx="1075800" cy="316200"/>
          </a:xfrm>
          <a:prstGeom prst="roundRect">
            <a:avLst>
              <a:gd name="adj" fmla="val 7854"/>
            </a:avLst>
          </a:prstGeom>
          <a:noFill/>
          <a:ln w="254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61;g1071c973595_1_338">
            <a:extLst>
              <a:ext uri="{FF2B5EF4-FFF2-40B4-BE49-F238E27FC236}">
                <a16:creationId xmlns:a16="http://schemas.microsoft.com/office/drawing/2014/main" id="{E247436F-E108-6047-8262-6D0F55CA3F8B}"/>
              </a:ext>
            </a:extLst>
          </p:cNvPr>
          <p:cNvSpPr/>
          <p:nvPr/>
        </p:nvSpPr>
        <p:spPr>
          <a:xfrm>
            <a:off x="10263576" y="3023751"/>
            <a:ext cx="1501500" cy="891300"/>
          </a:xfrm>
          <a:prstGeom prst="roundRect">
            <a:avLst>
              <a:gd name="adj" fmla="val 16667"/>
            </a:avLst>
          </a:prstGeom>
          <a:solidFill>
            <a:srgbClr val="00B050">
              <a:alpha val="1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latin typeface="Calibri"/>
                <a:ea typeface="Calibri"/>
                <a:cs typeface="Calibri"/>
                <a:sym typeface="Calibri"/>
              </a:rPr>
              <a:t>One Hot Encoder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" name="Google Shape;260;g1071c973595_1_338">
            <a:extLst>
              <a:ext uri="{FF2B5EF4-FFF2-40B4-BE49-F238E27FC236}">
                <a16:creationId xmlns:a16="http://schemas.microsoft.com/office/drawing/2014/main" id="{9B160576-DF7D-C749-907C-2662235302E6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9670475" y="2986075"/>
            <a:ext cx="593101" cy="483326"/>
          </a:xfrm>
          <a:prstGeom prst="bentConnector3">
            <a:avLst>
              <a:gd name="adj1" fmla="val 6662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56;g1071c973595_1_338">
            <a:extLst>
              <a:ext uri="{FF2B5EF4-FFF2-40B4-BE49-F238E27FC236}">
                <a16:creationId xmlns:a16="http://schemas.microsoft.com/office/drawing/2014/main" id="{B0317CED-C6D6-5748-9452-4F5EB702674A}"/>
              </a:ext>
            </a:extLst>
          </p:cNvPr>
          <p:cNvSpPr/>
          <p:nvPr/>
        </p:nvSpPr>
        <p:spPr>
          <a:xfrm>
            <a:off x="5079209" y="2818090"/>
            <a:ext cx="450510" cy="316200"/>
          </a:xfrm>
          <a:prstGeom prst="roundRect">
            <a:avLst>
              <a:gd name="adj" fmla="val 7854"/>
            </a:avLst>
          </a:prstGeom>
          <a:noFill/>
          <a:ln w="254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21AFD0C-BBD2-F541-A466-354CE4E08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796" y="1138331"/>
            <a:ext cx="7144404" cy="4625129"/>
          </a:xfrm>
          <a:prstGeom prst="roundRect">
            <a:avLst>
              <a:gd name="adj" fmla="val 7196"/>
            </a:avLst>
          </a:prstGeom>
          <a:noFill/>
          <a:ln w="254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"/>
          <p:cNvSpPr/>
          <p:nvPr/>
        </p:nvSpPr>
        <p:spPr>
          <a:xfrm>
            <a:off x="-14749" y="0"/>
            <a:ext cx="12206749" cy="6858000"/>
          </a:xfrm>
          <a:prstGeom prst="rect">
            <a:avLst/>
          </a:prstGeom>
          <a:solidFill>
            <a:srgbClr val="003618">
              <a:alpha val="4901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0"/>
          <p:cNvSpPr/>
          <p:nvPr/>
        </p:nvSpPr>
        <p:spPr>
          <a:xfrm>
            <a:off x="675367" y="4044430"/>
            <a:ext cx="6198951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600" b="1" dirty="0">
                <a:solidFill>
                  <a:schemeClr val="lt1"/>
                </a:solidFill>
                <a:latin typeface="Gotham Narrow Medium" pitchFamily="2" charset="0"/>
                <a:sym typeface="Arial"/>
              </a:rPr>
              <a:t>CHOOSING THE MODEL</a:t>
            </a:r>
            <a:endParaRPr dirty="0">
              <a:latin typeface="Gotham Narrow Medium" pitchFamily="2" charset="0"/>
            </a:endParaRPr>
          </a:p>
        </p:txBody>
      </p:sp>
      <p:cxnSp>
        <p:nvCxnSpPr>
          <p:cNvPr id="230" name="Google Shape;230;p10"/>
          <p:cNvCxnSpPr/>
          <p:nvPr/>
        </p:nvCxnSpPr>
        <p:spPr>
          <a:xfrm rot="10800000" flipH="1">
            <a:off x="0" y="6330168"/>
            <a:ext cx="12192000" cy="1507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1" name="Google Shape;231;p10"/>
          <p:cNvCxnSpPr/>
          <p:nvPr/>
        </p:nvCxnSpPr>
        <p:spPr>
          <a:xfrm>
            <a:off x="479425" y="-13864"/>
            <a:ext cx="0" cy="6871261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Google Shape;237;p11"/>
          <p:cNvCxnSpPr/>
          <p:nvPr/>
        </p:nvCxnSpPr>
        <p:spPr>
          <a:xfrm>
            <a:off x="0" y="527832"/>
            <a:ext cx="806824" cy="0"/>
          </a:xfrm>
          <a:prstGeom prst="straightConnector1">
            <a:avLst/>
          </a:prstGeom>
          <a:noFill/>
          <a:ln w="76200" cap="flat" cmpd="sng">
            <a:solidFill>
              <a:srgbClr val="00B050">
                <a:alpha val="48627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8" name="Google Shape;238;p11"/>
          <p:cNvCxnSpPr/>
          <p:nvPr/>
        </p:nvCxnSpPr>
        <p:spPr>
          <a:xfrm>
            <a:off x="3797300" y="527832"/>
            <a:ext cx="8394700" cy="0"/>
          </a:xfrm>
          <a:prstGeom prst="straightConnector1">
            <a:avLst/>
          </a:prstGeom>
          <a:noFill/>
          <a:ln w="76200" cap="flat" cmpd="sng">
            <a:solidFill>
              <a:srgbClr val="00B050">
                <a:alpha val="48627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9" name="Google Shape;239;p11"/>
          <p:cNvCxnSpPr/>
          <p:nvPr/>
        </p:nvCxnSpPr>
        <p:spPr>
          <a:xfrm rot="10800000" flipH="1">
            <a:off x="0" y="6337703"/>
            <a:ext cx="12192000" cy="15070"/>
          </a:xfrm>
          <a:prstGeom prst="straightConnector1">
            <a:avLst/>
          </a:prstGeom>
          <a:noFill/>
          <a:ln w="76200" cap="flat" cmpd="sng">
            <a:solidFill>
              <a:srgbClr val="00B050">
                <a:alpha val="48627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0" name="Google Shape;240;p11"/>
          <p:cNvSpPr txBox="1"/>
          <p:nvPr/>
        </p:nvSpPr>
        <p:spPr>
          <a:xfrm>
            <a:off x="829115" y="387151"/>
            <a:ext cx="415084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1" dirty="0">
                <a:solidFill>
                  <a:schemeClr val="dk1"/>
                </a:solidFill>
                <a:latin typeface="Gotham Narrow Medium" pitchFamily="2" charset="0"/>
                <a:sym typeface="Arial"/>
              </a:rPr>
              <a:t>TESTED MODELS</a:t>
            </a:r>
            <a:endParaRPr b="1" dirty="0">
              <a:latin typeface="Gotham Narrow Medium" pitchFamily="2" charset="0"/>
            </a:endParaRPr>
          </a:p>
        </p:txBody>
      </p:sp>
      <p:pic>
        <p:nvPicPr>
          <p:cNvPr id="241" name="Google Shape;241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3065" y="4477548"/>
            <a:ext cx="2783889" cy="1387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40812" y="4680310"/>
            <a:ext cx="3399839" cy="989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87259" y="4428303"/>
            <a:ext cx="3543300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471347" y="2484834"/>
            <a:ext cx="2572476" cy="736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771455" y="2814707"/>
            <a:ext cx="1908720" cy="779192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1"/>
          <p:cNvSpPr/>
          <p:nvPr/>
        </p:nvSpPr>
        <p:spPr>
          <a:xfrm>
            <a:off x="801907" y="1897397"/>
            <a:ext cx="3911356" cy="1873354"/>
          </a:xfrm>
          <a:prstGeom prst="roundRect">
            <a:avLst>
              <a:gd name="adj" fmla="val 7854"/>
            </a:avLst>
          </a:prstGeom>
          <a:noFill/>
          <a:ln w="254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1"/>
          <p:cNvSpPr/>
          <p:nvPr/>
        </p:nvSpPr>
        <p:spPr>
          <a:xfrm>
            <a:off x="5262956" y="1897392"/>
            <a:ext cx="6219431" cy="1873355"/>
          </a:xfrm>
          <a:prstGeom prst="roundRect">
            <a:avLst>
              <a:gd name="adj" fmla="val 6498"/>
            </a:avLst>
          </a:prstGeom>
          <a:noFill/>
          <a:ln w="254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1"/>
          <p:cNvSpPr/>
          <p:nvPr/>
        </p:nvSpPr>
        <p:spPr>
          <a:xfrm>
            <a:off x="801908" y="4117546"/>
            <a:ext cx="10680480" cy="1873354"/>
          </a:xfrm>
          <a:prstGeom prst="roundRect">
            <a:avLst>
              <a:gd name="adj" fmla="val 8532"/>
            </a:avLst>
          </a:prstGeom>
          <a:noFill/>
          <a:ln w="254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1"/>
          <p:cNvSpPr txBox="1"/>
          <p:nvPr/>
        </p:nvSpPr>
        <p:spPr>
          <a:xfrm>
            <a:off x="6394475" y="2417163"/>
            <a:ext cx="9804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RIDGE</a:t>
            </a:r>
            <a:endParaRPr dirty="0"/>
          </a:p>
        </p:txBody>
      </p:sp>
      <p:sp>
        <p:nvSpPr>
          <p:cNvPr id="250" name="Google Shape;250;p11"/>
          <p:cNvSpPr txBox="1"/>
          <p:nvPr/>
        </p:nvSpPr>
        <p:spPr>
          <a:xfrm>
            <a:off x="8439577" y="2417163"/>
            <a:ext cx="23808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HIST GRAD BOOST</a:t>
            </a:r>
            <a:endParaRPr dirty="0"/>
          </a:p>
        </p:txBody>
      </p:sp>
      <p:sp>
        <p:nvSpPr>
          <p:cNvPr id="251" name="Google Shape;251;p11"/>
          <p:cNvSpPr txBox="1"/>
          <p:nvPr/>
        </p:nvSpPr>
        <p:spPr>
          <a:xfrm>
            <a:off x="5783871" y="2998474"/>
            <a:ext cx="23808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 FOREST</a:t>
            </a:r>
            <a:endParaRPr dirty="0"/>
          </a:p>
        </p:txBody>
      </p:sp>
      <p:sp>
        <p:nvSpPr>
          <p:cNvPr id="252" name="Google Shape;252;p11"/>
          <p:cNvSpPr txBox="1"/>
          <p:nvPr/>
        </p:nvSpPr>
        <p:spPr>
          <a:xfrm>
            <a:off x="801907" y="1360970"/>
            <a:ext cx="491490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tested those </a:t>
            </a:r>
            <a:r>
              <a:rPr lang="fr-FR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eight models </a:t>
            </a:r>
            <a:r>
              <a:rPr lang="fr-F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the dataset :  </a:t>
            </a:r>
            <a:endParaRPr/>
          </a:p>
        </p:txBody>
      </p:sp>
      <p:pic>
        <p:nvPicPr>
          <p:cNvPr id="253" name="Google Shape;253;p11" descr="Outils d'exploitation minière avec un remplissage uni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380227" y="4256081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1" descr="Badge Tick1 avec un remplissage uni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438745" y="1996533"/>
            <a:ext cx="400110" cy="400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11" descr="Badge croix avec un remplissage uni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65903" y="1982319"/>
            <a:ext cx="414324" cy="41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1" descr="Badge Tick1 avec un remplissage uni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65903" y="4231838"/>
            <a:ext cx="400110" cy="40011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1"/>
          <p:cNvSpPr txBox="1"/>
          <p:nvPr/>
        </p:nvSpPr>
        <p:spPr>
          <a:xfrm>
            <a:off x="1418052" y="2037227"/>
            <a:ext cx="491490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Model without result</a:t>
            </a:r>
            <a:endParaRPr/>
          </a:p>
        </p:txBody>
      </p:sp>
      <p:sp>
        <p:nvSpPr>
          <p:cNvPr id="258" name="Google Shape;258;p11"/>
          <p:cNvSpPr txBox="1"/>
          <p:nvPr/>
        </p:nvSpPr>
        <p:spPr>
          <a:xfrm>
            <a:off x="5989555" y="2043969"/>
            <a:ext cx="491490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Model with result</a:t>
            </a:r>
            <a:endParaRPr/>
          </a:p>
        </p:txBody>
      </p:sp>
      <p:sp>
        <p:nvSpPr>
          <p:cNvPr id="259" name="Google Shape;259;p11"/>
          <p:cNvSpPr txBox="1"/>
          <p:nvPr/>
        </p:nvSpPr>
        <p:spPr>
          <a:xfrm>
            <a:off x="1940135" y="4300326"/>
            <a:ext cx="491490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Model with result that we tuned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2"/>
          <p:cNvSpPr/>
          <p:nvPr/>
        </p:nvSpPr>
        <p:spPr>
          <a:xfrm>
            <a:off x="6690144" y="1804381"/>
            <a:ext cx="5048400" cy="4010700"/>
          </a:xfrm>
          <a:prstGeom prst="roundRect">
            <a:avLst>
              <a:gd name="adj" fmla="val 7189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Google Shape;268;p12"/>
          <p:cNvCxnSpPr/>
          <p:nvPr/>
        </p:nvCxnSpPr>
        <p:spPr>
          <a:xfrm>
            <a:off x="0" y="527832"/>
            <a:ext cx="806824" cy="0"/>
          </a:xfrm>
          <a:prstGeom prst="straightConnector1">
            <a:avLst/>
          </a:prstGeom>
          <a:noFill/>
          <a:ln w="76200" cap="flat" cmpd="sng">
            <a:solidFill>
              <a:srgbClr val="00B050">
                <a:alpha val="48235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9" name="Google Shape;269;p12"/>
          <p:cNvCxnSpPr>
            <a:cxnSpLocks/>
          </p:cNvCxnSpPr>
          <p:nvPr/>
        </p:nvCxnSpPr>
        <p:spPr>
          <a:xfrm>
            <a:off x="5495453" y="527832"/>
            <a:ext cx="6696547" cy="0"/>
          </a:xfrm>
          <a:prstGeom prst="straightConnector1">
            <a:avLst/>
          </a:prstGeom>
          <a:noFill/>
          <a:ln w="76200" cap="flat" cmpd="sng">
            <a:solidFill>
              <a:srgbClr val="00B050">
                <a:alpha val="48235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0" name="Google Shape;270;p12"/>
          <p:cNvCxnSpPr/>
          <p:nvPr/>
        </p:nvCxnSpPr>
        <p:spPr>
          <a:xfrm rot="10800000" flipH="1">
            <a:off x="0" y="6392021"/>
            <a:ext cx="12192000" cy="15070"/>
          </a:xfrm>
          <a:prstGeom prst="straightConnector1">
            <a:avLst/>
          </a:prstGeom>
          <a:noFill/>
          <a:ln w="76200" cap="flat" cmpd="sng">
            <a:solidFill>
              <a:srgbClr val="00B050">
                <a:alpha val="48235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1" name="Google Shape;271;p12"/>
          <p:cNvSpPr txBox="1"/>
          <p:nvPr/>
        </p:nvSpPr>
        <p:spPr>
          <a:xfrm>
            <a:off x="829114" y="387151"/>
            <a:ext cx="5935101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fr-FR" sz="2800" b="1" i="0" u="none" strike="noStrike" cap="none" dirty="0">
                <a:solidFill>
                  <a:schemeClr val="dk1"/>
                </a:solidFill>
                <a:latin typeface="Gotham Narrow Medium" pitchFamily="2" charset="0"/>
                <a:sym typeface="Arial"/>
              </a:rPr>
              <a:t>THE GRADIENT BOOSTING METHOD </a:t>
            </a:r>
            <a:r>
              <a:rPr lang="fr-FR" sz="2800" b="1" dirty="0">
                <a:solidFill>
                  <a:schemeClr val="dk1"/>
                </a:solidFill>
                <a:latin typeface="Gotham Narrow Medium" pitchFamily="2" charset="0"/>
              </a:rPr>
              <a:t>FOR REGRESSION</a:t>
            </a:r>
            <a:endParaRPr sz="1400" b="1" i="0" u="none" strike="noStrike" cap="none" dirty="0">
              <a:solidFill>
                <a:srgbClr val="000000"/>
              </a:solidFill>
              <a:latin typeface="Gotham Narrow Medium" pitchFamily="2" charset="0"/>
              <a:sym typeface="Arial"/>
            </a:endParaRPr>
          </a:p>
        </p:txBody>
      </p:sp>
      <p:sp>
        <p:nvSpPr>
          <p:cNvPr id="272" name="Google Shape;272;p12"/>
          <p:cNvSpPr txBox="1"/>
          <p:nvPr/>
        </p:nvSpPr>
        <p:spPr>
          <a:xfrm>
            <a:off x="420907" y="1415288"/>
            <a:ext cx="491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Principle 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Google Shape;319;p12" descr="epsilon ha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3452" y="3995934"/>
            <a:ext cx="66675" cy="12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2" descr="epsilon ha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3937" y="3606410"/>
            <a:ext cx="66675" cy="12382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2"/>
          <p:cNvSpPr txBox="1"/>
          <p:nvPr/>
        </p:nvSpPr>
        <p:spPr>
          <a:xfrm>
            <a:off x="6925657" y="1415276"/>
            <a:ext cx="491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Mathematically : 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5947D5CD-7D17-074D-8B7B-6F4C8A7B65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2220" y="1857437"/>
            <a:ext cx="6228000" cy="393173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B0B71A8-77C3-604A-9837-F09CB67A2C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3931" y="2009486"/>
            <a:ext cx="4926769" cy="3672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Rectangle : coins arrondis 182">
            <a:extLst>
              <a:ext uri="{FF2B5EF4-FFF2-40B4-BE49-F238E27FC236}">
                <a16:creationId xmlns:a16="http://schemas.microsoft.com/office/drawing/2014/main" id="{619733CC-A401-0844-B52E-503C313E1533}"/>
              </a:ext>
            </a:extLst>
          </p:cNvPr>
          <p:cNvSpPr/>
          <p:nvPr/>
        </p:nvSpPr>
        <p:spPr>
          <a:xfrm>
            <a:off x="2872078" y="1754770"/>
            <a:ext cx="6134393" cy="3867941"/>
          </a:xfrm>
          <a:prstGeom prst="roundRect">
            <a:avLst>
              <a:gd name="adj" fmla="val 8484"/>
            </a:avLst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6" name="Google Shape;276;p13"/>
          <p:cNvCxnSpPr/>
          <p:nvPr/>
        </p:nvCxnSpPr>
        <p:spPr>
          <a:xfrm>
            <a:off x="0" y="527832"/>
            <a:ext cx="806824" cy="0"/>
          </a:xfrm>
          <a:prstGeom prst="straightConnector1">
            <a:avLst/>
          </a:prstGeom>
          <a:noFill/>
          <a:ln w="76200" cap="flat" cmpd="sng">
            <a:solidFill>
              <a:srgbClr val="00B050">
                <a:alpha val="48627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7" name="Google Shape;277;p13"/>
          <p:cNvCxnSpPr>
            <a:cxnSpLocks/>
          </p:cNvCxnSpPr>
          <p:nvPr/>
        </p:nvCxnSpPr>
        <p:spPr>
          <a:xfrm>
            <a:off x="4181383" y="527832"/>
            <a:ext cx="8010617" cy="0"/>
          </a:xfrm>
          <a:prstGeom prst="straightConnector1">
            <a:avLst/>
          </a:prstGeom>
          <a:noFill/>
          <a:ln w="76200" cap="flat" cmpd="sng">
            <a:solidFill>
              <a:srgbClr val="00B050">
                <a:alpha val="48627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8" name="Google Shape;278;p13"/>
          <p:cNvCxnSpPr/>
          <p:nvPr/>
        </p:nvCxnSpPr>
        <p:spPr>
          <a:xfrm rot="10800000" flipH="1">
            <a:off x="0" y="6337703"/>
            <a:ext cx="12192000" cy="15070"/>
          </a:xfrm>
          <a:prstGeom prst="straightConnector1">
            <a:avLst/>
          </a:prstGeom>
          <a:noFill/>
          <a:ln w="76200" cap="flat" cmpd="sng">
            <a:solidFill>
              <a:srgbClr val="00B050">
                <a:alpha val="48627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9" name="Google Shape;279;p13"/>
          <p:cNvSpPr txBox="1"/>
          <p:nvPr/>
        </p:nvSpPr>
        <p:spPr>
          <a:xfrm>
            <a:off x="829114" y="387151"/>
            <a:ext cx="613439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1" dirty="0">
                <a:solidFill>
                  <a:schemeClr val="dk1"/>
                </a:solidFill>
                <a:latin typeface="Gotham Narrow Medium" pitchFamily="2" charset="0"/>
                <a:sym typeface="Arial"/>
              </a:rPr>
              <a:t>NEURAL NETWORK</a:t>
            </a:r>
            <a:endParaRPr b="1" dirty="0">
              <a:latin typeface="Gotham Narrow Medium" pitchFamily="2" charset="0"/>
            </a:endParaRPr>
          </a:p>
        </p:txBody>
      </p:sp>
      <p:sp>
        <p:nvSpPr>
          <p:cNvPr id="280" name="Google Shape;280;p13"/>
          <p:cNvSpPr txBox="1"/>
          <p:nvPr/>
        </p:nvSpPr>
        <p:spPr>
          <a:xfrm>
            <a:off x="451791" y="1051052"/>
            <a:ext cx="626471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CA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</a:t>
            </a:r>
            <a:r>
              <a:rPr lang="en-CA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TensorFlow</a:t>
            </a:r>
            <a:r>
              <a:rPr lang="en-CA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CA" sz="1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Keras</a:t>
            </a:r>
            <a:r>
              <a:rPr lang="en-CA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 tried to implement a Neural Network : </a:t>
            </a:r>
            <a:endParaRPr lang="en-CA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D358411-DA5C-BB40-9367-1219C0841F36}"/>
              </a:ext>
            </a:extLst>
          </p:cNvPr>
          <p:cNvSpPr/>
          <p:nvPr/>
        </p:nvSpPr>
        <p:spPr>
          <a:xfrm>
            <a:off x="5117759" y="2031850"/>
            <a:ext cx="424647" cy="4246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DE409419-FBFA-E44B-9F6F-00707926AD68}"/>
              </a:ext>
            </a:extLst>
          </p:cNvPr>
          <p:cNvSpPr/>
          <p:nvPr/>
        </p:nvSpPr>
        <p:spPr>
          <a:xfrm>
            <a:off x="5117759" y="2584402"/>
            <a:ext cx="424647" cy="4246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A80FCAB-CA86-F940-95E3-7D4763DC4298}"/>
              </a:ext>
            </a:extLst>
          </p:cNvPr>
          <p:cNvSpPr>
            <a:spLocks noChangeAspect="1"/>
          </p:cNvSpPr>
          <p:nvPr/>
        </p:nvSpPr>
        <p:spPr>
          <a:xfrm>
            <a:off x="7812094" y="3294831"/>
            <a:ext cx="720000" cy="720000"/>
          </a:xfrm>
          <a:prstGeom prst="ellipse">
            <a:avLst/>
          </a:prstGeom>
          <a:solidFill>
            <a:srgbClr val="00B05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13B05033-E2E8-3942-B499-65A8385CB480}"/>
              </a:ext>
            </a:extLst>
          </p:cNvPr>
          <p:cNvSpPr/>
          <p:nvPr/>
        </p:nvSpPr>
        <p:spPr>
          <a:xfrm>
            <a:off x="5117759" y="4245319"/>
            <a:ext cx="424647" cy="4246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910F2C39-03B4-4B45-BFE3-624FB52305C7}"/>
              </a:ext>
            </a:extLst>
          </p:cNvPr>
          <p:cNvSpPr/>
          <p:nvPr/>
        </p:nvSpPr>
        <p:spPr>
          <a:xfrm>
            <a:off x="5117759" y="4797871"/>
            <a:ext cx="424647" cy="4246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A528E7DF-1B0C-2649-B760-62DB875309AC}"/>
              </a:ext>
            </a:extLst>
          </p:cNvPr>
          <p:cNvGrpSpPr/>
          <p:nvPr/>
        </p:nvGrpSpPr>
        <p:grpSpPr>
          <a:xfrm>
            <a:off x="3876669" y="3132962"/>
            <a:ext cx="174855" cy="881869"/>
            <a:chOff x="1784413" y="3222727"/>
            <a:chExt cx="124287" cy="626833"/>
          </a:xfrm>
          <a:solidFill>
            <a:srgbClr val="00B050">
              <a:alpha val="48605"/>
            </a:srgbClr>
          </a:solidFill>
        </p:grpSpPr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93ED001A-6F9E-D544-ACAA-7FA7406D8E54}"/>
                </a:ext>
              </a:extLst>
            </p:cNvPr>
            <p:cNvSpPr/>
            <p:nvPr/>
          </p:nvSpPr>
          <p:spPr>
            <a:xfrm>
              <a:off x="1784413" y="3222727"/>
              <a:ext cx="124287" cy="1217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66218DA-27FD-E044-A96B-4E0D3EC93663}"/>
                </a:ext>
              </a:extLst>
            </p:cNvPr>
            <p:cNvSpPr/>
            <p:nvPr/>
          </p:nvSpPr>
          <p:spPr>
            <a:xfrm>
              <a:off x="1784413" y="3475277"/>
              <a:ext cx="124287" cy="1217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B6383A8-C87B-474F-BCEC-C337AC27C247}"/>
                </a:ext>
              </a:extLst>
            </p:cNvPr>
            <p:cNvSpPr/>
            <p:nvPr/>
          </p:nvSpPr>
          <p:spPr>
            <a:xfrm>
              <a:off x="1784413" y="3727826"/>
              <a:ext cx="124287" cy="1217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Ellipse 32">
            <a:extLst>
              <a:ext uri="{FF2B5EF4-FFF2-40B4-BE49-F238E27FC236}">
                <a16:creationId xmlns:a16="http://schemas.microsoft.com/office/drawing/2014/main" id="{7A8AC137-0D6D-E34B-A888-A49A66A33658}"/>
              </a:ext>
            </a:extLst>
          </p:cNvPr>
          <p:cNvSpPr/>
          <p:nvPr/>
        </p:nvSpPr>
        <p:spPr>
          <a:xfrm>
            <a:off x="3787891" y="2359275"/>
            <a:ext cx="424647" cy="424647"/>
          </a:xfrm>
          <a:prstGeom prst="ellipse">
            <a:avLst/>
          </a:prstGeom>
          <a:solidFill>
            <a:srgbClr val="00B050">
              <a:alpha val="4860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22EE1B14-45AD-6542-AB8C-9438648535A2}"/>
              </a:ext>
            </a:extLst>
          </p:cNvPr>
          <p:cNvSpPr/>
          <p:nvPr/>
        </p:nvSpPr>
        <p:spPr>
          <a:xfrm>
            <a:off x="3787891" y="4487067"/>
            <a:ext cx="424647" cy="424647"/>
          </a:xfrm>
          <a:prstGeom prst="ellipse">
            <a:avLst/>
          </a:prstGeom>
          <a:solidFill>
            <a:srgbClr val="00B050">
              <a:alpha val="4860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CA06613B-064E-1E4E-A3F5-D57510B7D407}"/>
              </a:ext>
            </a:extLst>
          </p:cNvPr>
          <p:cNvGrpSpPr/>
          <p:nvPr/>
        </p:nvGrpSpPr>
        <p:grpSpPr>
          <a:xfrm>
            <a:off x="5242655" y="3186249"/>
            <a:ext cx="174855" cy="881869"/>
            <a:chOff x="1784413" y="3222727"/>
            <a:chExt cx="124287" cy="626833"/>
          </a:xfrm>
          <a:solidFill>
            <a:schemeClr val="tx1"/>
          </a:solidFill>
        </p:grpSpPr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B40CBD01-052D-C043-AD0F-D16853304928}"/>
                </a:ext>
              </a:extLst>
            </p:cNvPr>
            <p:cNvSpPr/>
            <p:nvPr/>
          </p:nvSpPr>
          <p:spPr>
            <a:xfrm>
              <a:off x="1784413" y="3222727"/>
              <a:ext cx="124287" cy="1217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131BEC04-931B-1343-A50E-5A65219453A5}"/>
                </a:ext>
              </a:extLst>
            </p:cNvPr>
            <p:cNvSpPr/>
            <p:nvPr/>
          </p:nvSpPr>
          <p:spPr>
            <a:xfrm>
              <a:off x="1784413" y="3475277"/>
              <a:ext cx="124287" cy="1217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BC2E1A8C-DD67-A944-9394-8DF3FE36B15E}"/>
                </a:ext>
              </a:extLst>
            </p:cNvPr>
            <p:cNvSpPr/>
            <p:nvPr/>
          </p:nvSpPr>
          <p:spPr>
            <a:xfrm>
              <a:off x="1784413" y="3727826"/>
              <a:ext cx="124287" cy="1217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Ellipse 40">
            <a:extLst>
              <a:ext uri="{FF2B5EF4-FFF2-40B4-BE49-F238E27FC236}">
                <a16:creationId xmlns:a16="http://schemas.microsoft.com/office/drawing/2014/main" id="{4E9F533C-72C0-C74D-9CC6-5325510A242B}"/>
              </a:ext>
            </a:extLst>
          </p:cNvPr>
          <p:cNvSpPr/>
          <p:nvPr/>
        </p:nvSpPr>
        <p:spPr>
          <a:xfrm>
            <a:off x="6441403" y="2025555"/>
            <a:ext cx="424647" cy="4246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64E80247-D076-4541-8303-99753E095B73}"/>
              </a:ext>
            </a:extLst>
          </p:cNvPr>
          <p:cNvSpPr/>
          <p:nvPr/>
        </p:nvSpPr>
        <p:spPr>
          <a:xfrm>
            <a:off x="6441403" y="2578107"/>
            <a:ext cx="424647" cy="4246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E209749-23EE-5C4B-B226-35FA699BE865}"/>
              </a:ext>
            </a:extLst>
          </p:cNvPr>
          <p:cNvSpPr/>
          <p:nvPr/>
        </p:nvSpPr>
        <p:spPr>
          <a:xfrm>
            <a:off x="6441403" y="4239024"/>
            <a:ext cx="424647" cy="4246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3F17B5-01D2-2E40-8C53-17939B1D5166}"/>
              </a:ext>
            </a:extLst>
          </p:cNvPr>
          <p:cNvSpPr/>
          <p:nvPr/>
        </p:nvSpPr>
        <p:spPr>
          <a:xfrm>
            <a:off x="6441403" y="4791576"/>
            <a:ext cx="424647" cy="4246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FE81016F-5E57-F749-B4EF-04DDEF43D05C}"/>
              </a:ext>
            </a:extLst>
          </p:cNvPr>
          <p:cNvGrpSpPr/>
          <p:nvPr/>
        </p:nvGrpSpPr>
        <p:grpSpPr>
          <a:xfrm>
            <a:off x="6566299" y="3179954"/>
            <a:ext cx="174855" cy="881869"/>
            <a:chOff x="1784413" y="3222727"/>
            <a:chExt cx="124287" cy="626833"/>
          </a:xfrm>
          <a:solidFill>
            <a:schemeClr val="tx1"/>
          </a:solidFill>
        </p:grpSpPr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7782EA5D-B34E-9E4E-9411-40A20C2A26C2}"/>
                </a:ext>
              </a:extLst>
            </p:cNvPr>
            <p:cNvSpPr/>
            <p:nvPr/>
          </p:nvSpPr>
          <p:spPr>
            <a:xfrm>
              <a:off x="1784413" y="3222727"/>
              <a:ext cx="124287" cy="1217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9C4FBC18-8E85-504A-BD81-1818CA9791E0}"/>
                </a:ext>
              </a:extLst>
            </p:cNvPr>
            <p:cNvSpPr/>
            <p:nvPr/>
          </p:nvSpPr>
          <p:spPr>
            <a:xfrm>
              <a:off x="1784413" y="3475277"/>
              <a:ext cx="124287" cy="1217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11FB82CE-E5EE-A245-8578-53986D1E8C2B}"/>
                </a:ext>
              </a:extLst>
            </p:cNvPr>
            <p:cNvSpPr/>
            <p:nvPr/>
          </p:nvSpPr>
          <p:spPr>
            <a:xfrm>
              <a:off x="1784413" y="3727826"/>
              <a:ext cx="124287" cy="1217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59C269D-C45C-304D-8F2A-052F03EF580A}"/>
              </a:ext>
            </a:extLst>
          </p:cNvPr>
          <p:cNvCxnSpPr>
            <a:stCxn id="33" idx="6"/>
            <a:endCxn id="12" idx="2"/>
          </p:cNvCxnSpPr>
          <p:nvPr/>
        </p:nvCxnSpPr>
        <p:spPr>
          <a:xfrm flipV="1">
            <a:off x="4212538" y="2244174"/>
            <a:ext cx="905221" cy="32742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181A8D78-DDAF-BA4C-A1AF-4523C87454BA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4218762" y="2565304"/>
            <a:ext cx="898997" cy="23142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35FC85C3-00EA-F346-AC25-1C8B08FCBBB4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4215649" y="2575794"/>
            <a:ext cx="902110" cy="188184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BC4F8632-6362-6E4C-8E57-D9A6EDF0D468}"/>
              </a:ext>
            </a:extLst>
          </p:cNvPr>
          <p:cNvCxnSpPr>
            <a:cxnSpLocks/>
            <a:endCxn id="37" idx="2"/>
          </p:cNvCxnSpPr>
          <p:nvPr/>
        </p:nvCxnSpPr>
        <p:spPr>
          <a:xfrm>
            <a:off x="4206540" y="2576174"/>
            <a:ext cx="1036115" cy="69570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90A599C5-48D5-8441-BCF6-039D4E97AA05}"/>
              </a:ext>
            </a:extLst>
          </p:cNvPr>
          <p:cNvCxnSpPr>
            <a:cxnSpLocks/>
            <a:endCxn id="38" idx="2"/>
          </p:cNvCxnSpPr>
          <p:nvPr/>
        </p:nvCxnSpPr>
        <p:spPr>
          <a:xfrm>
            <a:off x="4215649" y="2576554"/>
            <a:ext cx="1027006" cy="105063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25D38038-CC45-3D49-8F79-C3B961B8B114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4215649" y="2595058"/>
            <a:ext cx="1027006" cy="138742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F902A0FF-87F0-3E4A-8519-65701056F1D6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4208807" y="2571401"/>
            <a:ext cx="908952" cy="243879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3C4773A7-EC93-824A-B4E5-0EEC014D0B57}"/>
              </a:ext>
            </a:extLst>
          </p:cNvPr>
          <p:cNvCxnSpPr>
            <a:cxnSpLocks/>
            <a:stCxn id="12" idx="2"/>
            <a:endCxn id="34" idx="6"/>
          </p:cNvCxnSpPr>
          <p:nvPr/>
        </p:nvCxnSpPr>
        <p:spPr>
          <a:xfrm flipH="1">
            <a:off x="4212538" y="2244174"/>
            <a:ext cx="905221" cy="245521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7CFF1F13-A145-5A45-BE71-9E2191D941DF}"/>
              </a:ext>
            </a:extLst>
          </p:cNvPr>
          <p:cNvCxnSpPr>
            <a:cxnSpLocks/>
            <a:stCxn id="13" idx="2"/>
            <a:endCxn id="34" idx="6"/>
          </p:cNvCxnSpPr>
          <p:nvPr/>
        </p:nvCxnSpPr>
        <p:spPr>
          <a:xfrm flipH="1">
            <a:off x="4212538" y="2796726"/>
            <a:ext cx="905221" cy="190266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69C31C84-4E71-5B4D-959E-44CCD01F1087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4214095" y="3271881"/>
            <a:ext cx="1028560" cy="14112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7CEA390F-9F5F-D647-BF1B-61F6B52A5830}"/>
              </a:ext>
            </a:extLst>
          </p:cNvPr>
          <p:cNvCxnSpPr>
            <a:cxnSpLocks/>
            <a:stCxn id="38" idx="2"/>
            <a:endCxn id="34" idx="6"/>
          </p:cNvCxnSpPr>
          <p:nvPr/>
        </p:nvCxnSpPr>
        <p:spPr>
          <a:xfrm flipH="1">
            <a:off x="4212538" y="3627185"/>
            <a:ext cx="1030117" cy="107220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0535DD38-CBF0-C649-9FE3-75B98855AACD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4214093" y="3982487"/>
            <a:ext cx="1028562" cy="71733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63356359-A968-CD44-B687-6FEC42ACDF8A}"/>
              </a:ext>
            </a:extLst>
          </p:cNvPr>
          <p:cNvCxnSpPr>
            <a:cxnSpLocks/>
            <a:stCxn id="23" idx="2"/>
            <a:endCxn id="34" idx="6"/>
          </p:cNvCxnSpPr>
          <p:nvPr/>
        </p:nvCxnSpPr>
        <p:spPr>
          <a:xfrm flipH="1">
            <a:off x="4212538" y="4457643"/>
            <a:ext cx="905221" cy="24174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55A77352-CC9B-794E-98D3-3CE7D601CC48}"/>
              </a:ext>
            </a:extLst>
          </p:cNvPr>
          <p:cNvCxnSpPr>
            <a:cxnSpLocks/>
            <a:stCxn id="24" idx="2"/>
          </p:cNvCxnSpPr>
          <p:nvPr/>
        </p:nvCxnSpPr>
        <p:spPr>
          <a:xfrm flipH="1" flipV="1">
            <a:off x="4214095" y="4683297"/>
            <a:ext cx="903664" cy="32689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D6E99AC0-E389-EE4E-A808-F8D0C1299EF0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5539913" y="2237879"/>
            <a:ext cx="901490" cy="2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4D018611-C81E-9D4D-9F78-6343F00DFA29}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5546137" y="2231782"/>
            <a:ext cx="895266" cy="55864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4843CD30-6784-0D46-8BF0-AECB58C04254}"/>
              </a:ext>
            </a:extLst>
          </p:cNvPr>
          <p:cNvCxnSpPr>
            <a:cxnSpLocks/>
            <a:endCxn id="43" idx="2"/>
          </p:cNvCxnSpPr>
          <p:nvPr/>
        </p:nvCxnSpPr>
        <p:spPr>
          <a:xfrm>
            <a:off x="5543024" y="2242272"/>
            <a:ext cx="898379" cy="220907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CCC6AADE-29B7-AF4D-A5AC-B120925F513B}"/>
              </a:ext>
            </a:extLst>
          </p:cNvPr>
          <p:cNvCxnSpPr>
            <a:cxnSpLocks/>
            <a:endCxn id="47" idx="2"/>
          </p:cNvCxnSpPr>
          <p:nvPr/>
        </p:nvCxnSpPr>
        <p:spPr>
          <a:xfrm>
            <a:off x="5533915" y="2242652"/>
            <a:ext cx="1032384" cy="10229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2C0907A8-C659-0C46-AC09-CCA5B7B495C1}"/>
              </a:ext>
            </a:extLst>
          </p:cNvPr>
          <p:cNvCxnSpPr>
            <a:cxnSpLocks/>
            <a:endCxn id="49" idx="3"/>
          </p:cNvCxnSpPr>
          <p:nvPr/>
        </p:nvCxnSpPr>
        <p:spPr>
          <a:xfrm>
            <a:off x="5543024" y="2243032"/>
            <a:ext cx="1048882" cy="179371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1CFCE830-B96B-FA40-A409-16C81D20AAAD}"/>
              </a:ext>
            </a:extLst>
          </p:cNvPr>
          <p:cNvCxnSpPr>
            <a:cxnSpLocks/>
            <a:endCxn id="48" idx="2"/>
          </p:cNvCxnSpPr>
          <p:nvPr/>
        </p:nvCxnSpPr>
        <p:spPr>
          <a:xfrm>
            <a:off x="5543024" y="2261536"/>
            <a:ext cx="1023275" cy="135935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4FD39226-D728-2F4C-86CB-D79D60CCDB90}"/>
              </a:ext>
            </a:extLst>
          </p:cNvPr>
          <p:cNvCxnSpPr>
            <a:cxnSpLocks/>
            <a:endCxn id="44" idx="2"/>
          </p:cNvCxnSpPr>
          <p:nvPr/>
        </p:nvCxnSpPr>
        <p:spPr>
          <a:xfrm>
            <a:off x="5536182" y="2237879"/>
            <a:ext cx="905221" cy="276602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5F374808-A0CA-CE40-9E5C-8EE19609FCEE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5549868" y="2237879"/>
            <a:ext cx="891535" cy="56342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D3D0BC8A-E655-7C4F-8F13-5C7B153E38D2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5556092" y="2790431"/>
            <a:ext cx="885311" cy="457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AF634425-DC14-F34B-B20B-7ADAD503C5DC}"/>
              </a:ext>
            </a:extLst>
          </p:cNvPr>
          <p:cNvCxnSpPr>
            <a:cxnSpLocks/>
            <a:endCxn id="43" idx="2"/>
          </p:cNvCxnSpPr>
          <p:nvPr/>
        </p:nvCxnSpPr>
        <p:spPr>
          <a:xfrm>
            <a:off x="5552979" y="2805494"/>
            <a:ext cx="888424" cy="164585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648F3F1B-E8F6-484D-8282-3F5913CD66B4}"/>
              </a:ext>
            </a:extLst>
          </p:cNvPr>
          <p:cNvCxnSpPr>
            <a:cxnSpLocks/>
            <a:endCxn id="47" idx="2"/>
          </p:cNvCxnSpPr>
          <p:nvPr/>
        </p:nvCxnSpPr>
        <p:spPr>
          <a:xfrm>
            <a:off x="5543870" y="2805874"/>
            <a:ext cx="1022429" cy="45971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A465E920-2F12-6D4B-BFAB-51F842BE1022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552979" y="2806254"/>
            <a:ext cx="1013320" cy="116993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FB045574-CCB6-1349-9473-921EEE06629C}"/>
              </a:ext>
            </a:extLst>
          </p:cNvPr>
          <p:cNvCxnSpPr>
            <a:cxnSpLocks/>
            <a:endCxn id="48" idx="2"/>
          </p:cNvCxnSpPr>
          <p:nvPr/>
        </p:nvCxnSpPr>
        <p:spPr>
          <a:xfrm>
            <a:off x="5552979" y="2824758"/>
            <a:ext cx="1013320" cy="79613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E741DE9E-42D7-5741-9C55-6AFCEF162978}"/>
              </a:ext>
            </a:extLst>
          </p:cNvPr>
          <p:cNvCxnSpPr>
            <a:cxnSpLocks/>
            <a:endCxn id="44" idx="2"/>
          </p:cNvCxnSpPr>
          <p:nvPr/>
        </p:nvCxnSpPr>
        <p:spPr>
          <a:xfrm>
            <a:off x="5546137" y="2801101"/>
            <a:ext cx="895266" cy="220279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F74561C7-0D6B-E54C-83B3-0BF49B96D768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5545986" y="2237879"/>
            <a:ext cx="895417" cy="22136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4FD874DC-109C-874F-B1F0-B35239A2A6B3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5552210" y="2790431"/>
            <a:ext cx="889193" cy="165477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5452B759-5D9A-CE42-B68F-892C805747CC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5549097" y="4451348"/>
            <a:ext cx="892306" cy="435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69047B2E-D425-0740-887B-61B1476E9730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5539988" y="3265586"/>
            <a:ext cx="1026311" cy="119049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>
            <a:extLst>
              <a:ext uri="{FF2B5EF4-FFF2-40B4-BE49-F238E27FC236}">
                <a16:creationId xmlns:a16="http://schemas.microsoft.com/office/drawing/2014/main" id="{19889C01-8488-3647-986D-2C2ECC402623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5549097" y="3620890"/>
            <a:ext cx="1017202" cy="83556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>
            <a:extLst>
              <a:ext uri="{FF2B5EF4-FFF2-40B4-BE49-F238E27FC236}">
                <a16:creationId xmlns:a16="http://schemas.microsoft.com/office/drawing/2014/main" id="{EB95FFEE-4F0A-EF4D-883B-F10E593A1F95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5549097" y="3976192"/>
            <a:ext cx="1017202" cy="49877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130">
            <a:extLst>
              <a:ext uri="{FF2B5EF4-FFF2-40B4-BE49-F238E27FC236}">
                <a16:creationId xmlns:a16="http://schemas.microsoft.com/office/drawing/2014/main" id="{9B86E5ED-2F2C-874D-8A82-FE752956BF0A}"/>
              </a:ext>
            </a:extLst>
          </p:cNvPr>
          <p:cNvCxnSpPr>
            <a:cxnSpLocks/>
            <a:endCxn id="44" idx="2"/>
          </p:cNvCxnSpPr>
          <p:nvPr/>
        </p:nvCxnSpPr>
        <p:spPr>
          <a:xfrm>
            <a:off x="5542255" y="4451305"/>
            <a:ext cx="899148" cy="55259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>
            <a:extLst>
              <a:ext uri="{FF2B5EF4-FFF2-40B4-BE49-F238E27FC236}">
                <a16:creationId xmlns:a16="http://schemas.microsoft.com/office/drawing/2014/main" id="{86B9990E-3E2B-D942-9E43-F4ECFFCB3A33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5539295" y="2237879"/>
            <a:ext cx="902108" cy="276534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8FC9A177-F110-7340-836D-1B427714368E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5545519" y="3265586"/>
            <a:ext cx="1020780" cy="173134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70B9B85A-F233-124C-BB32-088F9E0430C3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5542406" y="4451348"/>
            <a:ext cx="898997" cy="55607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>
            <a:extLst>
              <a:ext uri="{FF2B5EF4-FFF2-40B4-BE49-F238E27FC236}">
                <a16:creationId xmlns:a16="http://schemas.microsoft.com/office/drawing/2014/main" id="{8A64B743-5C73-0744-B433-8C101A5241E3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5533297" y="3620890"/>
            <a:ext cx="1033002" cy="138690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149">
            <a:extLst>
              <a:ext uri="{FF2B5EF4-FFF2-40B4-BE49-F238E27FC236}">
                <a16:creationId xmlns:a16="http://schemas.microsoft.com/office/drawing/2014/main" id="{70E5B7C5-1883-C542-8CD8-183BE28FE140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5542406" y="3976192"/>
            <a:ext cx="1023893" cy="103198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>
            <a:extLst>
              <a:ext uri="{FF2B5EF4-FFF2-40B4-BE49-F238E27FC236}">
                <a16:creationId xmlns:a16="http://schemas.microsoft.com/office/drawing/2014/main" id="{83A508CC-C46F-A246-909B-0D4A9C55C1E8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5542406" y="2790431"/>
            <a:ext cx="898997" cy="223625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>
            <a:extLst>
              <a:ext uri="{FF2B5EF4-FFF2-40B4-BE49-F238E27FC236}">
                <a16:creationId xmlns:a16="http://schemas.microsoft.com/office/drawing/2014/main" id="{F996EA98-E6C3-804C-9131-FD6842EB9C38}"/>
              </a:ext>
            </a:extLst>
          </p:cNvPr>
          <p:cNvCxnSpPr>
            <a:cxnSpLocks/>
            <a:endCxn id="44" idx="2"/>
          </p:cNvCxnSpPr>
          <p:nvPr/>
        </p:nvCxnSpPr>
        <p:spPr>
          <a:xfrm>
            <a:off x="5535564" y="5003025"/>
            <a:ext cx="905839" cy="8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5033B478-0460-5443-AC88-A510656CF3A9}"/>
              </a:ext>
            </a:extLst>
          </p:cNvPr>
          <p:cNvCxnSpPr>
            <a:cxnSpLocks/>
            <a:stCxn id="41" idx="6"/>
            <a:endCxn id="17" idx="2"/>
          </p:cNvCxnSpPr>
          <p:nvPr/>
        </p:nvCxnSpPr>
        <p:spPr>
          <a:xfrm>
            <a:off x="6866050" y="2237879"/>
            <a:ext cx="946044" cy="141695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2FBA53D5-EA19-484E-AAB8-DDA1954E6E90}"/>
              </a:ext>
            </a:extLst>
          </p:cNvPr>
          <p:cNvCxnSpPr>
            <a:cxnSpLocks/>
            <a:stCxn id="42" idx="6"/>
            <a:endCxn id="17" idx="2"/>
          </p:cNvCxnSpPr>
          <p:nvPr/>
        </p:nvCxnSpPr>
        <p:spPr>
          <a:xfrm>
            <a:off x="6866050" y="2790431"/>
            <a:ext cx="946044" cy="8644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31EDEE52-91F6-C443-88E1-0A1937B6E6A4}"/>
              </a:ext>
            </a:extLst>
          </p:cNvPr>
          <p:cNvCxnSpPr>
            <a:cxnSpLocks/>
            <a:stCxn id="43" idx="6"/>
            <a:endCxn id="17" idx="2"/>
          </p:cNvCxnSpPr>
          <p:nvPr/>
        </p:nvCxnSpPr>
        <p:spPr>
          <a:xfrm flipV="1">
            <a:off x="6866050" y="3654831"/>
            <a:ext cx="946044" cy="79651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eur droit 169">
            <a:extLst>
              <a:ext uri="{FF2B5EF4-FFF2-40B4-BE49-F238E27FC236}">
                <a16:creationId xmlns:a16="http://schemas.microsoft.com/office/drawing/2014/main" id="{44B6E918-DA71-6545-9B05-2763BA300270}"/>
              </a:ext>
            </a:extLst>
          </p:cNvPr>
          <p:cNvCxnSpPr>
            <a:cxnSpLocks/>
            <a:stCxn id="44" idx="6"/>
            <a:endCxn id="17" idx="2"/>
          </p:cNvCxnSpPr>
          <p:nvPr/>
        </p:nvCxnSpPr>
        <p:spPr>
          <a:xfrm flipV="1">
            <a:off x="6866050" y="3654831"/>
            <a:ext cx="946044" cy="134906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>
            <a:extLst>
              <a:ext uri="{FF2B5EF4-FFF2-40B4-BE49-F238E27FC236}">
                <a16:creationId xmlns:a16="http://schemas.microsoft.com/office/drawing/2014/main" id="{C93121E9-7338-DD4F-8768-9CDF5F741E99}"/>
              </a:ext>
            </a:extLst>
          </p:cNvPr>
          <p:cNvCxnSpPr>
            <a:cxnSpLocks/>
          </p:cNvCxnSpPr>
          <p:nvPr/>
        </p:nvCxnSpPr>
        <p:spPr>
          <a:xfrm flipV="1">
            <a:off x="5417253" y="3165805"/>
            <a:ext cx="112108" cy="11236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droit 188">
            <a:extLst>
              <a:ext uri="{FF2B5EF4-FFF2-40B4-BE49-F238E27FC236}">
                <a16:creationId xmlns:a16="http://schemas.microsoft.com/office/drawing/2014/main" id="{BD32ACEF-5139-AC47-B734-9DFA0D4D7CA5}"/>
              </a:ext>
            </a:extLst>
          </p:cNvPr>
          <p:cNvCxnSpPr>
            <a:cxnSpLocks/>
          </p:cNvCxnSpPr>
          <p:nvPr/>
        </p:nvCxnSpPr>
        <p:spPr>
          <a:xfrm>
            <a:off x="5417253" y="3278175"/>
            <a:ext cx="150085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>
            <a:extLst>
              <a:ext uri="{FF2B5EF4-FFF2-40B4-BE49-F238E27FC236}">
                <a16:creationId xmlns:a16="http://schemas.microsoft.com/office/drawing/2014/main" id="{A7A0BF31-8F0D-0049-8846-77148DA2F70A}"/>
              </a:ext>
            </a:extLst>
          </p:cNvPr>
          <p:cNvCxnSpPr>
            <a:cxnSpLocks/>
          </p:cNvCxnSpPr>
          <p:nvPr/>
        </p:nvCxnSpPr>
        <p:spPr>
          <a:xfrm flipH="1" flipV="1">
            <a:off x="5417253" y="3278176"/>
            <a:ext cx="112108" cy="10355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eur droit 190">
            <a:extLst>
              <a:ext uri="{FF2B5EF4-FFF2-40B4-BE49-F238E27FC236}">
                <a16:creationId xmlns:a16="http://schemas.microsoft.com/office/drawing/2014/main" id="{5B1018D5-9D68-CB43-8D4D-2DED3E6FC232}"/>
              </a:ext>
            </a:extLst>
          </p:cNvPr>
          <p:cNvCxnSpPr>
            <a:cxnSpLocks/>
          </p:cNvCxnSpPr>
          <p:nvPr/>
        </p:nvCxnSpPr>
        <p:spPr>
          <a:xfrm flipV="1">
            <a:off x="5421189" y="3514267"/>
            <a:ext cx="112108" cy="11236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cteur droit 191">
            <a:extLst>
              <a:ext uri="{FF2B5EF4-FFF2-40B4-BE49-F238E27FC236}">
                <a16:creationId xmlns:a16="http://schemas.microsoft.com/office/drawing/2014/main" id="{73FC2692-CE8E-E242-B478-72649845C1EC}"/>
              </a:ext>
            </a:extLst>
          </p:cNvPr>
          <p:cNvCxnSpPr>
            <a:cxnSpLocks/>
          </p:cNvCxnSpPr>
          <p:nvPr/>
        </p:nvCxnSpPr>
        <p:spPr>
          <a:xfrm>
            <a:off x="5421189" y="3626637"/>
            <a:ext cx="150085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eur droit 192">
            <a:extLst>
              <a:ext uri="{FF2B5EF4-FFF2-40B4-BE49-F238E27FC236}">
                <a16:creationId xmlns:a16="http://schemas.microsoft.com/office/drawing/2014/main" id="{CBAB8171-368D-724B-8A26-5F2786E9AF16}"/>
              </a:ext>
            </a:extLst>
          </p:cNvPr>
          <p:cNvCxnSpPr>
            <a:cxnSpLocks/>
          </p:cNvCxnSpPr>
          <p:nvPr/>
        </p:nvCxnSpPr>
        <p:spPr>
          <a:xfrm flipH="1" flipV="1">
            <a:off x="5421189" y="3626638"/>
            <a:ext cx="112108" cy="10355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necteur droit 193">
            <a:extLst>
              <a:ext uri="{FF2B5EF4-FFF2-40B4-BE49-F238E27FC236}">
                <a16:creationId xmlns:a16="http://schemas.microsoft.com/office/drawing/2014/main" id="{CFCFA291-8B75-0F42-A88D-4AE94B370199}"/>
              </a:ext>
            </a:extLst>
          </p:cNvPr>
          <p:cNvCxnSpPr>
            <a:cxnSpLocks/>
          </p:cNvCxnSpPr>
          <p:nvPr/>
        </p:nvCxnSpPr>
        <p:spPr>
          <a:xfrm flipV="1">
            <a:off x="5417220" y="3873358"/>
            <a:ext cx="112108" cy="11236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194">
            <a:extLst>
              <a:ext uri="{FF2B5EF4-FFF2-40B4-BE49-F238E27FC236}">
                <a16:creationId xmlns:a16="http://schemas.microsoft.com/office/drawing/2014/main" id="{D146FB1D-7D21-8B48-B040-779E70DADB8E}"/>
              </a:ext>
            </a:extLst>
          </p:cNvPr>
          <p:cNvCxnSpPr>
            <a:cxnSpLocks/>
          </p:cNvCxnSpPr>
          <p:nvPr/>
        </p:nvCxnSpPr>
        <p:spPr>
          <a:xfrm>
            <a:off x="5417220" y="3985728"/>
            <a:ext cx="150085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eur droit 195">
            <a:extLst>
              <a:ext uri="{FF2B5EF4-FFF2-40B4-BE49-F238E27FC236}">
                <a16:creationId xmlns:a16="http://schemas.microsoft.com/office/drawing/2014/main" id="{DEBB2948-85E1-E74C-81FA-67FF24644D46}"/>
              </a:ext>
            </a:extLst>
          </p:cNvPr>
          <p:cNvCxnSpPr>
            <a:cxnSpLocks/>
          </p:cNvCxnSpPr>
          <p:nvPr/>
        </p:nvCxnSpPr>
        <p:spPr>
          <a:xfrm flipH="1" flipV="1">
            <a:off x="5417220" y="3985729"/>
            <a:ext cx="112108" cy="10355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eur droit 196">
            <a:extLst>
              <a:ext uri="{FF2B5EF4-FFF2-40B4-BE49-F238E27FC236}">
                <a16:creationId xmlns:a16="http://schemas.microsoft.com/office/drawing/2014/main" id="{DD77C3F8-1AD5-A44B-BAC0-9D7C84C57C45}"/>
              </a:ext>
            </a:extLst>
          </p:cNvPr>
          <p:cNvCxnSpPr>
            <a:cxnSpLocks/>
          </p:cNvCxnSpPr>
          <p:nvPr/>
        </p:nvCxnSpPr>
        <p:spPr>
          <a:xfrm flipV="1">
            <a:off x="6747938" y="3150325"/>
            <a:ext cx="112108" cy="11236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197">
            <a:extLst>
              <a:ext uri="{FF2B5EF4-FFF2-40B4-BE49-F238E27FC236}">
                <a16:creationId xmlns:a16="http://schemas.microsoft.com/office/drawing/2014/main" id="{29FDFDE5-6183-824F-A823-451E5C8E8A71}"/>
              </a:ext>
            </a:extLst>
          </p:cNvPr>
          <p:cNvCxnSpPr>
            <a:cxnSpLocks/>
          </p:cNvCxnSpPr>
          <p:nvPr/>
        </p:nvCxnSpPr>
        <p:spPr>
          <a:xfrm>
            <a:off x="6747938" y="3262695"/>
            <a:ext cx="150085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eur droit 198">
            <a:extLst>
              <a:ext uri="{FF2B5EF4-FFF2-40B4-BE49-F238E27FC236}">
                <a16:creationId xmlns:a16="http://schemas.microsoft.com/office/drawing/2014/main" id="{D34E60F0-54AC-C34D-8D0D-6A90D265D6AE}"/>
              </a:ext>
            </a:extLst>
          </p:cNvPr>
          <p:cNvCxnSpPr>
            <a:cxnSpLocks/>
          </p:cNvCxnSpPr>
          <p:nvPr/>
        </p:nvCxnSpPr>
        <p:spPr>
          <a:xfrm flipH="1" flipV="1">
            <a:off x="6747938" y="3262696"/>
            <a:ext cx="112108" cy="10355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necteur droit 199">
            <a:extLst>
              <a:ext uri="{FF2B5EF4-FFF2-40B4-BE49-F238E27FC236}">
                <a16:creationId xmlns:a16="http://schemas.microsoft.com/office/drawing/2014/main" id="{C671C9D4-BEF6-264A-BB26-AEF6CB50EE88}"/>
              </a:ext>
            </a:extLst>
          </p:cNvPr>
          <p:cNvCxnSpPr>
            <a:cxnSpLocks/>
          </p:cNvCxnSpPr>
          <p:nvPr/>
        </p:nvCxnSpPr>
        <p:spPr>
          <a:xfrm flipV="1">
            <a:off x="6751874" y="3498787"/>
            <a:ext cx="112108" cy="11236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eur droit 200">
            <a:extLst>
              <a:ext uri="{FF2B5EF4-FFF2-40B4-BE49-F238E27FC236}">
                <a16:creationId xmlns:a16="http://schemas.microsoft.com/office/drawing/2014/main" id="{CF02CA69-1504-7E40-8B8E-93509AF6020D}"/>
              </a:ext>
            </a:extLst>
          </p:cNvPr>
          <p:cNvCxnSpPr>
            <a:cxnSpLocks/>
          </p:cNvCxnSpPr>
          <p:nvPr/>
        </p:nvCxnSpPr>
        <p:spPr>
          <a:xfrm>
            <a:off x="6751874" y="3611157"/>
            <a:ext cx="150085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eur droit 201">
            <a:extLst>
              <a:ext uri="{FF2B5EF4-FFF2-40B4-BE49-F238E27FC236}">
                <a16:creationId xmlns:a16="http://schemas.microsoft.com/office/drawing/2014/main" id="{B9002880-323A-A542-B462-5EEC2473B510}"/>
              </a:ext>
            </a:extLst>
          </p:cNvPr>
          <p:cNvCxnSpPr>
            <a:cxnSpLocks/>
          </p:cNvCxnSpPr>
          <p:nvPr/>
        </p:nvCxnSpPr>
        <p:spPr>
          <a:xfrm flipH="1" flipV="1">
            <a:off x="6751874" y="3611158"/>
            <a:ext cx="112108" cy="10355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eur droit 202">
            <a:extLst>
              <a:ext uri="{FF2B5EF4-FFF2-40B4-BE49-F238E27FC236}">
                <a16:creationId xmlns:a16="http://schemas.microsoft.com/office/drawing/2014/main" id="{E19C93AD-1536-3249-B3B5-DE5936491132}"/>
              </a:ext>
            </a:extLst>
          </p:cNvPr>
          <p:cNvCxnSpPr>
            <a:cxnSpLocks/>
          </p:cNvCxnSpPr>
          <p:nvPr/>
        </p:nvCxnSpPr>
        <p:spPr>
          <a:xfrm flipV="1">
            <a:off x="6747905" y="3857878"/>
            <a:ext cx="112108" cy="11236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cteur droit 203">
            <a:extLst>
              <a:ext uri="{FF2B5EF4-FFF2-40B4-BE49-F238E27FC236}">
                <a16:creationId xmlns:a16="http://schemas.microsoft.com/office/drawing/2014/main" id="{8BDDE45A-0C36-4E42-8D61-03D35479D11D}"/>
              </a:ext>
            </a:extLst>
          </p:cNvPr>
          <p:cNvCxnSpPr>
            <a:cxnSpLocks/>
          </p:cNvCxnSpPr>
          <p:nvPr/>
        </p:nvCxnSpPr>
        <p:spPr>
          <a:xfrm>
            <a:off x="6747905" y="3970248"/>
            <a:ext cx="150085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eur droit 204">
            <a:extLst>
              <a:ext uri="{FF2B5EF4-FFF2-40B4-BE49-F238E27FC236}">
                <a16:creationId xmlns:a16="http://schemas.microsoft.com/office/drawing/2014/main" id="{3F904EA0-9929-104F-AEAF-C631702A7098}"/>
              </a:ext>
            </a:extLst>
          </p:cNvPr>
          <p:cNvCxnSpPr>
            <a:cxnSpLocks/>
          </p:cNvCxnSpPr>
          <p:nvPr/>
        </p:nvCxnSpPr>
        <p:spPr>
          <a:xfrm flipH="1" flipV="1">
            <a:off x="6747905" y="3970249"/>
            <a:ext cx="112108" cy="10355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eur droit 213">
            <a:extLst>
              <a:ext uri="{FF2B5EF4-FFF2-40B4-BE49-F238E27FC236}">
                <a16:creationId xmlns:a16="http://schemas.microsoft.com/office/drawing/2014/main" id="{B8BF2F07-7E7C-E349-8EFE-99B7A03F168A}"/>
              </a:ext>
            </a:extLst>
          </p:cNvPr>
          <p:cNvCxnSpPr>
            <a:cxnSpLocks/>
          </p:cNvCxnSpPr>
          <p:nvPr/>
        </p:nvCxnSpPr>
        <p:spPr>
          <a:xfrm flipV="1">
            <a:off x="4048950" y="3124354"/>
            <a:ext cx="112108" cy="11236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necteur droit 214">
            <a:extLst>
              <a:ext uri="{FF2B5EF4-FFF2-40B4-BE49-F238E27FC236}">
                <a16:creationId xmlns:a16="http://schemas.microsoft.com/office/drawing/2014/main" id="{F7FF9854-AF52-F946-99FE-5865B2528968}"/>
              </a:ext>
            </a:extLst>
          </p:cNvPr>
          <p:cNvCxnSpPr>
            <a:cxnSpLocks/>
          </p:cNvCxnSpPr>
          <p:nvPr/>
        </p:nvCxnSpPr>
        <p:spPr>
          <a:xfrm>
            <a:off x="4048950" y="3236724"/>
            <a:ext cx="150085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eur droit 215">
            <a:extLst>
              <a:ext uri="{FF2B5EF4-FFF2-40B4-BE49-F238E27FC236}">
                <a16:creationId xmlns:a16="http://schemas.microsoft.com/office/drawing/2014/main" id="{BEF44F41-5B29-7F4F-A455-A02E32A35311}"/>
              </a:ext>
            </a:extLst>
          </p:cNvPr>
          <p:cNvCxnSpPr>
            <a:cxnSpLocks/>
          </p:cNvCxnSpPr>
          <p:nvPr/>
        </p:nvCxnSpPr>
        <p:spPr>
          <a:xfrm flipH="1" flipV="1">
            <a:off x="4048950" y="3236725"/>
            <a:ext cx="112108" cy="10355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necteur droit 216">
            <a:extLst>
              <a:ext uri="{FF2B5EF4-FFF2-40B4-BE49-F238E27FC236}">
                <a16:creationId xmlns:a16="http://schemas.microsoft.com/office/drawing/2014/main" id="{304F75F9-02E8-6345-9750-968C08098AF6}"/>
              </a:ext>
            </a:extLst>
          </p:cNvPr>
          <p:cNvCxnSpPr>
            <a:cxnSpLocks/>
          </p:cNvCxnSpPr>
          <p:nvPr/>
        </p:nvCxnSpPr>
        <p:spPr>
          <a:xfrm flipV="1">
            <a:off x="4052886" y="3472816"/>
            <a:ext cx="112108" cy="11236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necteur droit 217">
            <a:extLst>
              <a:ext uri="{FF2B5EF4-FFF2-40B4-BE49-F238E27FC236}">
                <a16:creationId xmlns:a16="http://schemas.microsoft.com/office/drawing/2014/main" id="{602627A0-2B70-AF4D-9C18-3D528BEB0752}"/>
              </a:ext>
            </a:extLst>
          </p:cNvPr>
          <p:cNvCxnSpPr>
            <a:cxnSpLocks/>
          </p:cNvCxnSpPr>
          <p:nvPr/>
        </p:nvCxnSpPr>
        <p:spPr>
          <a:xfrm>
            <a:off x="4052886" y="3585186"/>
            <a:ext cx="150085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eur droit 218">
            <a:extLst>
              <a:ext uri="{FF2B5EF4-FFF2-40B4-BE49-F238E27FC236}">
                <a16:creationId xmlns:a16="http://schemas.microsoft.com/office/drawing/2014/main" id="{3B72AD2F-C340-E749-AF2E-132E1968E625}"/>
              </a:ext>
            </a:extLst>
          </p:cNvPr>
          <p:cNvCxnSpPr>
            <a:cxnSpLocks/>
          </p:cNvCxnSpPr>
          <p:nvPr/>
        </p:nvCxnSpPr>
        <p:spPr>
          <a:xfrm flipH="1" flipV="1">
            <a:off x="4052886" y="3585187"/>
            <a:ext cx="112108" cy="10355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necteur droit 219">
            <a:extLst>
              <a:ext uri="{FF2B5EF4-FFF2-40B4-BE49-F238E27FC236}">
                <a16:creationId xmlns:a16="http://schemas.microsoft.com/office/drawing/2014/main" id="{907A2405-8B18-484D-8A83-61E921486005}"/>
              </a:ext>
            </a:extLst>
          </p:cNvPr>
          <p:cNvCxnSpPr>
            <a:cxnSpLocks/>
          </p:cNvCxnSpPr>
          <p:nvPr/>
        </p:nvCxnSpPr>
        <p:spPr>
          <a:xfrm flipV="1">
            <a:off x="4048917" y="3831907"/>
            <a:ext cx="112108" cy="11236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eur droit 220">
            <a:extLst>
              <a:ext uri="{FF2B5EF4-FFF2-40B4-BE49-F238E27FC236}">
                <a16:creationId xmlns:a16="http://schemas.microsoft.com/office/drawing/2014/main" id="{7DE77024-4241-A84E-A212-DF3529CCFE67}"/>
              </a:ext>
            </a:extLst>
          </p:cNvPr>
          <p:cNvCxnSpPr>
            <a:cxnSpLocks/>
          </p:cNvCxnSpPr>
          <p:nvPr/>
        </p:nvCxnSpPr>
        <p:spPr>
          <a:xfrm>
            <a:off x="4048917" y="3944277"/>
            <a:ext cx="150085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eur droit 221">
            <a:extLst>
              <a:ext uri="{FF2B5EF4-FFF2-40B4-BE49-F238E27FC236}">
                <a16:creationId xmlns:a16="http://schemas.microsoft.com/office/drawing/2014/main" id="{F858D1F3-B13F-3A47-AC95-6C167B516450}"/>
              </a:ext>
            </a:extLst>
          </p:cNvPr>
          <p:cNvCxnSpPr>
            <a:cxnSpLocks/>
          </p:cNvCxnSpPr>
          <p:nvPr/>
        </p:nvCxnSpPr>
        <p:spPr>
          <a:xfrm flipH="1" flipV="1">
            <a:off x="4048917" y="3944278"/>
            <a:ext cx="112108" cy="10355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Google Shape;280;p13">
            <a:extLst>
              <a:ext uri="{FF2B5EF4-FFF2-40B4-BE49-F238E27FC236}">
                <a16:creationId xmlns:a16="http://schemas.microsoft.com/office/drawing/2014/main" id="{7F66DBB1-4DB9-D449-9590-F9C1ABB4783E}"/>
              </a:ext>
            </a:extLst>
          </p:cNvPr>
          <p:cNvSpPr txBox="1"/>
          <p:nvPr/>
        </p:nvSpPr>
        <p:spPr>
          <a:xfrm>
            <a:off x="3736550" y="5290731"/>
            <a:ext cx="510711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CA" sz="1100" i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d: 59</a:t>
            </a:r>
            <a:endParaRPr lang="en-CA" sz="1100" i="1" dirty="0"/>
          </a:p>
        </p:txBody>
      </p:sp>
      <p:sp>
        <p:nvSpPr>
          <p:cNvPr id="226" name="Google Shape;280;p13">
            <a:extLst>
              <a:ext uri="{FF2B5EF4-FFF2-40B4-BE49-F238E27FC236}">
                <a16:creationId xmlns:a16="http://schemas.microsoft.com/office/drawing/2014/main" id="{9F2531E2-3AB8-DD46-AFBB-56796624C9F8}"/>
              </a:ext>
            </a:extLst>
          </p:cNvPr>
          <p:cNvSpPr txBox="1"/>
          <p:nvPr/>
        </p:nvSpPr>
        <p:spPr>
          <a:xfrm>
            <a:off x="5018737" y="5294007"/>
            <a:ext cx="622689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CA" sz="1100" i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d: 128</a:t>
            </a:r>
            <a:endParaRPr lang="en-CA" sz="1100" i="1" dirty="0"/>
          </a:p>
        </p:txBody>
      </p:sp>
      <p:sp>
        <p:nvSpPr>
          <p:cNvPr id="227" name="Google Shape;280;p13">
            <a:extLst>
              <a:ext uri="{FF2B5EF4-FFF2-40B4-BE49-F238E27FC236}">
                <a16:creationId xmlns:a16="http://schemas.microsoft.com/office/drawing/2014/main" id="{6D4BE8F0-E3D4-DC40-B134-C4764B851A79}"/>
              </a:ext>
            </a:extLst>
          </p:cNvPr>
          <p:cNvSpPr txBox="1"/>
          <p:nvPr/>
        </p:nvSpPr>
        <p:spPr>
          <a:xfrm>
            <a:off x="6342381" y="5296891"/>
            <a:ext cx="622689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CA" sz="1100" i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d: 128</a:t>
            </a:r>
            <a:endParaRPr lang="en-CA" sz="1100" i="1" dirty="0"/>
          </a:p>
        </p:txBody>
      </p:sp>
      <p:sp>
        <p:nvSpPr>
          <p:cNvPr id="228" name="Google Shape;280;p13">
            <a:extLst>
              <a:ext uri="{FF2B5EF4-FFF2-40B4-BE49-F238E27FC236}">
                <a16:creationId xmlns:a16="http://schemas.microsoft.com/office/drawing/2014/main" id="{D8A932E9-3068-534A-9716-C9A4FF5DFBB4}"/>
              </a:ext>
            </a:extLst>
          </p:cNvPr>
          <p:cNvSpPr txBox="1"/>
          <p:nvPr/>
        </p:nvSpPr>
        <p:spPr>
          <a:xfrm>
            <a:off x="3820111" y="4573957"/>
            <a:ext cx="510711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CA" sz="1100" i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X</a:t>
            </a:r>
            <a:r>
              <a:rPr lang="en-CA" sz="1100" i="1" baseline="-25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59</a:t>
            </a:r>
            <a:endParaRPr lang="en-CA" sz="1100" i="1" dirty="0"/>
          </a:p>
        </p:txBody>
      </p:sp>
      <p:sp>
        <p:nvSpPr>
          <p:cNvPr id="229" name="Google Shape;280;p13">
            <a:extLst>
              <a:ext uri="{FF2B5EF4-FFF2-40B4-BE49-F238E27FC236}">
                <a16:creationId xmlns:a16="http://schemas.microsoft.com/office/drawing/2014/main" id="{D66A45C6-3EB2-9644-A7C7-AF396D435107}"/>
              </a:ext>
            </a:extLst>
          </p:cNvPr>
          <p:cNvSpPr txBox="1"/>
          <p:nvPr/>
        </p:nvSpPr>
        <p:spPr>
          <a:xfrm>
            <a:off x="3843504" y="2431933"/>
            <a:ext cx="328212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CA" sz="1100" i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X</a:t>
            </a:r>
            <a:r>
              <a:rPr lang="en-CA" sz="1100" i="1" baseline="-25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1</a:t>
            </a:r>
            <a:endParaRPr lang="en-CA" sz="1100" i="1" dirty="0"/>
          </a:p>
        </p:txBody>
      </p:sp>
      <p:sp>
        <p:nvSpPr>
          <p:cNvPr id="230" name="Google Shape;280;p13">
            <a:extLst>
              <a:ext uri="{FF2B5EF4-FFF2-40B4-BE49-F238E27FC236}">
                <a16:creationId xmlns:a16="http://schemas.microsoft.com/office/drawing/2014/main" id="{B5373CF2-A86A-2B4B-856B-7235A2A38A35}"/>
              </a:ext>
            </a:extLst>
          </p:cNvPr>
          <p:cNvSpPr txBox="1"/>
          <p:nvPr/>
        </p:nvSpPr>
        <p:spPr>
          <a:xfrm>
            <a:off x="8016690" y="3471782"/>
            <a:ext cx="37406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fr-FR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Ŷ</a:t>
            </a:r>
            <a:endParaRPr lang="en-CA" sz="28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1" name="Google Shape;280;p13">
            <a:extLst>
              <a:ext uri="{FF2B5EF4-FFF2-40B4-BE49-F238E27FC236}">
                <a16:creationId xmlns:a16="http://schemas.microsoft.com/office/drawing/2014/main" id="{D118E427-FE1B-0E47-A9A7-41577AC837C9}"/>
              </a:ext>
            </a:extLst>
          </p:cNvPr>
          <p:cNvSpPr txBox="1"/>
          <p:nvPr/>
        </p:nvSpPr>
        <p:spPr>
          <a:xfrm>
            <a:off x="5143791" y="2100431"/>
            <a:ext cx="424647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CA" sz="1100" i="1" dirty="0">
                <a:solidFill>
                  <a:schemeClr val="bg1"/>
                </a:solidFill>
                <a:latin typeface="Calibri"/>
                <a:cs typeface="Calibri"/>
                <a:sym typeface="Calibri"/>
              </a:rPr>
              <a:t>Z</a:t>
            </a:r>
            <a:r>
              <a:rPr lang="en-CA" sz="1100" i="1" baseline="-25000" dirty="0">
                <a:solidFill>
                  <a:schemeClr val="bg1"/>
                </a:solidFill>
                <a:latin typeface="Calibri"/>
                <a:cs typeface="Calibri"/>
                <a:sym typeface="Calibri"/>
              </a:rPr>
              <a:t>1,1</a:t>
            </a:r>
            <a:r>
              <a:rPr lang="en-CA" sz="1100" i="1" dirty="0">
                <a:solidFill>
                  <a:schemeClr val="bg1"/>
                </a:solidFill>
                <a:latin typeface="Calibri"/>
                <a:cs typeface="Calibri"/>
                <a:sym typeface="Calibri"/>
              </a:rPr>
              <a:t> </a:t>
            </a:r>
            <a:endParaRPr lang="en-CA" sz="1100" i="1" dirty="0">
              <a:solidFill>
                <a:schemeClr val="bg1"/>
              </a:solidFill>
            </a:endParaRPr>
          </a:p>
        </p:txBody>
      </p:sp>
      <p:sp>
        <p:nvSpPr>
          <p:cNvPr id="232" name="Google Shape;280;p13">
            <a:extLst>
              <a:ext uri="{FF2B5EF4-FFF2-40B4-BE49-F238E27FC236}">
                <a16:creationId xmlns:a16="http://schemas.microsoft.com/office/drawing/2014/main" id="{A43C0527-682A-5140-A729-722D801703C5}"/>
              </a:ext>
            </a:extLst>
          </p:cNvPr>
          <p:cNvSpPr txBox="1"/>
          <p:nvPr/>
        </p:nvSpPr>
        <p:spPr>
          <a:xfrm>
            <a:off x="5159325" y="2675849"/>
            <a:ext cx="351250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CA" sz="1100" i="1" dirty="0">
                <a:solidFill>
                  <a:schemeClr val="bg1"/>
                </a:solidFill>
                <a:latin typeface="Calibri"/>
                <a:cs typeface="Calibri"/>
                <a:sym typeface="Calibri"/>
              </a:rPr>
              <a:t>Z</a:t>
            </a:r>
            <a:r>
              <a:rPr lang="en-CA" sz="1100" i="1" baseline="-25000" dirty="0">
                <a:solidFill>
                  <a:schemeClr val="bg1"/>
                </a:solidFill>
                <a:latin typeface="Calibri"/>
                <a:cs typeface="Calibri"/>
                <a:sym typeface="Calibri"/>
              </a:rPr>
              <a:t>12</a:t>
            </a:r>
            <a:endParaRPr lang="en-CA" sz="1100" i="1" dirty="0">
              <a:solidFill>
                <a:schemeClr val="bg1"/>
              </a:solidFill>
            </a:endParaRPr>
          </a:p>
        </p:txBody>
      </p:sp>
      <p:sp>
        <p:nvSpPr>
          <p:cNvPr id="233" name="Google Shape;280;p13">
            <a:extLst>
              <a:ext uri="{FF2B5EF4-FFF2-40B4-BE49-F238E27FC236}">
                <a16:creationId xmlns:a16="http://schemas.microsoft.com/office/drawing/2014/main" id="{0AE6DBE5-A070-A64D-A048-6384E02D1391}"/>
              </a:ext>
            </a:extLst>
          </p:cNvPr>
          <p:cNvSpPr txBox="1"/>
          <p:nvPr/>
        </p:nvSpPr>
        <p:spPr>
          <a:xfrm>
            <a:off x="5107804" y="4322372"/>
            <a:ext cx="541163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CA" sz="1100" i="1" dirty="0">
                <a:solidFill>
                  <a:schemeClr val="bg1"/>
                </a:solidFill>
                <a:latin typeface="Calibri"/>
                <a:cs typeface="Calibri"/>
                <a:sym typeface="Calibri"/>
              </a:rPr>
              <a:t>Z</a:t>
            </a:r>
            <a:r>
              <a:rPr lang="en-CA" sz="1100" i="1" baseline="-25000" dirty="0">
                <a:solidFill>
                  <a:schemeClr val="bg1"/>
                </a:solidFill>
                <a:latin typeface="Calibri"/>
                <a:cs typeface="Calibri"/>
                <a:sym typeface="Calibri"/>
              </a:rPr>
              <a:t>1,127</a:t>
            </a:r>
            <a:endParaRPr lang="en-CA" sz="1100" i="1" dirty="0">
              <a:solidFill>
                <a:schemeClr val="bg1"/>
              </a:solidFill>
            </a:endParaRPr>
          </a:p>
        </p:txBody>
      </p:sp>
      <p:sp>
        <p:nvSpPr>
          <p:cNvPr id="234" name="Google Shape;280;p13">
            <a:extLst>
              <a:ext uri="{FF2B5EF4-FFF2-40B4-BE49-F238E27FC236}">
                <a16:creationId xmlns:a16="http://schemas.microsoft.com/office/drawing/2014/main" id="{EF9600DC-A32B-BF47-9277-76E44A35FD61}"/>
              </a:ext>
            </a:extLst>
          </p:cNvPr>
          <p:cNvSpPr txBox="1"/>
          <p:nvPr/>
        </p:nvSpPr>
        <p:spPr>
          <a:xfrm>
            <a:off x="5095865" y="4870235"/>
            <a:ext cx="541163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CA" sz="1100" i="1" dirty="0">
                <a:solidFill>
                  <a:schemeClr val="bg1"/>
                </a:solidFill>
                <a:latin typeface="Calibri"/>
                <a:cs typeface="Calibri"/>
                <a:sym typeface="Calibri"/>
              </a:rPr>
              <a:t>Z</a:t>
            </a:r>
            <a:r>
              <a:rPr lang="en-CA" sz="1100" i="1" baseline="-25000" dirty="0">
                <a:solidFill>
                  <a:schemeClr val="bg1"/>
                </a:solidFill>
                <a:latin typeface="Calibri"/>
                <a:cs typeface="Calibri"/>
                <a:sym typeface="Calibri"/>
              </a:rPr>
              <a:t>1,128</a:t>
            </a:r>
            <a:endParaRPr lang="en-CA" sz="1100" i="1" dirty="0">
              <a:solidFill>
                <a:schemeClr val="bg1"/>
              </a:solidFill>
            </a:endParaRPr>
          </a:p>
        </p:txBody>
      </p:sp>
      <p:sp>
        <p:nvSpPr>
          <p:cNvPr id="235" name="Google Shape;280;p13">
            <a:extLst>
              <a:ext uri="{FF2B5EF4-FFF2-40B4-BE49-F238E27FC236}">
                <a16:creationId xmlns:a16="http://schemas.microsoft.com/office/drawing/2014/main" id="{E352FFDA-2CC0-354F-9E49-7459DA71B1C2}"/>
              </a:ext>
            </a:extLst>
          </p:cNvPr>
          <p:cNvSpPr txBox="1"/>
          <p:nvPr/>
        </p:nvSpPr>
        <p:spPr>
          <a:xfrm>
            <a:off x="6474419" y="2073780"/>
            <a:ext cx="424647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CA" sz="1100" i="1" dirty="0">
                <a:solidFill>
                  <a:schemeClr val="bg1"/>
                </a:solidFill>
                <a:latin typeface="Calibri"/>
                <a:cs typeface="Calibri"/>
                <a:sym typeface="Calibri"/>
              </a:rPr>
              <a:t>Z</a:t>
            </a:r>
            <a:r>
              <a:rPr lang="en-CA" sz="1100" i="1" baseline="-25000" dirty="0">
                <a:solidFill>
                  <a:schemeClr val="bg1"/>
                </a:solidFill>
                <a:latin typeface="Calibri"/>
                <a:cs typeface="Calibri"/>
                <a:sym typeface="Calibri"/>
              </a:rPr>
              <a:t>2,1</a:t>
            </a:r>
            <a:r>
              <a:rPr lang="en-CA" sz="1100" i="1" dirty="0">
                <a:solidFill>
                  <a:schemeClr val="bg1"/>
                </a:solidFill>
                <a:latin typeface="Calibri"/>
                <a:cs typeface="Calibri"/>
                <a:sym typeface="Calibri"/>
              </a:rPr>
              <a:t> </a:t>
            </a:r>
            <a:endParaRPr lang="en-CA" sz="1100" i="1" dirty="0">
              <a:solidFill>
                <a:schemeClr val="bg1"/>
              </a:solidFill>
            </a:endParaRPr>
          </a:p>
        </p:txBody>
      </p:sp>
      <p:sp>
        <p:nvSpPr>
          <p:cNvPr id="236" name="Google Shape;280;p13">
            <a:extLst>
              <a:ext uri="{FF2B5EF4-FFF2-40B4-BE49-F238E27FC236}">
                <a16:creationId xmlns:a16="http://schemas.microsoft.com/office/drawing/2014/main" id="{10B69F21-01CB-2240-AF85-0AF5BFDD3654}"/>
              </a:ext>
            </a:extLst>
          </p:cNvPr>
          <p:cNvSpPr txBox="1"/>
          <p:nvPr/>
        </p:nvSpPr>
        <p:spPr>
          <a:xfrm>
            <a:off x="6489953" y="2649198"/>
            <a:ext cx="351250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CA" sz="1100" i="1" dirty="0">
                <a:solidFill>
                  <a:schemeClr val="bg1"/>
                </a:solidFill>
                <a:latin typeface="Calibri"/>
                <a:cs typeface="Calibri"/>
                <a:sym typeface="Calibri"/>
              </a:rPr>
              <a:t>Z</a:t>
            </a:r>
            <a:r>
              <a:rPr lang="en-CA" sz="1100" i="1" baseline="-25000" dirty="0">
                <a:solidFill>
                  <a:schemeClr val="bg1"/>
                </a:solidFill>
                <a:latin typeface="Calibri"/>
                <a:cs typeface="Calibri"/>
                <a:sym typeface="Calibri"/>
              </a:rPr>
              <a:t>22</a:t>
            </a:r>
            <a:endParaRPr lang="en-CA" sz="1100" i="1" dirty="0">
              <a:solidFill>
                <a:schemeClr val="bg1"/>
              </a:solidFill>
            </a:endParaRPr>
          </a:p>
        </p:txBody>
      </p:sp>
      <p:sp>
        <p:nvSpPr>
          <p:cNvPr id="237" name="Google Shape;280;p13">
            <a:extLst>
              <a:ext uri="{FF2B5EF4-FFF2-40B4-BE49-F238E27FC236}">
                <a16:creationId xmlns:a16="http://schemas.microsoft.com/office/drawing/2014/main" id="{CF32B4C5-48DB-C448-9394-15698E269CF9}"/>
              </a:ext>
            </a:extLst>
          </p:cNvPr>
          <p:cNvSpPr txBox="1"/>
          <p:nvPr/>
        </p:nvSpPr>
        <p:spPr>
          <a:xfrm>
            <a:off x="6438432" y="4295721"/>
            <a:ext cx="541163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CA" sz="1100" i="1" dirty="0">
                <a:solidFill>
                  <a:schemeClr val="bg1"/>
                </a:solidFill>
                <a:latin typeface="Calibri"/>
                <a:cs typeface="Calibri"/>
                <a:sym typeface="Calibri"/>
              </a:rPr>
              <a:t>Z</a:t>
            </a:r>
            <a:r>
              <a:rPr lang="en-CA" sz="1100" i="1" baseline="-25000" dirty="0">
                <a:solidFill>
                  <a:schemeClr val="bg1"/>
                </a:solidFill>
                <a:latin typeface="Calibri"/>
                <a:cs typeface="Calibri"/>
                <a:sym typeface="Calibri"/>
              </a:rPr>
              <a:t>2,127</a:t>
            </a:r>
            <a:endParaRPr lang="en-CA" sz="1100" i="1" dirty="0">
              <a:solidFill>
                <a:schemeClr val="bg1"/>
              </a:solidFill>
            </a:endParaRPr>
          </a:p>
        </p:txBody>
      </p:sp>
      <p:sp>
        <p:nvSpPr>
          <p:cNvPr id="238" name="Google Shape;280;p13">
            <a:extLst>
              <a:ext uri="{FF2B5EF4-FFF2-40B4-BE49-F238E27FC236}">
                <a16:creationId xmlns:a16="http://schemas.microsoft.com/office/drawing/2014/main" id="{3FD64B10-EF86-2B4A-BCE3-3FBB13377988}"/>
              </a:ext>
            </a:extLst>
          </p:cNvPr>
          <p:cNvSpPr txBox="1"/>
          <p:nvPr/>
        </p:nvSpPr>
        <p:spPr>
          <a:xfrm>
            <a:off x="6426493" y="4843584"/>
            <a:ext cx="541163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CA" sz="1100" i="1" dirty="0">
                <a:solidFill>
                  <a:schemeClr val="bg1"/>
                </a:solidFill>
                <a:latin typeface="Calibri"/>
                <a:cs typeface="Calibri"/>
                <a:sym typeface="Calibri"/>
              </a:rPr>
              <a:t>Z</a:t>
            </a:r>
            <a:r>
              <a:rPr lang="en-CA" sz="1100" i="1" baseline="-25000" dirty="0">
                <a:solidFill>
                  <a:schemeClr val="bg1"/>
                </a:solidFill>
                <a:latin typeface="Calibri"/>
                <a:cs typeface="Calibri"/>
                <a:sym typeface="Calibri"/>
              </a:rPr>
              <a:t>2,128</a:t>
            </a:r>
            <a:endParaRPr lang="en-CA" sz="1100" i="1" dirty="0">
              <a:solidFill>
                <a:schemeClr val="bg1"/>
              </a:solidFill>
            </a:endParaRPr>
          </a:p>
        </p:txBody>
      </p:sp>
      <p:cxnSp>
        <p:nvCxnSpPr>
          <p:cNvPr id="185" name="Connecteur en angle 184">
            <a:extLst>
              <a:ext uri="{FF2B5EF4-FFF2-40B4-BE49-F238E27FC236}">
                <a16:creationId xmlns:a16="http://schemas.microsoft.com/office/drawing/2014/main" id="{412B0B43-33CC-0C48-B2EF-86EBB7019AA4}"/>
              </a:ext>
            </a:extLst>
          </p:cNvPr>
          <p:cNvCxnSpPr>
            <a:cxnSpLocks/>
            <a:stCxn id="273" idx="3"/>
            <a:endCxn id="224" idx="1"/>
          </p:cNvCxnSpPr>
          <p:nvPr/>
        </p:nvCxnSpPr>
        <p:spPr>
          <a:xfrm>
            <a:off x="2590725" y="4551055"/>
            <a:ext cx="1145825" cy="87046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necteur en angle 243">
            <a:extLst>
              <a:ext uri="{FF2B5EF4-FFF2-40B4-BE49-F238E27FC236}">
                <a16:creationId xmlns:a16="http://schemas.microsoft.com/office/drawing/2014/main" id="{3118CB21-73E4-824E-AC5D-B3DA25C87A52}"/>
              </a:ext>
            </a:extLst>
          </p:cNvPr>
          <p:cNvCxnSpPr>
            <a:cxnSpLocks/>
            <a:stCxn id="253" idx="1"/>
            <a:endCxn id="238" idx="3"/>
          </p:cNvCxnSpPr>
          <p:nvPr/>
        </p:nvCxnSpPr>
        <p:spPr>
          <a:xfrm rot="10800000" flipV="1">
            <a:off x="6967657" y="4036741"/>
            <a:ext cx="2633619" cy="937627"/>
          </a:xfrm>
          <a:prstGeom prst="bentConnector3">
            <a:avLst>
              <a:gd name="adj1" fmla="val 3540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onnecteur en angle 254">
            <a:extLst>
              <a:ext uri="{FF2B5EF4-FFF2-40B4-BE49-F238E27FC236}">
                <a16:creationId xmlns:a16="http://schemas.microsoft.com/office/drawing/2014/main" id="{9FFF80C3-EBA2-E74A-997E-3C7F13EF83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7339072" y="2338893"/>
            <a:ext cx="2245600" cy="567992"/>
          </a:xfrm>
          <a:prstGeom prst="bentConnector3">
            <a:avLst>
              <a:gd name="adj1" fmla="val 3996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Rectangle : coins arrondis 252">
            <a:extLst>
              <a:ext uri="{FF2B5EF4-FFF2-40B4-BE49-F238E27FC236}">
                <a16:creationId xmlns:a16="http://schemas.microsoft.com/office/drawing/2014/main" id="{04621F41-D794-F643-B7F7-5196D37953A4}"/>
              </a:ext>
            </a:extLst>
          </p:cNvPr>
          <p:cNvSpPr/>
          <p:nvPr/>
        </p:nvSpPr>
        <p:spPr>
          <a:xfrm>
            <a:off x="9601275" y="3413503"/>
            <a:ext cx="2152800" cy="1246478"/>
          </a:xfrm>
          <a:prstGeom prst="roundRect">
            <a:avLst/>
          </a:prstGeom>
          <a:solidFill>
            <a:srgbClr val="00B050">
              <a:alpha val="1527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CA" sz="1200" b="1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Activation function ?</a:t>
            </a:r>
          </a:p>
          <a:p>
            <a:pPr lvl="0" algn="just"/>
            <a:r>
              <a:rPr lang="en-CA" sz="1100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After a few tests, it appears that Exponential linear unit (ELU) activation function was better than RELU and SELU.</a:t>
            </a:r>
          </a:p>
          <a:p>
            <a:pPr lvl="0"/>
            <a:endParaRPr lang="en-CA" sz="1100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73" name="Rectangle : coins arrondis 272">
            <a:extLst>
              <a:ext uri="{FF2B5EF4-FFF2-40B4-BE49-F238E27FC236}">
                <a16:creationId xmlns:a16="http://schemas.microsoft.com/office/drawing/2014/main" id="{6E8AE602-D44E-EE49-9ACE-857D47414DDE}"/>
              </a:ext>
            </a:extLst>
          </p:cNvPr>
          <p:cNvSpPr/>
          <p:nvPr/>
        </p:nvSpPr>
        <p:spPr>
          <a:xfrm>
            <a:off x="438358" y="3927816"/>
            <a:ext cx="2152367" cy="1246478"/>
          </a:xfrm>
          <a:prstGeom prst="roundRect">
            <a:avLst/>
          </a:prstGeom>
          <a:solidFill>
            <a:srgbClr val="00B050">
              <a:alpha val="1527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 : coins arrondis 280">
            <a:extLst>
              <a:ext uri="{FF2B5EF4-FFF2-40B4-BE49-F238E27FC236}">
                <a16:creationId xmlns:a16="http://schemas.microsoft.com/office/drawing/2014/main" id="{17380E92-6D46-2440-A959-0838230AF7A0}"/>
              </a:ext>
            </a:extLst>
          </p:cNvPr>
          <p:cNvSpPr>
            <a:spLocks/>
          </p:cNvSpPr>
          <p:nvPr/>
        </p:nvSpPr>
        <p:spPr>
          <a:xfrm>
            <a:off x="9587410" y="1736036"/>
            <a:ext cx="2152800" cy="1246478"/>
          </a:xfrm>
          <a:prstGeom prst="roundRect">
            <a:avLst/>
          </a:prstGeom>
          <a:solidFill>
            <a:srgbClr val="00B050">
              <a:alpha val="1527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CA" sz="12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Parameters </a:t>
            </a:r>
            <a:r>
              <a:rPr lang="el-GR" sz="12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Θ</a:t>
            </a:r>
            <a:endParaRPr lang="fr-FR" sz="1200" b="1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59 * 128 + 128 = 7 680</a:t>
            </a:r>
            <a:endParaRPr lang="en-CA" sz="11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128 * 128 + 128 = 16 512</a:t>
            </a:r>
            <a:endParaRPr lang="en-CA" sz="1100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128 + 1 = 129</a:t>
            </a:r>
          </a:p>
          <a:p>
            <a:pPr lvl="0" algn="ctr"/>
            <a:r>
              <a:rPr lang="fr-FR" sz="1100" b="1" i="1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24 321 parameters</a:t>
            </a:r>
          </a:p>
          <a:p>
            <a:pPr lvl="0" algn="ctr"/>
            <a:endParaRPr lang="en-CA" sz="1050" i="1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82" name="Rectangle : coins arrondis 281">
            <a:extLst>
              <a:ext uri="{FF2B5EF4-FFF2-40B4-BE49-F238E27FC236}">
                <a16:creationId xmlns:a16="http://schemas.microsoft.com/office/drawing/2014/main" id="{642DF29C-05D1-CD41-9E5B-A794154B7376}"/>
              </a:ext>
            </a:extLst>
          </p:cNvPr>
          <p:cNvSpPr/>
          <p:nvPr/>
        </p:nvSpPr>
        <p:spPr>
          <a:xfrm>
            <a:off x="451790" y="2093800"/>
            <a:ext cx="2152368" cy="13351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Google Shape;280;p13">
            <a:extLst>
              <a:ext uri="{FF2B5EF4-FFF2-40B4-BE49-F238E27FC236}">
                <a16:creationId xmlns:a16="http://schemas.microsoft.com/office/drawing/2014/main" id="{49E42708-58C7-4C41-953E-F65ACD1FCDBD}"/>
              </a:ext>
            </a:extLst>
          </p:cNvPr>
          <p:cNvSpPr txBox="1"/>
          <p:nvPr/>
        </p:nvSpPr>
        <p:spPr>
          <a:xfrm>
            <a:off x="451790" y="2037381"/>
            <a:ext cx="2152368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CA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</a:t>
            </a:r>
            <a:endParaRPr lang="en-CA" sz="11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input layer – 59 inputs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sz="11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Two hidden layers – 128 neurons each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sz="11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One dimension output layer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sz="11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Batch size : 50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sz="11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Epochs : 15</a:t>
            </a:r>
          </a:p>
        </p:txBody>
      </p:sp>
      <p:sp>
        <p:nvSpPr>
          <p:cNvPr id="284" name="Google Shape;280;p13">
            <a:extLst>
              <a:ext uri="{FF2B5EF4-FFF2-40B4-BE49-F238E27FC236}">
                <a16:creationId xmlns:a16="http://schemas.microsoft.com/office/drawing/2014/main" id="{FDC7E501-1A4A-1E4C-9E9A-DBA076BA87F2}"/>
              </a:ext>
            </a:extLst>
          </p:cNvPr>
          <p:cNvSpPr txBox="1"/>
          <p:nvPr/>
        </p:nvSpPr>
        <p:spPr>
          <a:xfrm>
            <a:off x="444796" y="3923602"/>
            <a:ext cx="2149509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CA" sz="12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59 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sz="1100" i="1" dirty="0" err="1">
                <a:latin typeface="Calibri" panose="020F0502020204030204" pitchFamily="34" charset="0"/>
                <a:cs typeface="Calibri" panose="020F0502020204030204" pitchFamily="34" charset="0"/>
              </a:rPr>
              <a:t>counter_name</a:t>
            </a:r>
            <a:r>
              <a:rPr lang="en-CA" sz="1100" i="1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CA" sz="1100" dirty="0">
                <a:latin typeface="Calibri" panose="020F0502020204030204" pitchFamily="34" charset="0"/>
                <a:cs typeface="Calibri" panose="020F0502020204030204" pitchFamily="34" charset="0"/>
              </a:rPr>
              <a:t>56 features as one hot encoded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100" i="1" dirty="0">
                <a:latin typeface="Calibri" panose="020F0502020204030204" pitchFamily="34" charset="0"/>
                <a:cs typeface="Calibri" panose="020F0502020204030204" pitchFamily="34" charset="0"/>
              </a:rPr>
              <a:t>datetime</a:t>
            </a:r>
            <a:r>
              <a:rPr lang="en-CA" sz="1100" dirty="0">
                <a:latin typeface="Calibri" panose="020F0502020204030204" pitchFamily="34" charset="0"/>
                <a:cs typeface="Calibri" panose="020F0502020204030204" pitchFamily="34" charset="0"/>
              </a:rPr>
              <a:t> : 2 features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sz="1100" i="1" dirty="0" err="1">
                <a:latin typeface="Calibri" panose="020F0502020204030204" pitchFamily="34" charset="0"/>
                <a:cs typeface="Calibri" panose="020F0502020204030204" pitchFamily="34" charset="0"/>
              </a:rPr>
              <a:t>meteo</a:t>
            </a:r>
            <a:r>
              <a:rPr lang="en-CA" sz="1100" dirty="0">
                <a:latin typeface="Calibri" panose="020F0502020204030204" pitchFamily="34" charset="0"/>
                <a:cs typeface="Calibri" panose="020F0502020204030204" pitchFamily="34" charset="0"/>
              </a:rPr>
              <a:t> :  1 feature</a:t>
            </a:r>
          </a:p>
        </p:txBody>
      </p:sp>
      <p:pic>
        <p:nvPicPr>
          <p:cNvPr id="294" name="Image 293" descr="Une image contenant texte&#10;&#10;Description générée automatiquement">
            <a:extLst>
              <a:ext uri="{FF2B5EF4-FFF2-40B4-BE49-F238E27FC236}">
                <a16:creationId xmlns:a16="http://schemas.microsoft.com/office/drawing/2014/main" id="{BE415035-D0FD-9847-B205-C71B11E4B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0153" y="4751957"/>
            <a:ext cx="2138935" cy="549452"/>
          </a:xfrm>
          <a:prstGeom prst="roundRect">
            <a:avLst>
              <a:gd name="adj" fmla="val 27521"/>
            </a:avLst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/>
          <p:nvPr/>
        </p:nvSpPr>
        <p:spPr>
          <a:xfrm>
            <a:off x="-14749" y="0"/>
            <a:ext cx="12206749" cy="6858000"/>
          </a:xfrm>
          <a:prstGeom prst="rect">
            <a:avLst/>
          </a:prstGeom>
          <a:solidFill>
            <a:srgbClr val="003618">
              <a:alpha val="4901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4"/>
          <p:cNvSpPr/>
          <p:nvPr/>
        </p:nvSpPr>
        <p:spPr>
          <a:xfrm>
            <a:off x="675367" y="4044430"/>
            <a:ext cx="6198951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600" b="1" dirty="0">
                <a:solidFill>
                  <a:schemeClr val="lt1"/>
                </a:solidFill>
                <a:latin typeface="Gotham Narrow Medium" pitchFamily="2" charset="0"/>
                <a:sym typeface="Arial"/>
              </a:rPr>
              <a:t>TUNING THE PARAMETERS</a:t>
            </a:r>
            <a:endParaRPr dirty="0">
              <a:latin typeface="Gotham Narrow Medium" pitchFamily="2" charset="0"/>
            </a:endParaRPr>
          </a:p>
        </p:txBody>
      </p:sp>
      <p:cxnSp>
        <p:nvCxnSpPr>
          <p:cNvPr id="287" name="Google Shape;287;p14"/>
          <p:cNvCxnSpPr/>
          <p:nvPr/>
        </p:nvCxnSpPr>
        <p:spPr>
          <a:xfrm rot="10800000" flipH="1">
            <a:off x="0" y="6330168"/>
            <a:ext cx="12192000" cy="1507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8" name="Google Shape;288;p14"/>
          <p:cNvCxnSpPr/>
          <p:nvPr/>
        </p:nvCxnSpPr>
        <p:spPr>
          <a:xfrm>
            <a:off x="479425" y="-13864"/>
            <a:ext cx="0" cy="6871261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1046709" y="3034598"/>
            <a:ext cx="4015945" cy="3236197"/>
          </a:xfrm>
          <a:prstGeom prst="round2SameRect">
            <a:avLst>
              <a:gd name="adj1" fmla="val 10129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5" name="Google Shape;295;p15"/>
          <p:cNvCxnSpPr/>
          <p:nvPr/>
        </p:nvCxnSpPr>
        <p:spPr>
          <a:xfrm>
            <a:off x="0" y="527832"/>
            <a:ext cx="806824" cy="0"/>
          </a:xfrm>
          <a:prstGeom prst="straightConnector1">
            <a:avLst/>
          </a:prstGeom>
          <a:noFill/>
          <a:ln w="76200" cap="flat" cmpd="sng">
            <a:solidFill>
              <a:srgbClr val="00B050">
                <a:alpha val="48627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6" name="Google Shape;296;p15"/>
          <p:cNvCxnSpPr/>
          <p:nvPr/>
        </p:nvCxnSpPr>
        <p:spPr>
          <a:xfrm>
            <a:off x="4559300" y="505227"/>
            <a:ext cx="7632700" cy="22605"/>
          </a:xfrm>
          <a:prstGeom prst="straightConnector1">
            <a:avLst/>
          </a:prstGeom>
          <a:noFill/>
          <a:ln w="76200" cap="flat" cmpd="sng">
            <a:solidFill>
              <a:srgbClr val="00B050">
                <a:alpha val="48627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7" name="Google Shape;297;p15"/>
          <p:cNvCxnSpPr/>
          <p:nvPr/>
        </p:nvCxnSpPr>
        <p:spPr>
          <a:xfrm rot="10800000" flipH="1">
            <a:off x="0" y="6337703"/>
            <a:ext cx="12192000" cy="15070"/>
          </a:xfrm>
          <a:prstGeom prst="straightConnector1">
            <a:avLst/>
          </a:prstGeom>
          <a:noFill/>
          <a:ln w="76200" cap="flat" cmpd="sng">
            <a:solidFill>
              <a:srgbClr val="00B050">
                <a:alpha val="48627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8" name="Google Shape;298;p15"/>
          <p:cNvSpPr txBox="1"/>
          <p:nvPr/>
        </p:nvSpPr>
        <p:spPr>
          <a:xfrm>
            <a:off x="783850" y="378098"/>
            <a:ext cx="415084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1" dirty="0">
                <a:solidFill>
                  <a:schemeClr val="dk1"/>
                </a:solidFill>
                <a:latin typeface="Gotham Narrow Medium" pitchFamily="2" charset="0"/>
                <a:sym typeface="Arial"/>
              </a:rPr>
              <a:t>PARAMETERS TUNING</a:t>
            </a:r>
            <a:endParaRPr b="1" dirty="0">
              <a:latin typeface="Gotham Narrow Medium" pitchFamily="2" charset="0"/>
            </a:endParaRPr>
          </a:p>
        </p:txBody>
      </p:sp>
      <p:sp>
        <p:nvSpPr>
          <p:cNvPr id="299" name="Google Shape;299;p15"/>
          <p:cNvSpPr/>
          <p:nvPr/>
        </p:nvSpPr>
        <p:spPr>
          <a:xfrm>
            <a:off x="1264306" y="3102273"/>
            <a:ext cx="3575323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b="1" dirty="0">
                <a:solidFill>
                  <a:srgbClr val="00B050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# 1ST PART CONTROL OVER TREE STRUCTURE</a:t>
            </a:r>
            <a:endParaRPr dirty="0">
              <a:solidFill>
                <a:srgbClr val="00B05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fr-FR" sz="1000" dirty="0">
                <a:solidFill>
                  <a:srgbClr val="D4D4D4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fr-FR" sz="1000" dirty="0">
                <a:solidFill>
                  <a:srgbClr val="D4D4D4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params =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dirty="0">
                <a:solidFill>
                  <a:srgbClr val="CE9178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fr-FR" sz="1000" dirty="0" err="1">
                <a:solidFill>
                  <a:srgbClr val="CE9178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lgbmregressor</a:t>
            </a:r>
            <a:r>
              <a:rPr lang="fr-FR" sz="1000" dirty="0">
                <a:solidFill>
                  <a:srgbClr val="CE9178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__</a:t>
            </a:r>
            <a:r>
              <a:rPr lang="fr-FR" sz="1000" dirty="0" err="1">
                <a:solidFill>
                  <a:srgbClr val="CE9178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max_depth</a:t>
            </a:r>
            <a:r>
              <a:rPr lang="fr-FR" sz="1000" dirty="0">
                <a:solidFill>
                  <a:srgbClr val="CE9178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fr-FR" sz="1000" dirty="0">
                <a:solidFill>
                  <a:srgbClr val="D4D4D4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: [</a:t>
            </a:r>
            <a:r>
              <a:rPr lang="fr-FR" sz="1000" dirty="0">
                <a:solidFill>
                  <a:srgbClr val="B5CEA8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fr-FR" sz="1000" dirty="0">
                <a:solidFill>
                  <a:srgbClr val="D4D4D4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fr-FR" sz="1000" dirty="0">
                <a:solidFill>
                  <a:srgbClr val="B5CEA8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24</a:t>
            </a:r>
            <a:r>
              <a:rPr lang="fr-FR" sz="1000" dirty="0">
                <a:solidFill>
                  <a:srgbClr val="D4D4D4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],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dirty="0">
                <a:solidFill>
                  <a:srgbClr val="CE9178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fr-FR" sz="1000" dirty="0" err="1">
                <a:solidFill>
                  <a:srgbClr val="CE9178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lgbmregressor</a:t>
            </a:r>
            <a:r>
              <a:rPr lang="fr-FR" sz="1000" dirty="0">
                <a:solidFill>
                  <a:srgbClr val="CE9178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__</a:t>
            </a:r>
            <a:r>
              <a:rPr lang="fr-FR" sz="1000" dirty="0" err="1">
                <a:solidFill>
                  <a:srgbClr val="CE9178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num_leaves</a:t>
            </a:r>
            <a:r>
              <a:rPr lang="fr-FR" sz="1000" dirty="0">
                <a:solidFill>
                  <a:srgbClr val="CE9178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fr-FR" sz="1000" dirty="0">
                <a:solidFill>
                  <a:srgbClr val="D4D4D4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: [</a:t>
            </a:r>
            <a:r>
              <a:rPr lang="fr-FR" sz="1000" dirty="0">
                <a:solidFill>
                  <a:srgbClr val="B5CEA8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fr-FR" sz="1000" dirty="0">
                <a:solidFill>
                  <a:srgbClr val="D4D4D4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**</a:t>
            </a:r>
            <a:r>
              <a:rPr lang="fr-FR" sz="1000" dirty="0">
                <a:solidFill>
                  <a:srgbClr val="B5CEA8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fr-FR" sz="1000" dirty="0">
                <a:solidFill>
                  <a:srgbClr val="D4D4D4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fr-FR" sz="1000" dirty="0">
                <a:solidFill>
                  <a:srgbClr val="B5CEA8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fr-FR" sz="1000" dirty="0">
                <a:solidFill>
                  <a:srgbClr val="D4D4D4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**</a:t>
            </a:r>
            <a:r>
              <a:rPr lang="fr-FR" sz="1000" dirty="0">
                <a:solidFill>
                  <a:srgbClr val="B5CEA8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fr-FR" sz="1000" dirty="0">
                <a:solidFill>
                  <a:srgbClr val="D4D4D4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],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dirty="0">
                <a:solidFill>
                  <a:srgbClr val="CE9178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fr-FR" sz="1000" dirty="0" err="1">
                <a:solidFill>
                  <a:srgbClr val="CE9178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lgbmregressor</a:t>
            </a:r>
            <a:r>
              <a:rPr lang="fr-FR" sz="1000" dirty="0">
                <a:solidFill>
                  <a:srgbClr val="CE9178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__</a:t>
            </a:r>
            <a:r>
              <a:rPr lang="fr-FR" sz="1000" dirty="0" err="1">
                <a:solidFill>
                  <a:srgbClr val="CE9178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min_data_in_leaf</a:t>
            </a:r>
            <a:r>
              <a:rPr lang="fr-FR" sz="1000" dirty="0">
                <a:solidFill>
                  <a:srgbClr val="CE9178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fr-FR" sz="1000" dirty="0">
                <a:solidFill>
                  <a:srgbClr val="D4D4D4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:[</a:t>
            </a:r>
            <a:r>
              <a:rPr lang="fr-FR" sz="1000" dirty="0">
                <a:solidFill>
                  <a:srgbClr val="B5CEA8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40</a:t>
            </a:r>
            <a:r>
              <a:rPr lang="fr-FR" sz="1000" dirty="0">
                <a:solidFill>
                  <a:srgbClr val="D4D4D4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fr-FR" sz="1000" dirty="0">
                <a:solidFill>
                  <a:srgbClr val="B5CEA8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200</a:t>
            </a:r>
            <a:r>
              <a:rPr lang="fr-FR" sz="1000" dirty="0">
                <a:solidFill>
                  <a:srgbClr val="D4D4D4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],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dirty="0">
                <a:solidFill>
                  <a:srgbClr val="CE9178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fr-FR" sz="1000" dirty="0" err="1">
                <a:solidFill>
                  <a:srgbClr val="CE9178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lgbmregressor</a:t>
            </a:r>
            <a:r>
              <a:rPr lang="fr-FR" sz="1000" dirty="0">
                <a:solidFill>
                  <a:srgbClr val="CE9178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__</a:t>
            </a:r>
            <a:r>
              <a:rPr lang="fr-FR" sz="1000" dirty="0" err="1">
                <a:solidFill>
                  <a:srgbClr val="CE9178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n_estimators</a:t>
            </a:r>
            <a:r>
              <a:rPr lang="fr-FR" sz="1000" dirty="0">
                <a:solidFill>
                  <a:srgbClr val="CE9178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fr-FR" sz="1000" dirty="0">
                <a:solidFill>
                  <a:srgbClr val="D4D4D4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: [</a:t>
            </a:r>
            <a:r>
              <a:rPr lang="fr-FR" sz="1000" dirty="0">
                <a:solidFill>
                  <a:srgbClr val="B5CEA8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130</a:t>
            </a:r>
            <a:r>
              <a:rPr lang="fr-FR" sz="1000" dirty="0">
                <a:solidFill>
                  <a:srgbClr val="D4D4D4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fr-FR" sz="1000" dirty="0">
                <a:solidFill>
                  <a:srgbClr val="B5CEA8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200</a:t>
            </a:r>
            <a:r>
              <a:rPr lang="fr-FR" sz="1000" dirty="0">
                <a:solidFill>
                  <a:srgbClr val="D4D4D4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],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dirty="0">
                <a:solidFill>
                  <a:srgbClr val="D4D4D4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br>
              <a:rPr lang="fr-FR" sz="1000" dirty="0">
                <a:solidFill>
                  <a:srgbClr val="D4D4D4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fr-FR" sz="1000" dirty="0" err="1">
                <a:solidFill>
                  <a:srgbClr val="D4D4D4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grid_search</a:t>
            </a:r>
            <a:r>
              <a:rPr lang="fr-FR" sz="1000" dirty="0">
                <a:solidFill>
                  <a:srgbClr val="D4D4D4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fr-FR" sz="1000" dirty="0" err="1">
                <a:solidFill>
                  <a:srgbClr val="D4D4D4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GridSearchCV</a:t>
            </a:r>
            <a:r>
              <a:rPr lang="fr-FR" sz="1000" dirty="0">
                <a:solidFill>
                  <a:srgbClr val="D4D4D4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(pipe, </a:t>
            </a:r>
            <a:r>
              <a:rPr lang="fr-FR" sz="1000" dirty="0" err="1">
                <a:solidFill>
                  <a:srgbClr val="D4D4D4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param_grid</a:t>
            </a:r>
            <a:r>
              <a:rPr lang="fr-FR" sz="1000" dirty="0">
                <a:solidFill>
                  <a:srgbClr val="D4D4D4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=params, </a:t>
            </a:r>
            <a:r>
              <a:rPr lang="fr-FR" sz="1000" dirty="0" err="1">
                <a:solidFill>
                  <a:srgbClr val="D4D4D4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n_jobs</a:t>
            </a:r>
            <a:r>
              <a:rPr lang="fr-FR" sz="1000" dirty="0">
                <a:solidFill>
                  <a:srgbClr val="D4D4D4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=-</a:t>
            </a:r>
            <a:r>
              <a:rPr lang="fr-FR" sz="1000" dirty="0">
                <a:solidFill>
                  <a:srgbClr val="B5CEA8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fr-FR" sz="1000" dirty="0">
                <a:solidFill>
                  <a:srgbClr val="D4D4D4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, cv=</a:t>
            </a:r>
            <a:r>
              <a:rPr lang="fr-FR" sz="1000" dirty="0">
                <a:solidFill>
                  <a:srgbClr val="B5CEA8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fr-FR" sz="1000" dirty="0">
                <a:solidFill>
                  <a:srgbClr val="D4D4D4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dirty="0" err="1">
                <a:solidFill>
                  <a:srgbClr val="D4D4D4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result_gs</a:t>
            </a:r>
            <a:r>
              <a:rPr lang="fr-FR" sz="1000" dirty="0">
                <a:solidFill>
                  <a:srgbClr val="D4D4D4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 = grid_search.fit(X_train, y_train)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D4D4D4"/>
              </a:solidFill>
              <a:highlight>
                <a:srgbClr val="0000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dirty="0">
                <a:solidFill>
                  <a:srgbClr val="D4D4D4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print(</a:t>
            </a:r>
            <a:r>
              <a:rPr lang="fr-FR" sz="1000" dirty="0" err="1">
                <a:solidFill>
                  <a:srgbClr val="569CD6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fr-FR" sz="1000" dirty="0" err="1">
                <a:solidFill>
                  <a:srgbClr val="CE9178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"Best</a:t>
            </a:r>
            <a:r>
              <a:rPr lang="fr-FR" sz="1000" dirty="0">
                <a:solidFill>
                  <a:srgbClr val="CE9178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 params : </a:t>
            </a:r>
            <a:r>
              <a:rPr lang="fr-FR" sz="1000" dirty="0">
                <a:solidFill>
                  <a:srgbClr val="D4D4D4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{result_gs.best_params_}</a:t>
            </a:r>
            <a:r>
              <a:rPr lang="fr-FR" sz="1000" dirty="0">
                <a:solidFill>
                  <a:srgbClr val="CE9178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fr-FR" sz="1000" dirty="0">
                <a:solidFill>
                  <a:srgbClr val="D4D4D4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b="1" dirty="0">
                <a:solidFill>
                  <a:srgbClr val="D4D4D4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	         …</a:t>
            </a:r>
            <a:endParaRPr dirty="0"/>
          </a:p>
        </p:txBody>
      </p:sp>
      <p:sp>
        <p:nvSpPr>
          <p:cNvPr id="300" name="Google Shape;300;p15"/>
          <p:cNvSpPr/>
          <p:nvPr/>
        </p:nvSpPr>
        <p:spPr>
          <a:xfrm>
            <a:off x="7212039" y="3034598"/>
            <a:ext cx="4015945" cy="3236197"/>
          </a:xfrm>
          <a:prstGeom prst="round2SameRect">
            <a:avLst>
              <a:gd name="adj1" fmla="val 10129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5"/>
          <p:cNvSpPr txBox="1"/>
          <p:nvPr/>
        </p:nvSpPr>
        <p:spPr>
          <a:xfrm>
            <a:off x="1046709" y="2599705"/>
            <a:ext cx="281108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 from Notebook – Method 1</a:t>
            </a:r>
            <a:endParaRPr/>
          </a:p>
        </p:txBody>
      </p:sp>
      <p:sp>
        <p:nvSpPr>
          <p:cNvPr id="302" name="Google Shape;302;p15"/>
          <p:cNvSpPr txBox="1"/>
          <p:nvPr/>
        </p:nvSpPr>
        <p:spPr>
          <a:xfrm>
            <a:off x="7212039" y="2610852"/>
            <a:ext cx="281108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 from Notebook – Method 1</a:t>
            </a:r>
            <a:endParaRPr/>
          </a:p>
        </p:txBody>
      </p:sp>
      <p:sp>
        <p:nvSpPr>
          <p:cNvPr id="303" name="Google Shape;303;p15"/>
          <p:cNvSpPr/>
          <p:nvPr/>
        </p:nvSpPr>
        <p:spPr>
          <a:xfrm>
            <a:off x="7404033" y="3102273"/>
            <a:ext cx="3718956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b="1" dirty="0">
                <a:solidFill>
                  <a:srgbClr val="00B050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# RANDOMIZE GRID SEARCH</a:t>
            </a:r>
            <a:endParaRPr dirty="0">
              <a:solidFill>
                <a:srgbClr val="00B05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fr-FR" sz="1000" b="0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r-FR" sz="1000" b="0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params = {</a:t>
            </a:r>
            <a:br>
              <a:rPr lang="fr-FR" sz="1000" b="0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r-FR" sz="1000" b="0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fr-FR" sz="1000" b="0" dirty="0" err="1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lgbmregressor</a:t>
            </a:r>
            <a:r>
              <a:rPr lang="fr-FR" sz="1000" b="0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__</a:t>
            </a:r>
            <a:r>
              <a:rPr lang="fr-FR" sz="1000" b="0" dirty="0" err="1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learning_rate</a:t>
            </a:r>
            <a:r>
              <a:rPr lang="fr-FR" sz="1000" b="0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fr-FR" sz="1000" b="0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: [</a:t>
            </a:r>
            <a:r>
              <a:rPr lang="fr-FR" sz="1000" b="0" dirty="0">
                <a:solidFill>
                  <a:srgbClr val="B5CEA8"/>
                </a:solidFill>
                <a:latin typeface="Arial"/>
                <a:ea typeface="Arial"/>
                <a:cs typeface="Arial"/>
                <a:sym typeface="Arial"/>
              </a:rPr>
              <a:t>0.01</a:t>
            </a:r>
            <a:r>
              <a:rPr lang="fr-FR" sz="1000" b="0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fr-FR" sz="1000" b="0" dirty="0">
                <a:solidFill>
                  <a:srgbClr val="B5CEA8"/>
                </a:solidFill>
                <a:latin typeface="Arial"/>
                <a:ea typeface="Arial"/>
                <a:cs typeface="Arial"/>
                <a:sym typeface="Arial"/>
              </a:rPr>
              <a:t>0.02</a:t>
            </a:r>
            <a:r>
              <a:rPr lang="fr-FR" sz="1000" b="0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fr-FR" sz="1000" b="0" dirty="0">
                <a:solidFill>
                  <a:srgbClr val="B5CEA8"/>
                </a:solidFill>
                <a:latin typeface="Arial"/>
                <a:ea typeface="Arial"/>
                <a:cs typeface="Arial"/>
                <a:sym typeface="Arial"/>
              </a:rPr>
              <a:t>0.03</a:t>
            </a:r>
            <a:r>
              <a:rPr lang="fr-FR" sz="1000" b="0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fr-FR" sz="1000" b="0" dirty="0">
                <a:solidFill>
                  <a:srgbClr val="B5CEA8"/>
                </a:solidFill>
                <a:latin typeface="Arial"/>
                <a:ea typeface="Arial"/>
                <a:cs typeface="Arial"/>
                <a:sym typeface="Arial"/>
              </a:rPr>
              <a:t>0.04</a:t>
            </a:r>
            <a:r>
              <a:rPr lang="fr-FR" sz="1000" b="0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fr-FR" sz="1000" b="0" dirty="0">
                <a:solidFill>
                  <a:srgbClr val="B5CEA8"/>
                </a:solidFill>
                <a:latin typeface="Arial"/>
                <a:ea typeface="Arial"/>
                <a:cs typeface="Arial"/>
                <a:sym typeface="Arial"/>
              </a:rPr>
              <a:t>0.05</a:t>
            </a:r>
            <a:r>
              <a:rPr lang="fr-FR" sz="1000" b="0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fr-FR" sz="1000" b="0" dirty="0">
                <a:solidFill>
                  <a:srgbClr val="B5CEA8"/>
                </a:solidFill>
                <a:latin typeface="Arial"/>
                <a:ea typeface="Arial"/>
                <a:cs typeface="Arial"/>
                <a:sym typeface="Arial"/>
              </a:rPr>
              <a:t>0.08</a:t>
            </a:r>
            <a:r>
              <a:rPr lang="fr-FR" sz="1000" b="0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fr-FR" sz="1000" b="0" dirty="0">
                <a:solidFill>
                  <a:srgbClr val="B5CEA8"/>
                </a:solidFill>
                <a:latin typeface="Arial"/>
                <a:ea typeface="Arial"/>
                <a:cs typeface="Arial"/>
                <a:sym typeface="Arial"/>
              </a:rPr>
              <a:t>0.1</a:t>
            </a:r>
            <a:r>
              <a:rPr lang="fr-FR" sz="1000" b="0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fr-FR" sz="1000" b="0" dirty="0">
                <a:solidFill>
                  <a:srgbClr val="B5CEA8"/>
                </a:solidFill>
                <a:latin typeface="Arial"/>
                <a:ea typeface="Arial"/>
                <a:cs typeface="Arial"/>
                <a:sym typeface="Arial"/>
              </a:rPr>
              <a:t>0.2</a:t>
            </a:r>
            <a:r>
              <a:rPr lang="fr-FR" sz="1000" b="0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fr-FR" sz="1000" b="0" dirty="0">
                <a:solidFill>
                  <a:srgbClr val="B5CEA8"/>
                </a:solidFill>
                <a:latin typeface="Arial"/>
                <a:ea typeface="Arial"/>
                <a:cs typeface="Arial"/>
                <a:sym typeface="Arial"/>
              </a:rPr>
              <a:t>0.3</a:t>
            </a:r>
            <a:r>
              <a:rPr lang="fr-FR" sz="1000" b="0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fr-FR" sz="1000" b="0" dirty="0">
                <a:solidFill>
                  <a:srgbClr val="B5CEA8"/>
                </a:solidFill>
                <a:latin typeface="Arial"/>
                <a:ea typeface="Arial"/>
                <a:cs typeface="Arial"/>
                <a:sym typeface="Arial"/>
              </a:rPr>
              <a:t>0.4</a:t>
            </a:r>
            <a:r>
              <a:rPr lang="fr-FR" sz="1000" b="0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b="0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fr-FR" sz="1000" b="0" dirty="0" err="1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lgbmregressor</a:t>
            </a:r>
            <a:r>
              <a:rPr lang="fr-FR" sz="1000" b="0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__</a:t>
            </a:r>
            <a:r>
              <a:rPr lang="fr-FR" sz="1000" b="0" dirty="0" err="1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n_estimators</a:t>
            </a:r>
            <a:r>
              <a:rPr lang="fr-FR" sz="1000" b="0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fr-FR" sz="1000" b="0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: [</a:t>
            </a:r>
            <a:r>
              <a:rPr lang="fr-FR" sz="1000" b="0" dirty="0">
                <a:solidFill>
                  <a:srgbClr val="B5CEA8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lang="fr-FR" sz="1000" b="0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fr-FR" sz="1000" b="0" dirty="0">
                <a:solidFill>
                  <a:srgbClr val="B5CEA8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  <a:r>
              <a:rPr lang="fr-FR" sz="1000" b="0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fr-FR" sz="1000" b="0" dirty="0">
                <a:solidFill>
                  <a:srgbClr val="B5CEA8"/>
                </a:solidFill>
                <a:latin typeface="Arial"/>
                <a:ea typeface="Arial"/>
                <a:cs typeface="Arial"/>
                <a:sym typeface="Arial"/>
              </a:rPr>
              <a:t>300</a:t>
            </a:r>
            <a:r>
              <a:rPr lang="fr-FR" sz="1000" b="0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fr-FR" sz="1000" b="0" dirty="0">
                <a:solidFill>
                  <a:srgbClr val="B5CEA8"/>
                </a:solidFill>
                <a:latin typeface="Arial"/>
                <a:ea typeface="Arial"/>
                <a:cs typeface="Arial"/>
                <a:sym typeface="Arial"/>
              </a:rPr>
              <a:t>400</a:t>
            </a:r>
            <a:r>
              <a:rPr lang="fr-FR" sz="1000" b="0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fr-FR" sz="1000" b="0" dirty="0">
                <a:solidFill>
                  <a:srgbClr val="B5CEA8"/>
                </a:solidFill>
                <a:latin typeface="Arial"/>
                <a:ea typeface="Arial"/>
                <a:cs typeface="Arial"/>
                <a:sym typeface="Arial"/>
              </a:rPr>
              <a:t>500</a:t>
            </a:r>
            <a:r>
              <a:rPr lang="fr-FR" sz="1000" b="0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fr-FR" sz="1000" b="0" dirty="0">
                <a:solidFill>
                  <a:srgbClr val="B5CEA8"/>
                </a:solidFill>
                <a:latin typeface="Arial"/>
                <a:ea typeface="Arial"/>
                <a:cs typeface="Arial"/>
                <a:sym typeface="Arial"/>
              </a:rPr>
              <a:t>600</a:t>
            </a:r>
            <a:r>
              <a:rPr lang="fr-FR" sz="1000" b="0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fr-FR" sz="1000" b="0" dirty="0">
                <a:solidFill>
                  <a:srgbClr val="B5CEA8"/>
                </a:solidFill>
                <a:latin typeface="Arial"/>
                <a:ea typeface="Arial"/>
                <a:cs typeface="Arial"/>
                <a:sym typeface="Arial"/>
              </a:rPr>
              <a:t>800</a:t>
            </a:r>
            <a:r>
              <a:rPr lang="fr-FR" sz="1000" b="0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fr-FR" sz="1000" b="0" dirty="0">
                <a:solidFill>
                  <a:srgbClr val="B5CEA8"/>
                </a:solidFill>
                <a:latin typeface="Arial"/>
                <a:ea typeface="Arial"/>
                <a:cs typeface="Arial"/>
                <a:sym typeface="Arial"/>
              </a:rPr>
              <a:t>1000</a:t>
            </a:r>
            <a:r>
              <a:rPr lang="fr-FR" sz="1000" b="0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fr-FR" sz="1000" b="0" dirty="0">
                <a:solidFill>
                  <a:srgbClr val="B5CEA8"/>
                </a:solidFill>
                <a:latin typeface="Arial"/>
                <a:ea typeface="Arial"/>
                <a:cs typeface="Arial"/>
                <a:sym typeface="Arial"/>
              </a:rPr>
              <a:t>1500</a:t>
            </a:r>
            <a:r>
              <a:rPr lang="fr-FR" sz="1000" b="0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fr-FR" sz="1000" b="0" dirty="0">
                <a:solidFill>
                  <a:srgbClr val="B5CEA8"/>
                </a:solidFill>
                <a:latin typeface="Arial"/>
                <a:ea typeface="Arial"/>
                <a:cs typeface="Arial"/>
                <a:sym typeface="Arial"/>
              </a:rPr>
              <a:t>2000</a:t>
            </a:r>
            <a:r>
              <a:rPr lang="fr-FR" sz="1000" b="0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fr-FR" sz="1000" b="1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1000" b="1" dirty="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b="0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fr-FR" sz="1000" b="0" dirty="0" err="1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lgbmregressor</a:t>
            </a:r>
            <a:r>
              <a:rPr lang="fr-FR" sz="1000" b="0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__</a:t>
            </a:r>
            <a:r>
              <a:rPr lang="fr-FR" sz="1000" b="0" dirty="0" err="1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reg_alpha</a:t>
            </a:r>
            <a:r>
              <a:rPr lang="fr-FR" sz="1000" b="0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fr-FR" sz="1000" b="0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: [</a:t>
            </a:r>
            <a:r>
              <a:rPr lang="fr-FR" sz="1000" b="0" dirty="0">
                <a:solidFill>
                  <a:srgbClr val="B5CEA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fr-FR" sz="1000" b="0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fr-FR" sz="1000" b="0" dirty="0">
                <a:solidFill>
                  <a:srgbClr val="B5CEA8"/>
                </a:solidFill>
                <a:latin typeface="Arial"/>
                <a:ea typeface="Arial"/>
                <a:cs typeface="Arial"/>
                <a:sym typeface="Arial"/>
              </a:rPr>
              <a:t>1e-1</a:t>
            </a:r>
            <a:r>
              <a:rPr lang="fr-FR" sz="1000" b="0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fr-FR" sz="1000" b="0" dirty="0">
                <a:solidFill>
                  <a:srgbClr val="B5CEA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fr-FR" sz="1000" b="0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fr-FR" sz="1000" b="0" dirty="0">
                <a:solidFill>
                  <a:srgbClr val="B5CEA8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fr-FR" sz="1000" b="0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fr-FR" sz="1000" b="0" dirty="0">
                <a:solidFill>
                  <a:srgbClr val="B5CEA8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fr-FR" sz="1000" b="0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fr-FR" sz="1000" b="0" dirty="0">
                <a:solidFill>
                  <a:srgbClr val="B5CEA8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fr-FR" sz="1000" b="0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fr-FR" sz="1000" b="0" dirty="0">
                <a:solidFill>
                  <a:srgbClr val="B5CEA8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fr-FR" sz="1000" b="0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fr-FR" sz="1000" b="0" dirty="0">
                <a:solidFill>
                  <a:srgbClr val="B5CEA8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r>
              <a:rPr lang="fr-FR" sz="1000" b="0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fr-FR" sz="1000" b="0" dirty="0">
                <a:solidFill>
                  <a:srgbClr val="B5CEA8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lang="fr-FR" sz="1000" b="0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b="0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fr-FR" sz="1000" b="0" dirty="0" err="1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lgbmregressor</a:t>
            </a:r>
            <a:r>
              <a:rPr lang="fr-FR" sz="1000" b="0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__</a:t>
            </a:r>
            <a:r>
              <a:rPr lang="fr-FR" sz="1000" b="0" dirty="0" err="1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reg_lambda</a:t>
            </a:r>
            <a:r>
              <a:rPr lang="fr-FR" sz="1000" b="0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fr-FR" sz="1000" b="0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: [</a:t>
            </a:r>
            <a:r>
              <a:rPr lang="fr-FR" sz="1000" b="0" dirty="0">
                <a:solidFill>
                  <a:srgbClr val="B5CEA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fr-FR" sz="1000" b="0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fr-FR" sz="1000" b="0" dirty="0">
                <a:solidFill>
                  <a:srgbClr val="B5CEA8"/>
                </a:solidFill>
                <a:latin typeface="Arial"/>
                <a:ea typeface="Arial"/>
                <a:cs typeface="Arial"/>
                <a:sym typeface="Arial"/>
              </a:rPr>
              <a:t>1e-1</a:t>
            </a:r>
            <a:r>
              <a:rPr lang="fr-FR" sz="1000" b="0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fr-FR" sz="1000" b="0" dirty="0">
                <a:solidFill>
                  <a:srgbClr val="B5CEA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fr-FR" sz="1000" b="0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fr-FR" sz="1000" b="0" dirty="0">
                <a:solidFill>
                  <a:srgbClr val="B5CEA8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fr-FR" sz="1000" b="0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fr-FR" sz="1000" b="0" dirty="0">
                <a:solidFill>
                  <a:srgbClr val="B5CEA8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fr-FR" sz="1000" b="0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fr-FR" sz="1000" b="0" dirty="0">
                <a:solidFill>
                  <a:srgbClr val="B5CEA8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r>
              <a:rPr lang="fr-FR" sz="1000" b="0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fr-FR" sz="1000" b="0" dirty="0">
                <a:solidFill>
                  <a:srgbClr val="B5CEA8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r>
              <a:rPr lang="fr-FR" sz="1000" b="0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fr-FR" sz="1000" b="0" dirty="0">
                <a:solidFill>
                  <a:srgbClr val="B5CEA8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lang="fr-FR" sz="1000" b="0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br>
              <a:rPr lang="fr-FR" sz="1000" b="0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r-FR" sz="1000" b="0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fr-FR" sz="1000" b="0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r-FR" sz="1000" b="0" dirty="0" err="1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grid_search</a:t>
            </a:r>
            <a:r>
              <a:rPr lang="fr-FR" sz="1000" b="0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fr-FR" sz="1000" b="0" dirty="0" err="1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RandomizedSearchCV</a:t>
            </a:r>
            <a:r>
              <a:rPr lang="fr-FR" sz="1000" b="0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(pipe, </a:t>
            </a:r>
            <a:r>
              <a:rPr lang="fr-FR" sz="1000" b="0" dirty="0" err="1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param_distributions</a:t>
            </a:r>
            <a:r>
              <a:rPr lang="fr-FR" sz="1000" b="0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=params, </a:t>
            </a:r>
            <a:r>
              <a:rPr lang="fr-FR" sz="1000" b="0" dirty="0" err="1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n_jobs</a:t>
            </a:r>
            <a:r>
              <a:rPr lang="fr-FR" sz="1000" b="0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fr-FR" sz="1000" b="0" dirty="0">
                <a:solidFill>
                  <a:srgbClr val="B5CEA8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fr-FR" sz="1000" b="0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, cv=</a:t>
            </a:r>
            <a:r>
              <a:rPr lang="fr-FR" sz="1000" b="0" dirty="0">
                <a:solidFill>
                  <a:srgbClr val="B5CEA8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fr-FR" sz="1000" b="0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fr-FR" sz="1000" b="0" dirty="0" err="1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n_iter</a:t>
            </a:r>
            <a:r>
              <a:rPr lang="fr-FR" sz="1000" b="0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fr-FR" sz="1000" b="0" dirty="0">
                <a:solidFill>
                  <a:srgbClr val="B5CEA8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  <a:r>
              <a:rPr lang="fr-FR" sz="1000" b="0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b="0" dirty="0" err="1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result_gs</a:t>
            </a:r>
            <a:r>
              <a:rPr lang="fr-FR" sz="1000" b="0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= grid_search.fit(X_train, y_train)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b="0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print(</a:t>
            </a:r>
            <a:r>
              <a:rPr lang="fr-FR" sz="1000" b="0" dirty="0" err="1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fr-FR" sz="1000" b="0" dirty="0" err="1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"Best</a:t>
            </a:r>
            <a:r>
              <a:rPr lang="fr-FR" sz="1000" b="0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 params : </a:t>
            </a:r>
            <a:r>
              <a:rPr lang="fr-FR" sz="1000" b="0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{result_gs.best_params_}</a:t>
            </a:r>
            <a:r>
              <a:rPr lang="fr-FR" sz="1000" b="0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fr-FR" sz="1000" b="0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</p:txBody>
      </p:sp>
      <p:sp>
        <p:nvSpPr>
          <p:cNvPr id="304" name="Google Shape;304;p15"/>
          <p:cNvSpPr txBox="1"/>
          <p:nvPr/>
        </p:nvSpPr>
        <p:spPr>
          <a:xfrm>
            <a:off x="2329056" y="1170262"/>
            <a:ext cx="718978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tune our parameters while dealing with the trade-off between time and precision of parameter tuning,  we tried the two following methods :</a:t>
            </a:r>
            <a:endParaRPr lang="en-US"/>
          </a:p>
        </p:txBody>
      </p:sp>
      <p:sp>
        <p:nvSpPr>
          <p:cNvPr id="305" name="Google Shape;305;p15"/>
          <p:cNvSpPr/>
          <p:nvPr/>
        </p:nvSpPr>
        <p:spPr>
          <a:xfrm>
            <a:off x="1057623" y="2291928"/>
            <a:ext cx="384227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# 1 By trial and error and by ‘parameter category’</a:t>
            </a:r>
            <a:endParaRPr/>
          </a:p>
        </p:txBody>
      </p:sp>
      <p:sp>
        <p:nvSpPr>
          <p:cNvPr id="306" name="Google Shape;306;p15"/>
          <p:cNvSpPr/>
          <p:nvPr/>
        </p:nvSpPr>
        <p:spPr>
          <a:xfrm>
            <a:off x="7212039" y="2291927"/>
            <a:ext cx="226427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# 2 Randomized Grid Search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DE6533B7-483B-1147-B969-85A4337D71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343384"/>
              </p:ext>
            </p:extLst>
          </p:nvPr>
        </p:nvGraphicFramePr>
        <p:xfrm>
          <a:off x="1672909" y="1653881"/>
          <a:ext cx="8820117" cy="3224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595">
                  <a:extLst>
                    <a:ext uri="{9D8B030D-6E8A-4147-A177-3AD203B41FA5}">
                      <a16:colId xmlns:a16="http://schemas.microsoft.com/office/drawing/2014/main" val="3619869838"/>
                    </a:ext>
                  </a:extLst>
                </a:gridCol>
                <a:gridCol w="1601705">
                  <a:extLst>
                    <a:ext uri="{9D8B030D-6E8A-4147-A177-3AD203B41FA5}">
                      <a16:colId xmlns:a16="http://schemas.microsoft.com/office/drawing/2014/main" val="1826585095"/>
                    </a:ext>
                  </a:extLst>
                </a:gridCol>
                <a:gridCol w="1773150">
                  <a:extLst>
                    <a:ext uri="{9D8B030D-6E8A-4147-A177-3AD203B41FA5}">
                      <a16:colId xmlns:a16="http://schemas.microsoft.com/office/drawing/2014/main" val="3438854176"/>
                    </a:ext>
                  </a:extLst>
                </a:gridCol>
                <a:gridCol w="1773150">
                  <a:extLst>
                    <a:ext uri="{9D8B030D-6E8A-4147-A177-3AD203B41FA5}">
                      <a16:colId xmlns:a16="http://schemas.microsoft.com/office/drawing/2014/main" val="53518708"/>
                    </a:ext>
                  </a:extLst>
                </a:gridCol>
                <a:gridCol w="1727517">
                  <a:extLst>
                    <a:ext uri="{9D8B030D-6E8A-4147-A177-3AD203B41FA5}">
                      <a16:colId xmlns:a16="http://schemas.microsoft.com/office/drawing/2014/main" val="4206886682"/>
                    </a:ext>
                  </a:extLst>
                </a:gridCol>
              </a:tblGrid>
              <a:tr h="80617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Gotham Narrow Medium" pitchFamily="2" charset="0"/>
                        </a:rPr>
                        <a:t>MODELE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4823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otham Narrow Medium" pitchFamily="2" charset="0"/>
                        </a:rPr>
                        <a:t>RMSE - RAMP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4823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>
                        <a:latin typeface="Gotham Narrow Medium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Gotham Narrow Medium" pitchFamily="2" charset="0"/>
                        </a:rPr>
                        <a:t>RMSE - LOCAL</a:t>
                      </a:r>
                    </a:p>
                    <a:p>
                      <a:pPr algn="ctr"/>
                      <a:endParaRPr lang="en-US" dirty="0">
                        <a:latin typeface="Gotham Narrow Medium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4823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Gotham Narrow Medium" pitchFamily="2" charset="0"/>
                        </a:rPr>
                        <a:t>TRAIN 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4823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Gotham Narrow Medium" pitchFamily="2" charset="0"/>
                        </a:rPr>
                        <a:t>VALIDATION 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4897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096480"/>
                  </a:ext>
                </a:extLst>
              </a:tr>
              <a:tr h="806178">
                <a:tc>
                  <a:txBody>
                    <a:bodyPr/>
                    <a:lstStyle/>
                    <a:p>
                      <a:endParaRPr lang="en-US" dirty="0">
                        <a:latin typeface="Gotham Narrow Medium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3333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Gotham Narrow Medium" pitchFamily="2" charset="0"/>
                        </a:rPr>
                        <a:t>0.743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3333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Gotham Narrow Medium" pitchFamily="2" charset="0"/>
                        </a:rPr>
                        <a:t>0.703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3333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Gotham Narrow Medium" pitchFamily="2" charset="0"/>
                        </a:rPr>
                        <a:t>367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3333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Gotham Narrow Medium" pitchFamily="2" charset="0"/>
                        </a:rPr>
                        <a:t>92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33012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564032"/>
                  </a:ext>
                </a:extLst>
              </a:tr>
              <a:tr h="806178">
                <a:tc>
                  <a:txBody>
                    <a:bodyPr/>
                    <a:lstStyle/>
                    <a:p>
                      <a:endParaRPr lang="en-US" dirty="0">
                        <a:latin typeface="Gotham Narrow Medium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3333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Gotham Narrow Medium" pitchFamily="2" charset="0"/>
                        </a:rPr>
                        <a:t>0.750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3333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Gotham Narrow Medium" pitchFamily="2" charset="0"/>
                        </a:rPr>
                        <a:t>0.738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3333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Gotham Narrow Medium" pitchFamily="2" charset="0"/>
                        </a:rPr>
                        <a:t>146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3333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Gotham Narrow Medium" pitchFamily="2" charset="0"/>
                        </a:rPr>
                        <a:t>295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33012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160298"/>
                  </a:ext>
                </a:extLst>
              </a:tr>
              <a:tr h="806178">
                <a:tc>
                  <a:txBody>
                    <a:bodyPr/>
                    <a:lstStyle/>
                    <a:p>
                      <a:endParaRPr lang="en-US">
                        <a:latin typeface="Gotham Narrow Medium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3333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Gotham Narrow Medium" pitchFamily="2" charset="0"/>
                        </a:rPr>
                        <a:t>0.741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3333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Gotham Narrow Medium" pitchFamily="2" charset="0"/>
                        </a:rPr>
                        <a:t>0.741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3333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Gotham Narrow Medium" pitchFamily="2" charset="0"/>
                        </a:rPr>
                        <a:t>257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3333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Gotham Narrow Medium" pitchFamily="2" charset="0"/>
                        </a:rPr>
                        <a:t>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3333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884115"/>
                  </a:ext>
                </a:extLst>
              </a:tr>
            </a:tbl>
          </a:graphicData>
        </a:graphic>
      </p:graphicFrame>
      <p:cxnSp>
        <p:nvCxnSpPr>
          <p:cNvPr id="312" name="Google Shape;312;p16"/>
          <p:cNvCxnSpPr/>
          <p:nvPr/>
        </p:nvCxnSpPr>
        <p:spPr>
          <a:xfrm>
            <a:off x="0" y="527832"/>
            <a:ext cx="806824" cy="0"/>
          </a:xfrm>
          <a:prstGeom prst="straightConnector1">
            <a:avLst/>
          </a:prstGeom>
          <a:noFill/>
          <a:ln w="76200" cap="flat" cmpd="sng">
            <a:solidFill>
              <a:srgbClr val="00B050">
                <a:alpha val="48627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3" name="Google Shape;313;p16"/>
          <p:cNvCxnSpPr>
            <a:cxnSpLocks/>
          </p:cNvCxnSpPr>
          <p:nvPr/>
        </p:nvCxnSpPr>
        <p:spPr>
          <a:xfrm>
            <a:off x="2565647" y="527832"/>
            <a:ext cx="9626353" cy="0"/>
          </a:xfrm>
          <a:prstGeom prst="straightConnector1">
            <a:avLst/>
          </a:prstGeom>
          <a:noFill/>
          <a:ln w="76200" cap="flat" cmpd="sng">
            <a:solidFill>
              <a:srgbClr val="00B050">
                <a:alpha val="48627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4" name="Google Shape;314;p16"/>
          <p:cNvCxnSpPr/>
          <p:nvPr/>
        </p:nvCxnSpPr>
        <p:spPr>
          <a:xfrm rot="10800000" flipH="1">
            <a:off x="0" y="6337703"/>
            <a:ext cx="12192000" cy="15070"/>
          </a:xfrm>
          <a:prstGeom prst="straightConnector1">
            <a:avLst/>
          </a:prstGeom>
          <a:noFill/>
          <a:ln w="76200" cap="flat" cmpd="sng">
            <a:solidFill>
              <a:srgbClr val="00B050">
                <a:alpha val="48627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5" name="Google Shape;315;p16"/>
          <p:cNvSpPr txBox="1"/>
          <p:nvPr/>
        </p:nvSpPr>
        <p:spPr>
          <a:xfrm>
            <a:off x="829114" y="387151"/>
            <a:ext cx="167438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1" dirty="0">
                <a:solidFill>
                  <a:schemeClr val="dk1"/>
                </a:solidFill>
                <a:latin typeface="Gotham Narrow Medium" pitchFamily="2" charset="0"/>
                <a:sym typeface="Arial"/>
              </a:rPr>
              <a:t>RESULTS</a:t>
            </a:r>
            <a:endParaRPr b="1" dirty="0">
              <a:latin typeface="Gotham Narrow Medium" pitchFamily="2" charset="0"/>
            </a:endParaRPr>
          </a:p>
        </p:txBody>
      </p:sp>
      <p:pic>
        <p:nvPicPr>
          <p:cNvPr id="318" name="Google Shape;31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39725" y="3324880"/>
            <a:ext cx="1482007" cy="738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21129" y="4051517"/>
            <a:ext cx="1919198" cy="8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3D7A921-985A-5B4E-8D9A-5A32D051EA2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1457" b="27541"/>
          <a:stretch/>
        </p:blipFill>
        <p:spPr>
          <a:xfrm>
            <a:off x="1653341" y="2532008"/>
            <a:ext cx="2254774" cy="693380"/>
          </a:xfrm>
          <a:prstGeom prst="rect">
            <a:avLst/>
          </a:prstGeom>
        </p:spPr>
      </p:pic>
      <p:pic>
        <p:nvPicPr>
          <p:cNvPr id="7" name="Graphique 6" descr="Trophée avec un remplissage uni">
            <a:extLst>
              <a:ext uri="{FF2B5EF4-FFF2-40B4-BE49-F238E27FC236}">
                <a16:creationId xmlns:a16="http://schemas.microsoft.com/office/drawing/2014/main" id="{BD4F44D0-F24E-1A4D-8F8D-54A9146FDE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71004" y="2532008"/>
            <a:ext cx="216000" cy="216000"/>
          </a:xfrm>
          <a:prstGeom prst="rect">
            <a:avLst/>
          </a:prstGeom>
        </p:spPr>
      </p:pic>
      <p:pic>
        <p:nvPicPr>
          <p:cNvPr id="17" name="Graphique 16" descr="Trophée avec un remplissage uni">
            <a:extLst>
              <a:ext uri="{FF2B5EF4-FFF2-40B4-BE49-F238E27FC236}">
                <a16:creationId xmlns:a16="http://schemas.microsoft.com/office/drawing/2014/main" id="{829A3A59-DFBB-E24E-8458-40FEC86660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32327" y="4135436"/>
            <a:ext cx="216000" cy="216000"/>
          </a:xfrm>
          <a:prstGeom prst="rect">
            <a:avLst/>
          </a:prstGeom>
        </p:spPr>
      </p:pic>
      <p:pic>
        <p:nvPicPr>
          <p:cNvPr id="18" name="Graphique 17" descr="Trophée avec un remplissage uni">
            <a:extLst>
              <a:ext uri="{FF2B5EF4-FFF2-40B4-BE49-F238E27FC236}">
                <a16:creationId xmlns:a16="http://schemas.microsoft.com/office/drawing/2014/main" id="{084E9F5B-8F8E-A04F-8D6E-B68147B26F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43974" y="3324768"/>
            <a:ext cx="216000" cy="216000"/>
          </a:xfrm>
          <a:prstGeom prst="rect">
            <a:avLst/>
          </a:prstGeom>
        </p:spPr>
      </p:pic>
      <p:pic>
        <p:nvPicPr>
          <p:cNvPr id="19" name="Graphique 18" descr="Trophée avec un remplissage uni">
            <a:extLst>
              <a:ext uri="{FF2B5EF4-FFF2-40B4-BE49-F238E27FC236}">
                <a16:creationId xmlns:a16="http://schemas.microsoft.com/office/drawing/2014/main" id="{7C9B6C15-A331-FA48-B783-D1CC9CE2F1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89784" y="4135436"/>
            <a:ext cx="216000" cy="216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D314D70D-B328-1F4B-A93D-133388019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033" y="3676455"/>
            <a:ext cx="5448513" cy="2278800"/>
          </a:xfrm>
          <a:prstGeom prst="roundRect">
            <a:avLst>
              <a:gd name="adj" fmla="val 6716"/>
            </a:avLst>
          </a:prstGeom>
          <a:ln w="9525">
            <a:solidFill>
              <a:srgbClr val="00B050"/>
            </a:solidFill>
          </a:ln>
        </p:spPr>
      </p:pic>
      <p:cxnSp>
        <p:nvCxnSpPr>
          <p:cNvPr id="446" name="Google Shape;446;g106a846b665_1_0"/>
          <p:cNvCxnSpPr/>
          <p:nvPr/>
        </p:nvCxnSpPr>
        <p:spPr>
          <a:xfrm>
            <a:off x="0" y="527832"/>
            <a:ext cx="806700" cy="0"/>
          </a:xfrm>
          <a:prstGeom prst="straightConnector1">
            <a:avLst/>
          </a:prstGeom>
          <a:noFill/>
          <a:ln w="76200" cap="flat" cmpd="sng">
            <a:solidFill>
              <a:srgbClr val="00B050">
                <a:alpha val="4863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47" name="Google Shape;447;g106a846b665_1_0"/>
          <p:cNvCxnSpPr>
            <a:cxnSpLocks/>
          </p:cNvCxnSpPr>
          <p:nvPr/>
        </p:nvCxnSpPr>
        <p:spPr>
          <a:xfrm>
            <a:off x="5496339" y="527832"/>
            <a:ext cx="6695668" cy="0"/>
          </a:xfrm>
          <a:prstGeom prst="straightConnector1">
            <a:avLst/>
          </a:prstGeom>
          <a:noFill/>
          <a:ln w="76200" cap="flat" cmpd="sng">
            <a:solidFill>
              <a:srgbClr val="00B050">
                <a:alpha val="4863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48" name="Google Shape;448;g106a846b665_1_0"/>
          <p:cNvCxnSpPr/>
          <p:nvPr/>
        </p:nvCxnSpPr>
        <p:spPr>
          <a:xfrm rot="10800000" flipH="1">
            <a:off x="0" y="6337773"/>
            <a:ext cx="12192000" cy="15000"/>
          </a:xfrm>
          <a:prstGeom prst="straightConnector1">
            <a:avLst/>
          </a:prstGeom>
          <a:noFill/>
          <a:ln w="76200" cap="flat" cmpd="sng">
            <a:solidFill>
              <a:srgbClr val="00B050">
                <a:alpha val="4863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9" name="Google Shape;449;g106a846b665_1_0"/>
          <p:cNvSpPr txBox="1"/>
          <p:nvPr/>
        </p:nvSpPr>
        <p:spPr>
          <a:xfrm>
            <a:off x="829114" y="387151"/>
            <a:ext cx="5266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1" dirty="0">
                <a:solidFill>
                  <a:schemeClr val="dk1"/>
                </a:solidFill>
                <a:latin typeface="Gotham Narrow Medium" pitchFamily="2" charset="0"/>
              </a:rPr>
              <a:t>VISUALIZING THE RESULTS</a:t>
            </a:r>
            <a:endParaRPr b="1" dirty="0">
              <a:latin typeface="Gotham Narrow Medium" pitchFamily="2" charset="0"/>
            </a:endParaRPr>
          </a:p>
        </p:txBody>
      </p:sp>
      <p:pic>
        <p:nvPicPr>
          <p:cNvPr id="450" name="Google Shape;450;g106a846b665_1_0"/>
          <p:cNvPicPr preferRelativeResize="0"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0033" y="994091"/>
            <a:ext cx="5449055" cy="2207684"/>
          </a:xfrm>
          <a:prstGeom prst="roundRect">
            <a:avLst>
              <a:gd name="adj" fmla="val 4223"/>
            </a:avLst>
          </a:prstGeom>
          <a:noFill/>
          <a:ln>
            <a:solidFill>
              <a:srgbClr val="00B050"/>
            </a:solidFill>
          </a:ln>
        </p:spPr>
      </p:pic>
      <p:pic>
        <p:nvPicPr>
          <p:cNvPr id="451" name="Google Shape;451;g106a846b665_1_0"/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785" y="994628"/>
            <a:ext cx="5553911" cy="2183462"/>
          </a:xfrm>
          <a:prstGeom prst="roundRect">
            <a:avLst>
              <a:gd name="adj" fmla="val 10685"/>
            </a:avLst>
          </a:prstGeom>
          <a:noFill/>
          <a:ln>
            <a:solidFill>
              <a:srgbClr val="00B050"/>
            </a:solidFill>
          </a:ln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4BC367CC-57DC-5C4D-ABB5-1ACA844B9AEE}"/>
              </a:ext>
            </a:extLst>
          </p:cNvPr>
          <p:cNvSpPr/>
          <p:nvPr/>
        </p:nvSpPr>
        <p:spPr>
          <a:xfrm>
            <a:off x="4656152" y="2964883"/>
            <a:ext cx="1342181" cy="427382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06DF830-C1F6-2944-86B3-D8583D23BC8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1457" b="27541"/>
          <a:stretch/>
        </p:blipFill>
        <p:spPr>
          <a:xfrm>
            <a:off x="4673632" y="2972835"/>
            <a:ext cx="1342181" cy="436012"/>
          </a:xfrm>
          <a:prstGeom prst="rect">
            <a:avLst/>
          </a:prstGeom>
        </p:spPr>
      </p:pic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A8E25827-33B3-624B-99A0-8CE69EA60098}"/>
              </a:ext>
            </a:extLst>
          </p:cNvPr>
          <p:cNvSpPr/>
          <p:nvPr/>
        </p:nvSpPr>
        <p:spPr>
          <a:xfrm>
            <a:off x="10390981" y="2958506"/>
            <a:ext cx="1342181" cy="427382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oogle Shape;320;p16">
            <a:extLst>
              <a:ext uri="{FF2B5EF4-FFF2-40B4-BE49-F238E27FC236}">
                <a16:creationId xmlns:a16="http://schemas.microsoft.com/office/drawing/2014/main" id="{EADF01F2-F224-2E41-9192-E9321BE04436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516306" y="2929104"/>
            <a:ext cx="1091529" cy="486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564C5A9-3A1D-154F-AE0E-263192256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85" y="3680446"/>
            <a:ext cx="5494230" cy="2277551"/>
          </a:xfrm>
          <a:prstGeom prst="roundRect">
            <a:avLst>
              <a:gd name="adj" fmla="val 5308"/>
            </a:avLst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45CC30CC-3FDE-0E4E-BEC7-9F3E9839510C}"/>
              </a:ext>
            </a:extLst>
          </p:cNvPr>
          <p:cNvSpPr/>
          <p:nvPr/>
        </p:nvSpPr>
        <p:spPr>
          <a:xfrm>
            <a:off x="4610887" y="5781091"/>
            <a:ext cx="1342181" cy="427382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oogle Shape;245;p11">
            <a:extLst>
              <a:ext uri="{FF2B5EF4-FFF2-40B4-BE49-F238E27FC236}">
                <a16:creationId xmlns:a16="http://schemas.microsoft.com/office/drawing/2014/main" id="{6ABD7E94-9E1E-864C-B717-E5DA034639E7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76085" y="5818644"/>
            <a:ext cx="881862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13F41794-4A45-974D-BAF3-BCC0D85699F3}"/>
              </a:ext>
            </a:extLst>
          </p:cNvPr>
          <p:cNvSpPr/>
          <p:nvPr/>
        </p:nvSpPr>
        <p:spPr>
          <a:xfrm>
            <a:off x="10400034" y="5677377"/>
            <a:ext cx="1342181" cy="427382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oogle Shape;318;p16">
            <a:extLst>
              <a:ext uri="{FF2B5EF4-FFF2-40B4-BE49-F238E27FC236}">
                <a16:creationId xmlns:a16="http://schemas.microsoft.com/office/drawing/2014/main" id="{7272ECE8-72CF-F642-9632-EF928E9972A5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533353" y="5625542"/>
            <a:ext cx="1083535" cy="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CBF4A3EB-15E7-8148-A4B3-488B90427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671" y="3917989"/>
            <a:ext cx="2438400" cy="13716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1749041-7BA2-2247-88EB-3B1317DC3E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5671" y="2127654"/>
            <a:ext cx="2438400" cy="13716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0BB9131-4FF0-3D49-8E1A-3348D15659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5424" y="3020100"/>
            <a:ext cx="2438400" cy="13716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577240E-79E3-8440-842D-B23BC6D036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6990" y="1245000"/>
            <a:ext cx="2438400" cy="1371600"/>
          </a:xfrm>
          <a:prstGeom prst="rect">
            <a:avLst/>
          </a:prstGeom>
        </p:spPr>
      </p:pic>
      <p:cxnSp>
        <p:nvCxnSpPr>
          <p:cNvPr id="98" name="Google Shape;98;p2"/>
          <p:cNvCxnSpPr/>
          <p:nvPr/>
        </p:nvCxnSpPr>
        <p:spPr>
          <a:xfrm>
            <a:off x="0" y="527832"/>
            <a:ext cx="806824" cy="0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9" name="Google Shape;99;p2"/>
          <p:cNvCxnSpPr/>
          <p:nvPr/>
        </p:nvCxnSpPr>
        <p:spPr>
          <a:xfrm>
            <a:off x="2715491" y="512762"/>
            <a:ext cx="9476509" cy="15070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" name="Google Shape;100;p2"/>
          <p:cNvCxnSpPr/>
          <p:nvPr/>
        </p:nvCxnSpPr>
        <p:spPr>
          <a:xfrm rot="10800000" flipH="1">
            <a:off x="0" y="6330168"/>
            <a:ext cx="12192000" cy="15070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" name="Google Shape;101;p2"/>
          <p:cNvSpPr txBox="1"/>
          <p:nvPr/>
        </p:nvSpPr>
        <p:spPr>
          <a:xfrm>
            <a:off x="806823" y="389285"/>
            <a:ext cx="190866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0" i="0" u="none" strike="noStrike" cap="none" dirty="0">
                <a:solidFill>
                  <a:schemeClr val="dk1"/>
                </a:solidFill>
                <a:latin typeface="Gotham Narrow Medium" pitchFamily="2" charset="0"/>
                <a:sym typeface="Arial"/>
              </a:rPr>
              <a:t>SUMMARY</a:t>
            </a:r>
            <a:endParaRPr dirty="0">
              <a:latin typeface="Gotham Narrow Medium" pitchFamily="2" charset="0"/>
            </a:endParaRPr>
          </a:p>
        </p:txBody>
      </p:sp>
      <p:grpSp>
        <p:nvGrpSpPr>
          <p:cNvPr id="102" name="Google Shape;102;p2"/>
          <p:cNvGrpSpPr/>
          <p:nvPr/>
        </p:nvGrpSpPr>
        <p:grpSpPr>
          <a:xfrm>
            <a:off x="1773092" y="1469135"/>
            <a:ext cx="726481" cy="4473530"/>
            <a:chOff x="1773092" y="1469135"/>
            <a:chExt cx="726481" cy="4473530"/>
          </a:xfrm>
        </p:grpSpPr>
        <p:sp>
          <p:nvSpPr>
            <p:cNvPr id="106" name="Google Shape;106;p2"/>
            <p:cNvSpPr/>
            <p:nvPr/>
          </p:nvSpPr>
          <p:spPr>
            <a:xfrm>
              <a:off x="1901332" y="1469135"/>
              <a:ext cx="598241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5400" b="0" cap="none" dirty="0">
                  <a:solidFill>
                    <a:schemeClr val="dk1"/>
                  </a:solidFill>
                  <a:latin typeface="Gotham Narrow Medium" pitchFamily="2" charset="0"/>
                  <a:sym typeface="Arial"/>
                </a:rPr>
                <a:t>1.</a:t>
              </a:r>
              <a:endParaRPr dirty="0">
                <a:latin typeface="Gotham Narrow Medium" pitchFamily="2" charset="0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773092" y="3244235"/>
              <a:ext cx="726481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5400" b="0" cap="none">
                  <a:solidFill>
                    <a:schemeClr val="dk1"/>
                  </a:solidFill>
                  <a:latin typeface="Gotham Narrow Medium" pitchFamily="2" charset="0"/>
                  <a:sym typeface="Arial"/>
                </a:rPr>
                <a:t>2.</a:t>
              </a:r>
              <a:endParaRPr>
                <a:latin typeface="Gotham Narrow Medium" pitchFamily="2" charset="0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774695" y="5019335"/>
              <a:ext cx="724878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5400">
                  <a:solidFill>
                    <a:schemeClr val="dk1"/>
                  </a:solidFill>
                  <a:latin typeface="Gotham Narrow Medium" pitchFamily="2" charset="0"/>
                  <a:sym typeface="Arial"/>
                </a:rPr>
                <a:t>3.</a:t>
              </a:r>
              <a:endParaRPr sz="5400" b="0" cap="none">
                <a:solidFill>
                  <a:schemeClr val="dk1"/>
                </a:solidFill>
                <a:latin typeface="Gotham Narrow Medium" pitchFamily="2" charset="0"/>
                <a:sym typeface="Arial"/>
              </a:endParaRPr>
            </a:p>
          </p:txBody>
        </p:sp>
      </p:grpSp>
      <p:grpSp>
        <p:nvGrpSpPr>
          <p:cNvPr id="109" name="Google Shape;109;p2"/>
          <p:cNvGrpSpPr/>
          <p:nvPr/>
        </p:nvGrpSpPr>
        <p:grpSpPr>
          <a:xfrm>
            <a:off x="6404898" y="2353589"/>
            <a:ext cx="766557" cy="2698430"/>
            <a:chOff x="6404898" y="2281935"/>
            <a:chExt cx="766557" cy="2698430"/>
          </a:xfrm>
        </p:grpSpPr>
        <p:sp>
          <p:nvSpPr>
            <p:cNvPr id="112" name="Google Shape;112;p2"/>
            <p:cNvSpPr/>
            <p:nvPr/>
          </p:nvSpPr>
          <p:spPr>
            <a:xfrm>
              <a:off x="6404898" y="2281935"/>
              <a:ext cx="766557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5400" dirty="0">
                  <a:solidFill>
                    <a:schemeClr val="dk1"/>
                  </a:solidFill>
                  <a:latin typeface="Gotham Narrow Medium" pitchFamily="2" charset="0"/>
                  <a:sym typeface="Arial"/>
                </a:rPr>
                <a:t>4.</a:t>
              </a:r>
              <a:endParaRPr sz="5400" b="0" cap="none" dirty="0">
                <a:solidFill>
                  <a:schemeClr val="dk1"/>
                </a:solidFill>
                <a:latin typeface="Gotham Narrow Medium" pitchFamily="2" charset="0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6423332" y="4057035"/>
              <a:ext cx="729688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5400">
                  <a:solidFill>
                    <a:schemeClr val="dk1"/>
                  </a:solidFill>
                  <a:latin typeface="Gotham Narrow Medium" pitchFamily="2" charset="0"/>
                  <a:sym typeface="Arial"/>
                </a:rPr>
                <a:t>5.</a:t>
              </a:r>
              <a:endParaRPr sz="5400" b="0" cap="none">
                <a:solidFill>
                  <a:schemeClr val="dk1"/>
                </a:solidFill>
                <a:latin typeface="Gotham Narrow Medium" pitchFamily="2" charset="0"/>
                <a:sym typeface="Arial"/>
              </a:endParaRPr>
            </a:p>
          </p:txBody>
        </p:sp>
      </p:grpSp>
      <p:pic>
        <p:nvPicPr>
          <p:cNvPr id="2" name="Image 1">
            <a:extLst>
              <a:ext uri="{FF2B5EF4-FFF2-40B4-BE49-F238E27FC236}">
                <a16:creationId xmlns:a16="http://schemas.microsoft.com/office/drawing/2014/main" id="{4C888EAF-6564-534F-ABCA-CBD086FB46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85424" y="4674234"/>
            <a:ext cx="2438400" cy="13716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/>
          <p:nvPr/>
        </p:nvSpPr>
        <p:spPr>
          <a:xfrm>
            <a:off x="-14749" y="0"/>
            <a:ext cx="12206749" cy="6858000"/>
          </a:xfrm>
          <a:prstGeom prst="rect">
            <a:avLst/>
          </a:prstGeom>
          <a:solidFill>
            <a:srgbClr val="003618">
              <a:alpha val="4901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675367" y="4044430"/>
            <a:ext cx="6198951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600" b="1" dirty="0">
                <a:solidFill>
                  <a:schemeClr val="lt1"/>
                </a:solidFill>
                <a:latin typeface="Gotham Narrow Medium" pitchFamily="2" charset="0"/>
                <a:sym typeface="Arial"/>
              </a:rPr>
              <a:t>EXPLORING THE DATASET</a:t>
            </a:r>
            <a:endParaRPr dirty="0">
              <a:latin typeface="Gotham Narrow Medium" pitchFamily="2" charset="0"/>
            </a:endParaRPr>
          </a:p>
        </p:txBody>
      </p:sp>
      <p:cxnSp>
        <p:nvCxnSpPr>
          <p:cNvPr id="120" name="Google Shape;120;p3"/>
          <p:cNvCxnSpPr/>
          <p:nvPr/>
        </p:nvCxnSpPr>
        <p:spPr>
          <a:xfrm rot="10800000" flipH="1">
            <a:off x="0" y="6330168"/>
            <a:ext cx="12192000" cy="1507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1" name="Google Shape;121;p3"/>
          <p:cNvCxnSpPr/>
          <p:nvPr/>
        </p:nvCxnSpPr>
        <p:spPr>
          <a:xfrm>
            <a:off x="479425" y="-13864"/>
            <a:ext cx="0" cy="6871261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/>
          <p:nvPr/>
        </p:nvSpPr>
        <p:spPr>
          <a:xfrm rot="5400000">
            <a:off x="2629939" y="2544851"/>
            <a:ext cx="1173697" cy="5134482"/>
          </a:xfrm>
          <a:prstGeom prst="round2SameRect">
            <a:avLst>
              <a:gd name="adj1" fmla="val 3713"/>
              <a:gd name="adj2" fmla="val 6341"/>
            </a:avLst>
          </a:prstGeom>
          <a:solidFill>
            <a:srgbClr val="00B050">
              <a:alpha val="1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" name="Google Shape;128;p4"/>
          <p:cNvCxnSpPr/>
          <p:nvPr/>
        </p:nvCxnSpPr>
        <p:spPr>
          <a:xfrm>
            <a:off x="0" y="527832"/>
            <a:ext cx="806824" cy="0"/>
          </a:xfrm>
          <a:prstGeom prst="straightConnector1">
            <a:avLst/>
          </a:prstGeom>
          <a:noFill/>
          <a:ln w="76200" cap="flat" cmpd="sng">
            <a:solidFill>
              <a:srgbClr val="00B050">
                <a:alpha val="48627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9" name="Google Shape;129;p4"/>
          <p:cNvCxnSpPr>
            <a:cxnSpLocks/>
          </p:cNvCxnSpPr>
          <p:nvPr/>
        </p:nvCxnSpPr>
        <p:spPr>
          <a:xfrm flipV="1">
            <a:off x="5178582" y="527832"/>
            <a:ext cx="7013418" cy="15070"/>
          </a:xfrm>
          <a:prstGeom prst="straightConnector1">
            <a:avLst/>
          </a:prstGeom>
          <a:noFill/>
          <a:ln w="76200" cap="flat" cmpd="sng">
            <a:solidFill>
              <a:srgbClr val="00B050">
                <a:alpha val="48627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0" name="Google Shape;130;p4"/>
          <p:cNvCxnSpPr/>
          <p:nvPr/>
        </p:nvCxnSpPr>
        <p:spPr>
          <a:xfrm rot="10800000" flipH="1">
            <a:off x="0" y="6337703"/>
            <a:ext cx="12192000" cy="15070"/>
          </a:xfrm>
          <a:prstGeom prst="straightConnector1">
            <a:avLst/>
          </a:prstGeom>
          <a:noFill/>
          <a:ln w="76200" cap="flat" cmpd="sng">
            <a:solidFill>
              <a:srgbClr val="00B050">
                <a:alpha val="48627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1" name="Google Shape;131;p4"/>
          <p:cNvSpPr txBox="1"/>
          <p:nvPr/>
        </p:nvSpPr>
        <p:spPr>
          <a:xfrm>
            <a:off x="829114" y="387151"/>
            <a:ext cx="443094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1" dirty="0">
                <a:solidFill>
                  <a:schemeClr val="dk1"/>
                </a:solidFill>
                <a:latin typeface="Gotham Narrow Medium" pitchFamily="2" charset="0"/>
                <a:sym typeface="Arial"/>
              </a:rPr>
              <a:t>SPOT THE CORRELATION</a:t>
            </a:r>
            <a:endParaRPr b="1" dirty="0">
              <a:latin typeface="Gotham Narrow Medium" pitchFamily="2" charset="0"/>
            </a:endParaRPr>
          </a:p>
        </p:txBody>
      </p:sp>
      <p:pic>
        <p:nvPicPr>
          <p:cNvPr id="132" name="Google Shape;13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30400" y="1222322"/>
            <a:ext cx="5700281" cy="4431447"/>
          </a:xfrm>
          <a:prstGeom prst="roundRect">
            <a:avLst>
              <a:gd name="adj" fmla="val 4613"/>
            </a:avLst>
          </a:prstGeom>
          <a:noFill/>
          <a:ln w="25400" cap="flat" cmpd="sng">
            <a:solidFill>
              <a:srgbClr val="00B050">
                <a:alpha val="48627"/>
              </a:srgbClr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3" name="Google Shape;133;p4"/>
          <p:cNvSpPr/>
          <p:nvPr/>
        </p:nvSpPr>
        <p:spPr>
          <a:xfrm>
            <a:off x="7112000" y="1717218"/>
            <a:ext cx="3295866" cy="291269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4"/>
          <p:cNvSpPr/>
          <p:nvPr/>
        </p:nvSpPr>
        <p:spPr>
          <a:xfrm>
            <a:off x="7785272" y="1825394"/>
            <a:ext cx="72000" cy="72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4"/>
          <p:cNvSpPr/>
          <p:nvPr/>
        </p:nvSpPr>
        <p:spPr>
          <a:xfrm>
            <a:off x="8055367" y="1825394"/>
            <a:ext cx="72000" cy="72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4"/>
          <p:cNvSpPr/>
          <p:nvPr/>
        </p:nvSpPr>
        <p:spPr>
          <a:xfrm>
            <a:off x="8865458" y="1825394"/>
            <a:ext cx="72000" cy="72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4"/>
          <p:cNvSpPr/>
          <p:nvPr/>
        </p:nvSpPr>
        <p:spPr>
          <a:xfrm>
            <a:off x="10203862" y="1824977"/>
            <a:ext cx="72000" cy="72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4"/>
          <p:cNvSpPr txBox="1"/>
          <p:nvPr/>
        </p:nvSpPr>
        <p:spPr>
          <a:xfrm>
            <a:off x="501904" y="1466878"/>
            <a:ext cx="5112003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fr-FR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significatively</a:t>
            </a: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correlated</a:t>
            </a: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</a:t>
            </a: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fr-FR" sz="14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log_bike_count</a:t>
            </a:r>
            <a:r>
              <a:rPr lang="fr-FR" sz="14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fr-FR" sz="14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curfew</a:t>
            </a:r>
            <a:endParaRPr dirty="0"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fr-FR" sz="14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hour</a:t>
            </a:r>
            <a:endParaRPr dirty="0"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fr-FR" sz="14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temperature</a:t>
            </a:r>
            <a:endParaRPr dirty="0"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fr-FR" sz="14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humidity</a:t>
            </a:r>
            <a:endParaRPr dirty="0"/>
          </a:p>
        </p:txBody>
      </p:sp>
      <p:sp>
        <p:nvSpPr>
          <p:cNvPr id="139" name="Google Shape;139;p4"/>
          <p:cNvSpPr/>
          <p:nvPr/>
        </p:nvSpPr>
        <p:spPr>
          <a:xfrm>
            <a:off x="7785412" y="2347082"/>
            <a:ext cx="72000" cy="72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497601" y="3319226"/>
            <a:ext cx="4845942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fr-F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denote a strong correlation between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Arial"/>
              <a:buChar char="•"/>
            </a:pPr>
            <a:r>
              <a:rPr lang="fr-FR" sz="1400" b="0" i="1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temperature / humidity</a:t>
            </a:r>
            <a:endParaRPr/>
          </a:p>
          <a:p>
            <a:pPr marL="342900" marR="0" lvl="0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4"/>
          <p:cNvSpPr txBox="1"/>
          <p:nvPr/>
        </p:nvSpPr>
        <p:spPr>
          <a:xfrm>
            <a:off x="810711" y="4835463"/>
            <a:ext cx="484594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fr-FR" sz="14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counter_name</a:t>
            </a:r>
            <a:r>
              <a:rPr lang="fr-FR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is not on the heatmap but is also strongly correlated to the target value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/>
          <p:nvPr/>
        </p:nvSpPr>
        <p:spPr>
          <a:xfrm rot="5400000">
            <a:off x="806873" y="879587"/>
            <a:ext cx="4479586" cy="5134482"/>
          </a:xfrm>
          <a:prstGeom prst="round2SameRect">
            <a:avLst>
              <a:gd name="adj1" fmla="val 3713"/>
              <a:gd name="adj2" fmla="val 4035"/>
            </a:avLst>
          </a:prstGeom>
          <a:solidFill>
            <a:srgbClr val="00B050">
              <a:alpha val="1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7" name="Google Shape;147;p5"/>
          <p:cNvCxnSpPr/>
          <p:nvPr/>
        </p:nvCxnSpPr>
        <p:spPr>
          <a:xfrm>
            <a:off x="0" y="527832"/>
            <a:ext cx="806824" cy="0"/>
          </a:xfrm>
          <a:prstGeom prst="straightConnector1">
            <a:avLst/>
          </a:prstGeom>
          <a:noFill/>
          <a:ln w="76200" cap="flat" cmpd="sng">
            <a:solidFill>
              <a:srgbClr val="00B050">
                <a:alpha val="48627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8" name="Google Shape;148;p5"/>
          <p:cNvCxnSpPr/>
          <p:nvPr/>
        </p:nvCxnSpPr>
        <p:spPr>
          <a:xfrm>
            <a:off x="5365834" y="527832"/>
            <a:ext cx="6826166" cy="0"/>
          </a:xfrm>
          <a:prstGeom prst="straightConnector1">
            <a:avLst/>
          </a:prstGeom>
          <a:noFill/>
          <a:ln w="76200" cap="flat" cmpd="sng">
            <a:solidFill>
              <a:srgbClr val="00B050">
                <a:alpha val="48627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9" name="Google Shape;149;p5"/>
          <p:cNvCxnSpPr/>
          <p:nvPr/>
        </p:nvCxnSpPr>
        <p:spPr>
          <a:xfrm rot="10800000" flipH="1">
            <a:off x="0" y="6337703"/>
            <a:ext cx="12192000" cy="15070"/>
          </a:xfrm>
          <a:prstGeom prst="straightConnector1">
            <a:avLst/>
          </a:prstGeom>
          <a:noFill/>
          <a:ln w="76200" cap="flat" cmpd="sng">
            <a:solidFill>
              <a:srgbClr val="00B050">
                <a:alpha val="48627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0" name="Google Shape;150;p5"/>
          <p:cNvSpPr txBox="1"/>
          <p:nvPr/>
        </p:nvSpPr>
        <p:spPr>
          <a:xfrm>
            <a:off x="829115" y="343447"/>
            <a:ext cx="527916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1" dirty="0">
                <a:solidFill>
                  <a:schemeClr val="dk1"/>
                </a:solidFill>
                <a:latin typeface="Gotham Narrow Medium" pitchFamily="2" charset="0"/>
                <a:sym typeface="Arial"/>
              </a:rPr>
              <a:t>SPOT THE MISSING VALUES</a:t>
            </a:r>
            <a:endParaRPr b="1" dirty="0">
              <a:latin typeface="Gotham Narrow Medium" pitchFamily="2" charset="0"/>
            </a:endParaRPr>
          </a:p>
        </p:txBody>
      </p:sp>
      <p:pic>
        <p:nvPicPr>
          <p:cNvPr id="151" name="Google Shape;151;p5"/>
          <p:cNvPicPr preferRelativeResize="0"/>
          <p:nvPr/>
        </p:nvPicPr>
        <p:blipFill rotWithShape="1">
          <a:blip r:embed="rId3">
            <a:alphaModFix/>
          </a:blip>
          <a:srcRect l="25831" r="4157"/>
          <a:stretch/>
        </p:blipFill>
        <p:spPr>
          <a:xfrm>
            <a:off x="973797" y="1539148"/>
            <a:ext cx="4145738" cy="1583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3797" y="3446828"/>
            <a:ext cx="4145738" cy="1872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5"/>
          <p:cNvSpPr/>
          <p:nvPr/>
        </p:nvSpPr>
        <p:spPr>
          <a:xfrm>
            <a:off x="2413591" y="2285999"/>
            <a:ext cx="1095153" cy="190621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5"/>
          <p:cNvSpPr/>
          <p:nvPr/>
        </p:nvSpPr>
        <p:spPr>
          <a:xfrm>
            <a:off x="2733089" y="4382840"/>
            <a:ext cx="627153" cy="626049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p5"/>
          <p:cNvCxnSpPr>
            <a:cxnSpLocks/>
          </p:cNvCxnSpPr>
          <p:nvPr/>
        </p:nvCxnSpPr>
        <p:spPr>
          <a:xfrm>
            <a:off x="5119535" y="1684942"/>
            <a:ext cx="12700" cy="2051853"/>
          </a:xfrm>
          <a:prstGeom prst="bentConnector3">
            <a:avLst>
              <a:gd name="adj1" fmla="val 46486961"/>
            </a:avLst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6" name="Google Shape;156;p5"/>
          <p:cNvSpPr/>
          <p:nvPr/>
        </p:nvSpPr>
        <p:spPr>
          <a:xfrm>
            <a:off x="7654482" y="1376695"/>
            <a:ext cx="1921318" cy="68938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Observation </a:t>
            </a: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Large number of zeros, might be suspicious</a:t>
            </a:r>
            <a:endParaRPr/>
          </a:p>
        </p:txBody>
      </p:sp>
      <p:sp>
        <p:nvSpPr>
          <p:cNvPr id="157" name="Google Shape;157;p5"/>
          <p:cNvSpPr/>
          <p:nvPr/>
        </p:nvSpPr>
        <p:spPr>
          <a:xfrm>
            <a:off x="9967913" y="2402621"/>
            <a:ext cx="1781175" cy="68938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Mask </a:t>
            </a:r>
            <a:r>
              <a:rPr lang="fr-FR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find the potential sequences of zero</a:t>
            </a:r>
            <a:endParaRPr/>
          </a:p>
        </p:txBody>
      </p:sp>
      <p:sp>
        <p:nvSpPr>
          <p:cNvPr id="158" name="Google Shape;158;p5"/>
          <p:cNvSpPr/>
          <p:nvPr/>
        </p:nvSpPr>
        <p:spPr>
          <a:xfrm>
            <a:off x="7654481" y="3467904"/>
            <a:ext cx="1921317" cy="68938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Plot  </a:t>
            </a:r>
            <a:r>
              <a:rPr lang="fr-FR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visualize those sequences</a:t>
            </a:r>
            <a:endParaRPr/>
          </a:p>
        </p:txBody>
      </p:sp>
      <p:sp>
        <p:nvSpPr>
          <p:cNvPr id="159" name="Google Shape;159;p5"/>
          <p:cNvSpPr/>
          <p:nvPr/>
        </p:nvSpPr>
        <p:spPr>
          <a:xfrm rot="5400000">
            <a:off x="8088672" y="2532532"/>
            <a:ext cx="1173697" cy="5134482"/>
          </a:xfrm>
          <a:prstGeom prst="round2SameRect">
            <a:avLst>
              <a:gd name="adj1" fmla="val 3713"/>
              <a:gd name="adj2" fmla="val 6341"/>
            </a:avLst>
          </a:prstGeom>
          <a:noFill/>
          <a:ln w="254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5"/>
          <p:cNvSpPr txBox="1"/>
          <p:nvPr/>
        </p:nvSpPr>
        <p:spPr>
          <a:xfrm>
            <a:off x="6197599" y="4730441"/>
            <a:ext cx="4914901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fr-F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Those unusual values are possibly due to </a:t>
            </a:r>
            <a:r>
              <a:rPr lang="fr-FR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work or a counter breakdown.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fr-F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a mask to get rid of those unusual values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"/>
          <p:cNvSpPr/>
          <p:nvPr/>
        </p:nvSpPr>
        <p:spPr>
          <a:xfrm>
            <a:off x="-14749" y="0"/>
            <a:ext cx="12206749" cy="6858000"/>
          </a:xfrm>
          <a:prstGeom prst="rect">
            <a:avLst/>
          </a:prstGeom>
          <a:solidFill>
            <a:srgbClr val="003618">
              <a:alpha val="4901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6"/>
          <p:cNvSpPr/>
          <p:nvPr/>
        </p:nvSpPr>
        <p:spPr>
          <a:xfrm>
            <a:off x="675367" y="4044430"/>
            <a:ext cx="6198951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600" b="1" dirty="0">
                <a:solidFill>
                  <a:schemeClr val="lt1"/>
                </a:solidFill>
                <a:latin typeface="Gotham Narrow Medium" pitchFamily="2" charset="0"/>
                <a:sym typeface="Arial"/>
              </a:rPr>
              <a:t>ADDING NEW FEATURES</a:t>
            </a:r>
            <a:endParaRPr dirty="0">
              <a:latin typeface="Gotham Narrow Medium" pitchFamily="2" charset="0"/>
            </a:endParaRPr>
          </a:p>
        </p:txBody>
      </p:sp>
      <p:cxnSp>
        <p:nvCxnSpPr>
          <p:cNvPr id="167" name="Google Shape;167;p6"/>
          <p:cNvCxnSpPr/>
          <p:nvPr/>
        </p:nvCxnSpPr>
        <p:spPr>
          <a:xfrm rot="10800000" flipH="1">
            <a:off x="0" y="6330168"/>
            <a:ext cx="12192000" cy="1507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8" name="Google Shape;168;p6"/>
          <p:cNvCxnSpPr/>
          <p:nvPr/>
        </p:nvCxnSpPr>
        <p:spPr>
          <a:xfrm>
            <a:off x="479425" y="-13864"/>
            <a:ext cx="0" cy="6871261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"/>
          <p:cNvSpPr/>
          <p:nvPr/>
        </p:nvSpPr>
        <p:spPr>
          <a:xfrm>
            <a:off x="2161550" y="4269873"/>
            <a:ext cx="1921317" cy="68938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Impact of lockdown measures </a:t>
            </a:r>
            <a:endParaRPr/>
          </a:p>
        </p:txBody>
      </p:sp>
      <p:sp>
        <p:nvSpPr>
          <p:cNvPr id="174" name="Google Shape;174;p7"/>
          <p:cNvSpPr/>
          <p:nvPr/>
        </p:nvSpPr>
        <p:spPr>
          <a:xfrm rot="5400000">
            <a:off x="1625251" y="-166646"/>
            <a:ext cx="3215051" cy="5506705"/>
          </a:xfrm>
          <a:prstGeom prst="round2SameRect">
            <a:avLst>
              <a:gd name="adj1" fmla="val 3713"/>
              <a:gd name="adj2" fmla="val 4035"/>
            </a:avLst>
          </a:prstGeom>
          <a:solidFill>
            <a:srgbClr val="00B050">
              <a:alpha val="1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5" name="Google Shape;175;p7"/>
          <p:cNvCxnSpPr/>
          <p:nvPr/>
        </p:nvCxnSpPr>
        <p:spPr>
          <a:xfrm>
            <a:off x="0" y="527832"/>
            <a:ext cx="806824" cy="0"/>
          </a:xfrm>
          <a:prstGeom prst="straightConnector1">
            <a:avLst/>
          </a:prstGeom>
          <a:noFill/>
          <a:ln w="76200" cap="flat" cmpd="sng">
            <a:solidFill>
              <a:srgbClr val="00B050">
                <a:alpha val="48627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6" name="Google Shape;176;p7"/>
          <p:cNvCxnSpPr/>
          <p:nvPr/>
        </p:nvCxnSpPr>
        <p:spPr>
          <a:xfrm>
            <a:off x="3880338" y="527832"/>
            <a:ext cx="8311662" cy="0"/>
          </a:xfrm>
          <a:prstGeom prst="straightConnector1">
            <a:avLst/>
          </a:prstGeom>
          <a:noFill/>
          <a:ln w="76200" cap="flat" cmpd="sng">
            <a:solidFill>
              <a:srgbClr val="00B050">
                <a:alpha val="48627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7" name="Google Shape;177;p7"/>
          <p:cNvCxnSpPr/>
          <p:nvPr/>
        </p:nvCxnSpPr>
        <p:spPr>
          <a:xfrm rot="10800000" flipH="1">
            <a:off x="0" y="6337703"/>
            <a:ext cx="12192000" cy="15070"/>
          </a:xfrm>
          <a:prstGeom prst="straightConnector1">
            <a:avLst/>
          </a:prstGeom>
          <a:noFill/>
          <a:ln w="76200" cap="flat" cmpd="sng">
            <a:solidFill>
              <a:srgbClr val="00B050">
                <a:alpha val="48627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8" name="Google Shape;178;p7"/>
          <p:cNvSpPr txBox="1"/>
          <p:nvPr/>
        </p:nvSpPr>
        <p:spPr>
          <a:xfrm>
            <a:off x="829115" y="334919"/>
            <a:ext cx="527916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1" dirty="0">
                <a:solidFill>
                  <a:schemeClr val="dk1"/>
                </a:solidFill>
                <a:latin typeface="Gotham Narrow Medium" pitchFamily="2" charset="0"/>
                <a:sym typeface="Arial"/>
              </a:rPr>
              <a:t>COVID IMPACT ? </a:t>
            </a:r>
            <a:endParaRPr b="1" dirty="0">
              <a:latin typeface="Gotham Narrow Medium" pitchFamily="2" charset="0"/>
            </a:endParaRPr>
          </a:p>
        </p:txBody>
      </p:sp>
      <p:grpSp>
        <p:nvGrpSpPr>
          <p:cNvPr id="179" name="Google Shape;179;p7"/>
          <p:cNvGrpSpPr/>
          <p:nvPr/>
        </p:nvGrpSpPr>
        <p:grpSpPr>
          <a:xfrm>
            <a:off x="664940" y="1284970"/>
            <a:ext cx="5115511" cy="2636114"/>
            <a:chOff x="817456" y="1513919"/>
            <a:chExt cx="5916620" cy="2821482"/>
          </a:xfrm>
        </p:grpSpPr>
        <p:pic>
          <p:nvPicPr>
            <p:cNvPr id="180" name="Google Shape;180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17456" y="1513919"/>
              <a:ext cx="5916620" cy="282148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1" name="Google Shape;181;p7"/>
            <p:cNvCxnSpPr/>
            <p:nvPr/>
          </p:nvCxnSpPr>
          <p:spPr>
            <a:xfrm>
              <a:off x="2803577" y="2293822"/>
              <a:ext cx="972189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182" name="Google Shape;182;p7"/>
            <p:cNvSpPr txBox="1"/>
            <p:nvPr/>
          </p:nvSpPr>
          <p:spPr>
            <a:xfrm>
              <a:off x="2693709" y="1971809"/>
              <a:ext cx="1295221" cy="2964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fr-FR" sz="1200" baseline="30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nd</a:t>
              </a:r>
              <a:r>
                <a:rPr lang="fr-FR"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r>
                <a:rPr lang="fr-FR" sz="12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lockdown</a:t>
              </a:r>
              <a:endParaRPr dirty="0"/>
            </a:p>
          </p:txBody>
        </p:sp>
        <p:cxnSp>
          <p:nvCxnSpPr>
            <p:cNvPr id="183" name="Google Shape;183;p7"/>
            <p:cNvCxnSpPr/>
            <p:nvPr/>
          </p:nvCxnSpPr>
          <p:spPr>
            <a:xfrm>
              <a:off x="3749874" y="2561195"/>
              <a:ext cx="2066135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184" name="Google Shape;184;p7"/>
            <p:cNvSpPr txBox="1"/>
            <p:nvPr/>
          </p:nvSpPr>
          <p:spPr>
            <a:xfrm>
              <a:off x="4098812" y="2155316"/>
              <a:ext cx="1717200" cy="29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Successive curfews</a:t>
              </a:r>
              <a:endParaRPr/>
            </a:p>
          </p:txBody>
        </p:sp>
      </p:grpSp>
      <p:sp>
        <p:nvSpPr>
          <p:cNvPr id="185" name="Google Shape;185;p7"/>
          <p:cNvSpPr/>
          <p:nvPr/>
        </p:nvSpPr>
        <p:spPr>
          <a:xfrm rot="5400000">
            <a:off x="7399636" y="-125894"/>
            <a:ext cx="3215051" cy="5413590"/>
          </a:xfrm>
          <a:prstGeom prst="round2SameRect">
            <a:avLst>
              <a:gd name="adj1" fmla="val 3713"/>
              <a:gd name="adj2" fmla="val 4035"/>
            </a:avLst>
          </a:prstGeom>
          <a:solidFill>
            <a:srgbClr val="00B050">
              <a:alpha val="1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72958" y="1425354"/>
            <a:ext cx="2529293" cy="2334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078417" y="1425354"/>
            <a:ext cx="2529293" cy="2352831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7"/>
          <p:cNvSpPr/>
          <p:nvPr/>
        </p:nvSpPr>
        <p:spPr>
          <a:xfrm>
            <a:off x="8195220" y="4306254"/>
            <a:ext cx="1921317" cy="68938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Impact of curfew measures </a:t>
            </a:r>
            <a:endParaRPr/>
          </a:p>
        </p:txBody>
      </p:sp>
      <p:sp>
        <p:nvSpPr>
          <p:cNvPr id="189" name="Google Shape;189;p7"/>
          <p:cNvSpPr txBox="1"/>
          <p:nvPr/>
        </p:nvSpPr>
        <p:spPr>
          <a:xfrm>
            <a:off x="3468697" y="5218681"/>
            <a:ext cx="4845942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encoded </a:t>
            </a:r>
            <a:r>
              <a:rPr lang="fr-FR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binary features</a:t>
            </a:r>
            <a:r>
              <a:rPr lang="fr-F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using a column transformer and adding it at the beginning of our pipeline to take into account these two external phenomenons.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5" name="Google Shape;195;p8"/>
          <p:cNvCxnSpPr/>
          <p:nvPr/>
        </p:nvCxnSpPr>
        <p:spPr>
          <a:xfrm>
            <a:off x="0" y="527832"/>
            <a:ext cx="806824" cy="0"/>
          </a:xfrm>
          <a:prstGeom prst="straightConnector1">
            <a:avLst/>
          </a:prstGeom>
          <a:noFill/>
          <a:ln w="76200" cap="flat" cmpd="sng">
            <a:solidFill>
              <a:srgbClr val="00B050">
                <a:alpha val="48627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6" name="Google Shape;196;p8"/>
          <p:cNvCxnSpPr/>
          <p:nvPr/>
        </p:nvCxnSpPr>
        <p:spPr>
          <a:xfrm>
            <a:off x="4559300" y="505227"/>
            <a:ext cx="7632700" cy="22605"/>
          </a:xfrm>
          <a:prstGeom prst="straightConnector1">
            <a:avLst/>
          </a:prstGeom>
          <a:noFill/>
          <a:ln w="76200" cap="flat" cmpd="sng">
            <a:solidFill>
              <a:srgbClr val="00B050">
                <a:alpha val="48627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7" name="Google Shape;197;p8"/>
          <p:cNvCxnSpPr/>
          <p:nvPr/>
        </p:nvCxnSpPr>
        <p:spPr>
          <a:xfrm rot="10800000" flipH="1">
            <a:off x="0" y="6337703"/>
            <a:ext cx="12192000" cy="15070"/>
          </a:xfrm>
          <a:prstGeom prst="straightConnector1">
            <a:avLst/>
          </a:prstGeom>
          <a:noFill/>
          <a:ln w="76200" cap="flat" cmpd="sng">
            <a:solidFill>
              <a:srgbClr val="00B050">
                <a:alpha val="48627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8" name="Google Shape;198;p8"/>
          <p:cNvSpPr txBox="1"/>
          <p:nvPr/>
        </p:nvSpPr>
        <p:spPr>
          <a:xfrm>
            <a:off x="981515" y="334338"/>
            <a:ext cx="4150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1" dirty="0">
                <a:solidFill>
                  <a:schemeClr val="dk1"/>
                </a:solidFill>
                <a:latin typeface="Gotham Narrow Medium" pitchFamily="2" charset="0"/>
              </a:rPr>
              <a:t>OTHER IDEAS </a:t>
            </a:r>
            <a:endParaRPr b="1" dirty="0">
              <a:latin typeface="Gotham Narrow Medium" pitchFamily="2" charset="0"/>
            </a:endParaRPr>
          </a:p>
        </p:txBody>
      </p:sp>
      <p:pic>
        <p:nvPicPr>
          <p:cNvPr id="199" name="Google Shape;19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9150" y="777638"/>
            <a:ext cx="3997450" cy="298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8"/>
          <p:cNvSpPr txBox="1"/>
          <p:nvPr/>
        </p:nvSpPr>
        <p:spPr>
          <a:xfrm>
            <a:off x="944787" y="910375"/>
            <a:ext cx="49650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>
                <a:latin typeface="Calibri"/>
                <a:ea typeface="Calibri"/>
                <a:cs typeface="Calibri"/>
                <a:sym typeface="Calibri"/>
              </a:rPr>
              <a:t>External data file  </a:t>
            </a:r>
            <a:r>
              <a:rPr lang="fr-FR">
                <a:latin typeface="Calibri"/>
                <a:ea typeface="Calibri"/>
                <a:cs typeface="Calibri"/>
                <a:sym typeface="Calibri"/>
              </a:rPr>
              <a:t>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&gt;"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Permutation importance analysis on the </a:t>
            </a: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 of the </a:t>
            </a:r>
            <a:r>
              <a:rPr lang="fr-FR">
                <a:latin typeface="Calibri"/>
                <a:ea typeface="Calibri"/>
                <a:cs typeface="Calibri"/>
                <a:sym typeface="Calibri"/>
              </a:rPr>
              <a:t>external data file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&gt;"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Choice to keep </a:t>
            </a:r>
            <a:r>
              <a:rPr lang="fr-FR" b="1">
                <a:latin typeface="Calibri"/>
                <a:ea typeface="Calibri"/>
                <a:cs typeface="Calibri"/>
                <a:sym typeface="Calibri"/>
              </a:rPr>
              <a:t>u, tend24 and rr24.</a:t>
            </a:r>
            <a:r>
              <a:rPr lang="fr-FR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1" name="Google Shape;201;p8"/>
          <p:cNvGrpSpPr/>
          <p:nvPr/>
        </p:nvGrpSpPr>
        <p:grpSpPr>
          <a:xfrm>
            <a:off x="944612" y="2235001"/>
            <a:ext cx="4722200" cy="1395700"/>
            <a:chOff x="6712987" y="3538900"/>
            <a:chExt cx="5134500" cy="1395700"/>
          </a:xfrm>
        </p:grpSpPr>
        <p:sp>
          <p:nvSpPr>
            <p:cNvPr id="202" name="Google Shape;202;p8"/>
            <p:cNvSpPr/>
            <p:nvPr/>
          </p:nvSpPr>
          <p:spPr>
            <a:xfrm rot="5400000">
              <a:off x="8693437" y="1558450"/>
              <a:ext cx="1173600" cy="5134500"/>
            </a:xfrm>
            <a:prstGeom prst="round2SameRect">
              <a:avLst>
                <a:gd name="adj1" fmla="val 3713"/>
                <a:gd name="adj2" fmla="val 6341"/>
              </a:avLst>
            </a:prstGeom>
            <a:noFill/>
            <a:ln w="254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 txBox="1"/>
            <p:nvPr/>
          </p:nvSpPr>
          <p:spPr>
            <a:xfrm>
              <a:off x="6712987" y="3672500"/>
              <a:ext cx="4808700" cy="126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Calibri"/>
                <a:buChar char="&gt;"/>
              </a:pPr>
              <a:r>
                <a:rPr lang="fr-FR">
                  <a:latin typeface="Calibri"/>
                  <a:ea typeface="Calibri"/>
                  <a:cs typeface="Calibri"/>
                  <a:sym typeface="Calibri"/>
                </a:rPr>
                <a:t>u : humidité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Calibri"/>
                <a:buChar char="&gt;"/>
              </a:pPr>
              <a:r>
                <a:rPr lang="fr-FR">
                  <a:latin typeface="Calibri"/>
                  <a:ea typeface="Calibri"/>
                  <a:cs typeface="Calibri"/>
                  <a:sym typeface="Calibri"/>
                </a:rPr>
                <a:t>tend24 : tendance atmosphérique 24 dernières heures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Calibri"/>
                <a:buChar char="&gt;"/>
              </a:pPr>
              <a:r>
                <a:rPr lang="fr-FR">
                  <a:latin typeface="Calibri"/>
                  <a:ea typeface="Calibri"/>
                  <a:cs typeface="Calibri"/>
                  <a:sym typeface="Calibri"/>
                </a:rPr>
                <a:t>rr24 : précipitation dans les 24 dernières heures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4" name="Google Shape;204;p8"/>
          <p:cNvGrpSpPr/>
          <p:nvPr/>
        </p:nvGrpSpPr>
        <p:grpSpPr>
          <a:xfrm>
            <a:off x="944787" y="4259164"/>
            <a:ext cx="4722323" cy="1909799"/>
            <a:chOff x="801900" y="1897401"/>
            <a:chExt cx="4722323" cy="1909799"/>
          </a:xfrm>
        </p:grpSpPr>
        <p:sp>
          <p:nvSpPr>
            <p:cNvPr id="205" name="Google Shape;205;p8"/>
            <p:cNvSpPr/>
            <p:nvPr/>
          </p:nvSpPr>
          <p:spPr>
            <a:xfrm>
              <a:off x="801900" y="1897401"/>
              <a:ext cx="4722300" cy="1563000"/>
            </a:xfrm>
            <a:prstGeom prst="roundRect">
              <a:avLst>
                <a:gd name="adj" fmla="val 7854"/>
              </a:avLst>
            </a:prstGeom>
            <a:noFill/>
            <a:ln w="254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"/>
            <p:cNvSpPr txBox="1"/>
            <p:nvPr/>
          </p:nvSpPr>
          <p:spPr>
            <a:xfrm>
              <a:off x="1588823" y="2035588"/>
              <a:ext cx="3935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Other binary features - failed for bad results </a:t>
              </a:r>
              <a:endParaRPr/>
            </a:p>
          </p:txBody>
        </p:sp>
        <p:pic>
          <p:nvPicPr>
            <p:cNvPr id="207" name="Google Shape;207;p8" descr="Badge croix avec un remplissage uni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65903" y="1982319"/>
              <a:ext cx="414324" cy="4143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8" name="Google Shape;208;p8"/>
            <p:cNvSpPr txBox="1"/>
            <p:nvPr/>
          </p:nvSpPr>
          <p:spPr>
            <a:xfrm>
              <a:off x="829123" y="2545100"/>
              <a:ext cx="3337500" cy="126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Calibri"/>
                <a:buChar char="&gt;"/>
              </a:pPr>
              <a:r>
                <a:rPr lang="fr-FR">
                  <a:latin typeface="Calibri"/>
                  <a:ea typeface="Calibri"/>
                  <a:cs typeface="Calibri"/>
                  <a:sym typeface="Calibri"/>
                </a:rPr>
                <a:t>Public Holidays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Calibri"/>
                <a:buChar char="&gt;"/>
              </a:pPr>
              <a:r>
                <a:rPr lang="fr-FR">
                  <a:latin typeface="Calibri"/>
                  <a:ea typeface="Calibri"/>
                  <a:cs typeface="Calibri"/>
                  <a:sym typeface="Calibri"/>
                </a:rPr>
                <a:t>Weekends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9" name="Google Shape;209;p8"/>
          <p:cNvGrpSpPr/>
          <p:nvPr/>
        </p:nvGrpSpPr>
        <p:grpSpPr>
          <a:xfrm>
            <a:off x="6394663" y="4234270"/>
            <a:ext cx="5026432" cy="1959588"/>
            <a:chOff x="6570500" y="1906126"/>
            <a:chExt cx="5114400" cy="2245174"/>
          </a:xfrm>
        </p:grpSpPr>
        <p:sp>
          <p:nvSpPr>
            <p:cNvPr id="210" name="Google Shape;210;p8"/>
            <p:cNvSpPr/>
            <p:nvPr/>
          </p:nvSpPr>
          <p:spPr>
            <a:xfrm>
              <a:off x="6570500" y="1906126"/>
              <a:ext cx="5114400" cy="1817400"/>
            </a:xfrm>
            <a:prstGeom prst="roundRect">
              <a:avLst>
                <a:gd name="adj" fmla="val 7854"/>
              </a:avLst>
            </a:prstGeom>
            <a:noFill/>
            <a:ln w="254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1" name="Google Shape;211;p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791547" y="1982325"/>
              <a:ext cx="414324" cy="4143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2" name="Google Shape;212;p8"/>
            <p:cNvSpPr txBox="1"/>
            <p:nvPr/>
          </p:nvSpPr>
          <p:spPr>
            <a:xfrm>
              <a:off x="7307848" y="2012638"/>
              <a:ext cx="3935400" cy="35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rPr>
                <a:t>Ideas to explore </a:t>
              </a: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213" name="Google Shape;213;p8"/>
            <p:cNvSpPr txBox="1"/>
            <p:nvPr/>
          </p:nvSpPr>
          <p:spPr>
            <a:xfrm>
              <a:off x="6887851" y="2421200"/>
              <a:ext cx="4775400" cy="173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457200" lvl="0" indent="-317500" algn="just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Font typeface="Calibri"/>
                <a:buChar char="&gt;"/>
              </a:pPr>
              <a:r>
                <a:rPr lang="fr-FR" sz="1200">
                  <a:solidFill>
                    <a:schemeClr val="dk1"/>
                  </a:solidFill>
                </a:rPr>
                <a:t> </a:t>
              </a:r>
              <a:r>
                <a:rPr lang="fr-FR" sz="1200" u="sng">
                  <a:solidFill>
                    <a:srgbClr val="1155CC"/>
                  </a:solidFill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opendata.paris.fr</a:t>
              </a:r>
              <a:r>
                <a:rPr lang="fr-FR" sz="1300">
                  <a:solidFill>
                    <a:schemeClr val="dk1"/>
                  </a:solidFill>
                </a:rPr>
                <a:t> 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Calibri"/>
                <a:buChar char="&gt;"/>
              </a:pPr>
              <a:r>
                <a:rPr lang="fr-FR">
                  <a:latin typeface="Calibri"/>
                  <a:ea typeface="Calibri"/>
                  <a:cs typeface="Calibri"/>
                  <a:sym typeface="Calibri"/>
                </a:rPr>
                <a:t>Other datas : construction sites ? how to merge it ? Geographically ? with coordinates? 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14" name="Google Shape;214;p8"/>
          <p:cNvCxnSpPr/>
          <p:nvPr/>
        </p:nvCxnSpPr>
        <p:spPr>
          <a:xfrm>
            <a:off x="727175" y="4012000"/>
            <a:ext cx="11120700" cy="1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9"/>
          <p:cNvSpPr/>
          <p:nvPr/>
        </p:nvSpPr>
        <p:spPr>
          <a:xfrm>
            <a:off x="0" y="0"/>
            <a:ext cx="12206749" cy="6858000"/>
          </a:xfrm>
          <a:prstGeom prst="rect">
            <a:avLst/>
          </a:prstGeom>
          <a:solidFill>
            <a:srgbClr val="003618">
              <a:alpha val="49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9"/>
          <p:cNvSpPr/>
          <p:nvPr/>
        </p:nvSpPr>
        <p:spPr>
          <a:xfrm>
            <a:off x="642699" y="5075225"/>
            <a:ext cx="7920300" cy="11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600" b="1" dirty="0">
                <a:solidFill>
                  <a:schemeClr val="lt1"/>
                </a:solidFill>
                <a:latin typeface="Gotham Narrow Medium" pitchFamily="2" charset="0"/>
                <a:sym typeface="Arial"/>
              </a:rPr>
              <a:t>PREPROCES</a:t>
            </a:r>
            <a:r>
              <a:rPr lang="fr-FR" sz="6600" b="1" dirty="0">
                <a:solidFill>
                  <a:schemeClr val="lt1"/>
                </a:solidFill>
                <a:latin typeface="Gotham Narrow Medium" pitchFamily="2" charset="0"/>
              </a:rPr>
              <a:t>S</a:t>
            </a:r>
            <a:r>
              <a:rPr lang="fr-FR" sz="6600" b="1" dirty="0">
                <a:solidFill>
                  <a:schemeClr val="lt1"/>
                </a:solidFill>
                <a:latin typeface="Gotham Narrow Medium" pitchFamily="2" charset="0"/>
                <a:sym typeface="Arial"/>
              </a:rPr>
              <a:t>ING</a:t>
            </a:r>
            <a:endParaRPr dirty="0">
              <a:latin typeface="Gotham Narrow Medium" pitchFamily="2" charset="0"/>
            </a:endParaRPr>
          </a:p>
        </p:txBody>
      </p:sp>
      <p:cxnSp>
        <p:nvCxnSpPr>
          <p:cNvPr id="221" name="Google Shape;221;p9"/>
          <p:cNvCxnSpPr/>
          <p:nvPr/>
        </p:nvCxnSpPr>
        <p:spPr>
          <a:xfrm rot="10800000" flipH="1">
            <a:off x="0" y="6330168"/>
            <a:ext cx="12192000" cy="1507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2" name="Google Shape;222;p9"/>
          <p:cNvCxnSpPr/>
          <p:nvPr/>
        </p:nvCxnSpPr>
        <p:spPr>
          <a:xfrm>
            <a:off x="479425" y="-13864"/>
            <a:ext cx="0" cy="6871261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5093</TotalTime>
  <Words>1063</Words>
  <Application>Microsoft Macintosh PowerPoint</Application>
  <PresentationFormat>Grand écran</PresentationFormat>
  <Paragraphs>201</Paragraphs>
  <Slides>19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Courier New</vt:lpstr>
      <vt:lpstr>Gotham Narrow Medium</vt:lpstr>
      <vt:lpstr>Noto Sans Symbols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Charles Proye</dc:creator>
  <cp:lastModifiedBy>Charles Proye</cp:lastModifiedBy>
  <cp:revision>19</cp:revision>
  <dcterms:created xsi:type="dcterms:W3CDTF">2021-12-07T10:56:21Z</dcterms:created>
  <dcterms:modified xsi:type="dcterms:W3CDTF">2021-12-13T17:11:46Z</dcterms:modified>
</cp:coreProperties>
</file>