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73" r:id="rId4"/>
    <p:sldId id="269" r:id="rId5"/>
    <p:sldId id="270" r:id="rId6"/>
    <p:sldId id="264" r:id="rId7"/>
    <p:sldId id="265" r:id="rId8"/>
    <p:sldId id="266" r:id="rId9"/>
    <p:sldId id="271" r:id="rId10"/>
    <p:sldId id="274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DB2"/>
    <a:srgbClr val="E9867F"/>
    <a:srgbClr val="9DD9C5"/>
    <a:srgbClr val="628F4B"/>
    <a:srgbClr val="A5E3CE"/>
    <a:srgbClr val="EECB95"/>
    <a:srgbClr val="9681A2"/>
    <a:srgbClr val="8CC1B3"/>
    <a:srgbClr val="E97E80"/>
    <a:srgbClr val="A3B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27" autoAdjust="0"/>
  </p:normalViewPr>
  <p:slideViewPr>
    <p:cSldViewPr snapToGrid="0" snapToObjects="1">
      <p:cViewPr>
        <p:scale>
          <a:sx n="152" d="100"/>
          <a:sy n="152" d="100"/>
        </p:scale>
        <p:origin x="-312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3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1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6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6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2567-A46C-4A49-A7EE-8FBD06A898B2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3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82" y="2744958"/>
            <a:ext cx="2498784" cy="176789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234861" y="3404315"/>
            <a:ext cx="1163609" cy="369332"/>
          </a:xfrm>
          <a:prstGeom prst="rect">
            <a:avLst/>
          </a:prstGeom>
          <a:solidFill>
            <a:srgbClr val="DDD9C3"/>
          </a:solidFill>
          <a:ln>
            <a:noFill/>
          </a:ln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  <a:latin typeface="Avenir Black"/>
                <a:cs typeface="Avenir Black"/>
              </a:rPr>
              <a:t>Variation</a:t>
            </a:r>
            <a:endParaRPr lang="fr-FR" b="1" dirty="0">
              <a:solidFill>
                <a:schemeClr val="bg2">
                  <a:lumMod val="2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800866" y="3404315"/>
            <a:ext cx="1193515" cy="369332"/>
          </a:xfrm>
          <a:prstGeom prst="rect">
            <a:avLst/>
          </a:prstGeom>
          <a:solidFill>
            <a:srgbClr val="DDD9C3"/>
          </a:solidFill>
          <a:ln>
            <a:noFill/>
          </a:ln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2">
                    <a:lumMod val="25000"/>
                  </a:schemeClr>
                </a:solidFill>
                <a:latin typeface="Avenir Black"/>
                <a:cs typeface="Avenir Black"/>
              </a:rPr>
              <a:t>Selection</a:t>
            </a:r>
            <a:endParaRPr lang="fr-FR" b="1" dirty="0">
              <a:solidFill>
                <a:schemeClr val="bg2">
                  <a:lumMod val="2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2" name="Flèche courbée vers le bas 11"/>
          <p:cNvSpPr/>
          <p:nvPr/>
        </p:nvSpPr>
        <p:spPr>
          <a:xfrm>
            <a:off x="2638552" y="2441156"/>
            <a:ext cx="3785212" cy="826042"/>
          </a:xfrm>
          <a:prstGeom prst="curved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 courbée vers le bas 12"/>
          <p:cNvSpPr/>
          <p:nvPr/>
        </p:nvSpPr>
        <p:spPr>
          <a:xfrm rot="10800000">
            <a:off x="2552242" y="3927221"/>
            <a:ext cx="3785212" cy="826042"/>
          </a:xfrm>
          <a:prstGeom prst="curved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9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aevol_decod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79" y="1019305"/>
            <a:ext cx="7353300" cy="40132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17533" y="1837999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>
                <a:cs typeface="Arial"/>
              </a:rPr>
              <a:t>(a) Chromosome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4703695" y="127255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>
                <a:cs typeface="Arial"/>
              </a:rPr>
              <a:t>(b)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6118153" y="139566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>
                <a:cs typeface="Arial"/>
              </a:rPr>
              <a:t>(c)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7027787" y="98150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>
                <a:cs typeface="Arial"/>
              </a:rPr>
              <a:t>(d)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6663585" y="414728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>
                <a:cs typeface="Arial"/>
              </a:rPr>
              <a:t>(e)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24725" y="1032005"/>
            <a:ext cx="951454" cy="1419095"/>
          </a:xfrm>
          <a:prstGeom prst="rect">
            <a:avLst/>
          </a:prstGeom>
          <a:noFill/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83374" y="38977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>
                <a:cs typeface="Arial"/>
              </a:rPr>
              <a:t>(f)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403081" y="2398937"/>
            <a:ext cx="35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>
                <a:cs typeface="Arial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36852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èche en arc 30"/>
          <p:cNvSpPr/>
          <p:nvPr/>
        </p:nvSpPr>
        <p:spPr>
          <a:xfrm>
            <a:off x="468527" y="1319218"/>
            <a:ext cx="8001963" cy="4352133"/>
          </a:xfrm>
          <a:prstGeom prst="circularArrow">
            <a:avLst>
              <a:gd name="adj1" fmla="val 7575"/>
              <a:gd name="adj2" fmla="val 1140981"/>
              <a:gd name="adj3" fmla="val 20660252"/>
              <a:gd name="adj4" fmla="val 506797"/>
              <a:gd name="adj5" fmla="val 1203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82" y="2744958"/>
            <a:ext cx="2498784" cy="176789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234861" y="3404315"/>
            <a:ext cx="1163609" cy="369332"/>
          </a:xfrm>
          <a:prstGeom prst="rect">
            <a:avLst/>
          </a:prstGeom>
          <a:solidFill>
            <a:srgbClr val="DDD9C3"/>
          </a:solidFill>
          <a:ln>
            <a:noFill/>
          </a:ln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  <a:latin typeface="Avenir Black"/>
                <a:cs typeface="Avenir Black"/>
              </a:rPr>
              <a:t>Variation</a:t>
            </a:r>
            <a:endParaRPr lang="fr-FR" b="1" dirty="0">
              <a:solidFill>
                <a:schemeClr val="bg2">
                  <a:lumMod val="2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800866" y="3404315"/>
            <a:ext cx="1193515" cy="369332"/>
          </a:xfrm>
          <a:prstGeom prst="rect">
            <a:avLst/>
          </a:prstGeom>
          <a:solidFill>
            <a:srgbClr val="DDD9C3"/>
          </a:solidFill>
          <a:ln>
            <a:noFill/>
          </a:ln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2">
                    <a:lumMod val="25000"/>
                  </a:schemeClr>
                </a:solidFill>
                <a:latin typeface="Avenir Black"/>
                <a:cs typeface="Avenir Black"/>
              </a:rPr>
              <a:t>Selection</a:t>
            </a:r>
            <a:endParaRPr lang="fr-FR" b="1" dirty="0">
              <a:solidFill>
                <a:schemeClr val="bg2">
                  <a:lumMod val="2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4" name="Flèche courbée vers le bas 3"/>
          <p:cNvSpPr/>
          <p:nvPr/>
        </p:nvSpPr>
        <p:spPr>
          <a:xfrm>
            <a:off x="2638552" y="2441156"/>
            <a:ext cx="3785212" cy="826042"/>
          </a:xfrm>
          <a:prstGeom prst="curved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e bas 10"/>
          <p:cNvSpPr/>
          <p:nvPr/>
        </p:nvSpPr>
        <p:spPr>
          <a:xfrm rot="10800000">
            <a:off x="2552242" y="3927221"/>
            <a:ext cx="3785212" cy="826042"/>
          </a:xfrm>
          <a:prstGeom prst="curved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45314" y="2144991"/>
            <a:ext cx="13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venir Book"/>
                <a:cs typeface="Avenir Book"/>
              </a:rPr>
              <a:t>DNA </a:t>
            </a:r>
            <a:r>
              <a:rPr lang="fr-FR" dirty="0" err="1" smtClean="0">
                <a:latin typeface="Avenir Book"/>
                <a:cs typeface="Avenir Book"/>
              </a:rPr>
              <a:t>repair</a:t>
            </a:r>
            <a:endParaRPr lang="fr-FR" dirty="0">
              <a:latin typeface="Avenir Book"/>
              <a:cs typeface="Avenir Book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1174" y="328108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latin typeface="Avenir Book"/>
                <a:cs typeface="Avenir Book"/>
              </a:rPr>
              <a:t>Mutator</a:t>
            </a:r>
            <a:endParaRPr lang="fr-FR" dirty="0">
              <a:latin typeface="Avenir Book"/>
              <a:cs typeface="Avenir Book"/>
            </a:endParaRPr>
          </a:p>
          <a:p>
            <a:pPr algn="ctr"/>
            <a:r>
              <a:rPr lang="fr-FR" dirty="0" err="1" smtClean="0">
                <a:latin typeface="Avenir Book"/>
                <a:cs typeface="Avenir Book"/>
              </a:rPr>
              <a:t>genes</a:t>
            </a:r>
            <a:endParaRPr lang="fr-FR" dirty="0">
              <a:latin typeface="Avenir Book"/>
              <a:cs typeface="Avenir Book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24257" y="4208667"/>
            <a:ext cx="158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Avenir Book"/>
                <a:cs typeface="Avenir Book"/>
              </a:rPr>
              <a:t>Transposable</a:t>
            </a:r>
          </a:p>
          <a:p>
            <a:pPr algn="ctr"/>
            <a:r>
              <a:rPr lang="fr-FR" dirty="0" err="1" smtClean="0">
                <a:latin typeface="Avenir Book"/>
                <a:cs typeface="Avenir Book"/>
              </a:rPr>
              <a:t>elements</a:t>
            </a:r>
            <a:endParaRPr lang="fr-FR" dirty="0">
              <a:latin typeface="Avenir Book"/>
              <a:cs typeface="Avenir Book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44925" y="1516909"/>
            <a:ext cx="128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Avenir Book"/>
                <a:cs typeface="Avenir Book"/>
              </a:rPr>
              <a:t>Horizontal</a:t>
            </a:r>
          </a:p>
          <a:p>
            <a:pPr algn="ctr"/>
            <a:r>
              <a:rPr lang="fr-FR" dirty="0" smtClean="0">
                <a:latin typeface="Avenir Book"/>
                <a:cs typeface="Avenir Book"/>
              </a:rPr>
              <a:t>transfert</a:t>
            </a:r>
            <a:endParaRPr lang="fr-FR" dirty="0">
              <a:latin typeface="Avenir Book"/>
              <a:cs typeface="Avenir Book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57235" y="1768277"/>
            <a:ext cx="191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latin typeface="Avenir Book"/>
                <a:cs typeface="Avenir Book"/>
              </a:rPr>
              <a:t>Stochasticity</a:t>
            </a:r>
            <a:r>
              <a:rPr lang="fr-FR" dirty="0" smtClean="0">
                <a:latin typeface="Avenir Book"/>
                <a:cs typeface="Avenir Book"/>
              </a:rPr>
              <a:t> of</a:t>
            </a:r>
          </a:p>
          <a:p>
            <a:pPr algn="ctr"/>
            <a:r>
              <a:rPr lang="fr-FR" dirty="0" err="1" smtClean="0">
                <a:latin typeface="Avenir Book"/>
                <a:cs typeface="Avenir Book"/>
              </a:rPr>
              <a:t>gene</a:t>
            </a:r>
            <a:r>
              <a:rPr lang="fr-FR" dirty="0" smtClean="0">
                <a:latin typeface="Avenir Book"/>
                <a:cs typeface="Avenir Book"/>
              </a:rPr>
              <a:t> expression</a:t>
            </a:r>
            <a:endParaRPr lang="fr-FR" dirty="0">
              <a:latin typeface="Avenir Book"/>
              <a:cs typeface="Avenir Book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498926" y="2935659"/>
            <a:ext cx="55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Avenir Book"/>
                <a:cs typeface="Avenir Book"/>
              </a:rPr>
              <a:t>Sex</a:t>
            </a:r>
            <a:endParaRPr lang="fr-FR" dirty="0">
              <a:latin typeface="Avenir Book"/>
              <a:cs typeface="Avenir Book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934771" y="3944020"/>
            <a:ext cx="13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Avenir Book"/>
                <a:cs typeface="Avenir Book"/>
              </a:rPr>
              <a:t>Network</a:t>
            </a:r>
          </a:p>
          <a:p>
            <a:pPr algn="ctr"/>
            <a:r>
              <a:rPr lang="fr-FR" dirty="0" err="1" smtClean="0">
                <a:latin typeface="Avenir Book"/>
                <a:cs typeface="Avenir Book"/>
              </a:rPr>
              <a:t>modularity</a:t>
            </a:r>
            <a:endParaRPr lang="fr-FR" dirty="0">
              <a:latin typeface="Avenir Book"/>
              <a:cs typeface="Avenir Book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428437" y="4608633"/>
            <a:ext cx="1494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Avenir Book"/>
                <a:cs typeface="Avenir Book"/>
              </a:rPr>
              <a:t>Niche</a:t>
            </a:r>
          </a:p>
          <a:p>
            <a:pPr algn="ctr"/>
            <a:r>
              <a:rPr lang="fr-FR" dirty="0" smtClean="0">
                <a:latin typeface="Avenir Book"/>
                <a:cs typeface="Avenir Book"/>
              </a:rPr>
              <a:t>construction</a:t>
            </a:r>
            <a:endParaRPr lang="fr-FR" dirty="0">
              <a:latin typeface="Avenir Book"/>
              <a:cs typeface="Avenir Book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89977" y="4931641"/>
            <a:ext cx="194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venir Book"/>
                <a:cs typeface="Avenir Book"/>
              </a:rPr>
              <a:t>Resource cycling</a:t>
            </a:r>
            <a:endParaRPr lang="fr-FR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9532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Connecteur droit 108"/>
          <p:cNvCxnSpPr>
            <a:stCxn id="30" idx="7"/>
            <a:endCxn id="33" idx="2"/>
          </p:cNvCxnSpPr>
          <p:nvPr/>
        </p:nvCxnSpPr>
        <p:spPr>
          <a:xfrm flipV="1">
            <a:off x="3246745" y="1089728"/>
            <a:ext cx="365822" cy="26576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stCxn id="30" idx="6"/>
            <a:endCxn id="34" idx="2"/>
          </p:cNvCxnSpPr>
          <p:nvPr/>
        </p:nvCxnSpPr>
        <p:spPr>
          <a:xfrm>
            <a:off x="3270156" y="1412010"/>
            <a:ext cx="358382" cy="1598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stCxn id="35" idx="2"/>
            <a:endCxn id="29" idx="6"/>
          </p:cNvCxnSpPr>
          <p:nvPr/>
        </p:nvCxnSpPr>
        <p:spPr>
          <a:xfrm flipH="1" flipV="1">
            <a:off x="3350085" y="1922044"/>
            <a:ext cx="285893" cy="12121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stCxn id="36" idx="0"/>
            <a:endCxn id="35" idx="4"/>
          </p:cNvCxnSpPr>
          <p:nvPr/>
        </p:nvCxnSpPr>
        <p:spPr>
          <a:xfrm flipH="1" flipV="1">
            <a:off x="3715907" y="2123189"/>
            <a:ext cx="14739" cy="280566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33" idx="6"/>
            <a:endCxn id="39" idx="1"/>
          </p:cNvCxnSpPr>
          <p:nvPr/>
        </p:nvCxnSpPr>
        <p:spPr>
          <a:xfrm>
            <a:off x="3772424" y="1089728"/>
            <a:ext cx="281341" cy="18583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34" idx="6"/>
            <a:endCxn id="39" idx="3"/>
          </p:cNvCxnSpPr>
          <p:nvPr/>
        </p:nvCxnSpPr>
        <p:spPr>
          <a:xfrm flipV="1">
            <a:off x="3788395" y="1388598"/>
            <a:ext cx="265370" cy="18326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34" idx="4"/>
            <a:endCxn id="35" idx="0"/>
          </p:cNvCxnSpPr>
          <p:nvPr/>
        </p:nvCxnSpPr>
        <p:spPr>
          <a:xfrm>
            <a:off x="3708467" y="1651794"/>
            <a:ext cx="7440" cy="31153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39" idx="4"/>
            <a:endCxn id="38" idx="0"/>
          </p:cNvCxnSpPr>
          <p:nvPr/>
        </p:nvCxnSpPr>
        <p:spPr>
          <a:xfrm>
            <a:off x="4110283" y="1412009"/>
            <a:ext cx="0" cy="2323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38" idx="3"/>
            <a:endCxn id="35" idx="7"/>
          </p:cNvCxnSpPr>
          <p:nvPr/>
        </p:nvCxnSpPr>
        <p:spPr>
          <a:xfrm flipH="1">
            <a:off x="3772424" y="1780784"/>
            <a:ext cx="281341" cy="20595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36" idx="6"/>
            <a:endCxn id="37" idx="3"/>
          </p:cNvCxnSpPr>
          <p:nvPr/>
        </p:nvCxnSpPr>
        <p:spPr>
          <a:xfrm flipV="1">
            <a:off x="3810574" y="2300415"/>
            <a:ext cx="403048" cy="18326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35" idx="6"/>
            <a:endCxn id="37" idx="1"/>
          </p:cNvCxnSpPr>
          <p:nvPr/>
        </p:nvCxnSpPr>
        <p:spPr>
          <a:xfrm>
            <a:off x="3795835" y="2043261"/>
            <a:ext cx="417787" cy="144119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stCxn id="39" idx="6"/>
            <a:endCxn id="41" idx="1"/>
          </p:cNvCxnSpPr>
          <p:nvPr/>
        </p:nvCxnSpPr>
        <p:spPr>
          <a:xfrm>
            <a:off x="4190211" y="1332081"/>
            <a:ext cx="228148" cy="958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stCxn id="41" idx="3"/>
            <a:endCxn id="38" idx="7"/>
          </p:cNvCxnSpPr>
          <p:nvPr/>
        </p:nvCxnSpPr>
        <p:spPr>
          <a:xfrm flipH="1">
            <a:off x="4166800" y="1540998"/>
            <a:ext cx="251559" cy="12675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stCxn id="42" idx="2"/>
            <a:endCxn id="39" idx="7"/>
          </p:cNvCxnSpPr>
          <p:nvPr/>
        </p:nvCxnSpPr>
        <p:spPr>
          <a:xfrm flipH="1">
            <a:off x="4166800" y="1140731"/>
            <a:ext cx="308077" cy="13483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41" idx="4"/>
            <a:endCxn id="40" idx="0"/>
          </p:cNvCxnSpPr>
          <p:nvPr/>
        </p:nvCxnSpPr>
        <p:spPr>
          <a:xfrm>
            <a:off x="4474877" y="1564409"/>
            <a:ext cx="79929" cy="318994"/>
          </a:xfrm>
          <a:prstGeom prst="line">
            <a:avLst/>
          </a:prstGeom>
          <a:ln w="28575" cmpd="sng">
            <a:solidFill>
              <a:srgbClr val="628F4B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40" idx="3"/>
            <a:endCxn id="37" idx="7"/>
          </p:cNvCxnSpPr>
          <p:nvPr/>
        </p:nvCxnSpPr>
        <p:spPr>
          <a:xfrm flipH="1">
            <a:off x="4326657" y="2019849"/>
            <a:ext cx="171631" cy="167531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41" idx="5"/>
            <a:endCxn id="44" idx="1"/>
          </p:cNvCxnSpPr>
          <p:nvPr/>
        </p:nvCxnSpPr>
        <p:spPr>
          <a:xfrm>
            <a:off x="4531394" y="1540998"/>
            <a:ext cx="397181" cy="26307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eur droit 169"/>
          <p:cNvCxnSpPr>
            <a:stCxn id="44" idx="3"/>
            <a:endCxn id="45" idx="0"/>
          </p:cNvCxnSpPr>
          <p:nvPr/>
        </p:nvCxnSpPr>
        <p:spPr>
          <a:xfrm flipH="1">
            <a:off x="4825377" y="1917106"/>
            <a:ext cx="103198" cy="30755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41" idx="6"/>
            <a:endCxn id="43" idx="2"/>
          </p:cNvCxnSpPr>
          <p:nvPr/>
        </p:nvCxnSpPr>
        <p:spPr>
          <a:xfrm flipV="1">
            <a:off x="4554805" y="1443700"/>
            <a:ext cx="270431" cy="40781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eur droit 175"/>
          <p:cNvCxnSpPr>
            <a:stCxn id="43" idx="7"/>
            <a:endCxn id="49" idx="2"/>
          </p:cNvCxnSpPr>
          <p:nvPr/>
        </p:nvCxnSpPr>
        <p:spPr>
          <a:xfrm flipV="1">
            <a:off x="4961682" y="1237754"/>
            <a:ext cx="315675" cy="149428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eur droit 178"/>
          <p:cNvCxnSpPr>
            <a:stCxn id="48" idx="0"/>
            <a:endCxn id="49" idx="4"/>
          </p:cNvCxnSpPr>
          <p:nvPr/>
        </p:nvCxnSpPr>
        <p:spPr>
          <a:xfrm flipV="1">
            <a:off x="5284861" y="1317682"/>
            <a:ext cx="72425" cy="25418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stCxn id="48" idx="4"/>
            <a:endCxn id="47" idx="0"/>
          </p:cNvCxnSpPr>
          <p:nvPr/>
        </p:nvCxnSpPr>
        <p:spPr>
          <a:xfrm>
            <a:off x="5284861" y="1731723"/>
            <a:ext cx="152354" cy="27024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stCxn id="47" idx="4"/>
            <a:endCxn id="46" idx="7"/>
          </p:cNvCxnSpPr>
          <p:nvPr/>
        </p:nvCxnSpPr>
        <p:spPr>
          <a:xfrm flipH="1">
            <a:off x="5333938" y="2161829"/>
            <a:ext cx="103277" cy="26533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45" idx="6"/>
            <a:endCxn id="46" idx="2"/>
          </p:cNvCxnSpPr>
          <p:nvPr/>
        </p:nvCxnSpPr>
        <p:spPr>
          <a:xfrm>
            <a:off x="4905305" y="2304586"/>
            <a:ext cx="292187" cy="17909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eur droit 191"/>
          <p:cNvCxnSpPr>
            <a:stCxn id="37" idx="6"/>
            <a:endCxn id="45" idx="2"/>
          </p:cNvCxnSpPr>
          <p:nvPr/>
        </p:nvCxnSpPr>
        <p:spPr>
          <a:xfrm>
            <a:off x="4350068" y="2243898"/>
            <a:ext cx="395380" cy="6068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eur droit 194"/>
          <p:cNvCxnSpPr>
            <a:stCxn id="44" idx="6"/>
            <a:endCxn id="47" idx="2"/>
          </p:cNvCxnSpPr>
          <p:nvPr/>
        </p:nvCxnSpPr>
        <p:spPr>
          <a:xfrm>
            <a:off x="5065021" y="1860589"/>
            <a:ext cx="292265" cy="2213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cteur droit 197"/>
          <p:cNvCxnSpPr>
            <a:stCxn id="43" idx="4"/>
            <a:endCxn id="44" idx="0"/>
          </p:cNvCxnSpPr>
          <p:nvPr/>
        </p:nvCxnSpPr>
        <p:spPr>
          <a:xfrm>
            <a:off x="4905165" y="1523628"/>
            <a:ext cx="79928" cy="25703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necteur droit 200"/>
          <p:cNvCxnSpPr>
            <a:stCxn id="42" idx="5"/>
            <a:endCxn id="43" idx="1"/>
          </p:cNvCxnSpPr>
          <p:nvPr/>
        </p:nvCxnSpPr>
        <p:spPr>
          <a:xfrm>
            <a:off x="4611323" y="1197248"/>
            <a:ext cx="237324" cy="18993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necteur droit 206"/>
          <p:cNvCxnSpPr>
            <a:stCxn id="37" idx="0"/>
            <a:endCxn id="38" idx="5"/>
          </p:cNvCxnSpPr>
          <p:nvPr/>
        </p:nvCxnSpPr>
        <p:spPr>
          <a:xfrm flipH="1" flipV="1">
            <a:off x="4166800" y="1780784"/>
            <a:ext cx="103340" cy="38318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6" idx="7"/>
            <a:endCxn id="26" idx="2"/>
          </p:cNvCxnSpPr>
          <p:nvPr/>
        </p:nvCxnSpPr>
        <p:spPr>
          <a:xfrm flipV="1">
            <a:off x="1619557" y="1060803"/>
            <a:ext cx="395509" cy="29468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25" idx="1"/>
            <a:endCxn id="26" idx="6"/>
          </p:cNvCxnSpPr>
          <p:nvPr/>
        </p:nvCxnSpPr>
        <p:spPr>
          <a:xfrm flipH="1" flipV="1">
            <a:off x="2174923" y="1060803"/>
            <a:ext cx="316101" cy="20281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" idx="6"/>
            <a:endCxn id="21" idx="2"/>
          </p:cNvCxnSpPr>
          <p:nvPr/>
        </p:nvCxnSpPr>
        <p:spPr>
          <a:xfrm>
            <a:off x="1642968" y="1412010"/>
            <a:ext cx="372098" cy="79928"/>
          </a:xfrm>
          <a:prstGeom prst="line">
            <a:avLst/>
          </a:prstGeom>
          <a:ln w="28575" cmpd="sng">
            <a:solidFill>
              <a:srgbClr val="628F4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21" idx="6"/>
            <a:endCxn id="25" idx="3"/>
          </p:cNvCxnSpPr>
          <p:nvPr/>
        </p:nvCxnSpPr>
        <p:spPr>
          <a:xfrm flipV="1">
            <a:off x="2174923" y="1376656"/>
            <a:ext cx="316101" cy="1152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6" idx="4"/>
            <a:endCxn id="19" idx="1"/>
          </p:cNvCxnSpPr>
          <p:nvPr/>
        </p:nvCxnSpPr>
        <p:spPr>
          <a:xfrm>
            <a:off x="1563040" y="1491938"/>
            <a:ext cx="103339" cy="37358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20" idx="0"/>
            <a:endCxn id="19" idx="4"/>
          </p:cNvCxnSpPr>
          <p:nvPr/>
        </p:nvCxnSpPr>
        <p:spPr>
          <a:xfrm flipV="1">
            <a:off x="1635511" y="2001972"/>
            <a:ext cx="87386" cy="32185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20" idx="6"/>
            <a:endCxn id="23" idx="2"/>
          </p:cNvCxnSpPr>
          <p:nvPr/>
        </p:nvCxnSpPr>
        <p:spPr>
          <a:xfrm flipV="1">
            <a:off x="1715439" y="2323827"/>
            <a:ext cx="379555" cy="79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23" idx="6"/>
            <a:endCxn id="28" idx="2"/>
          </p:cNvCxnSpPr>
          <p:nvPr/>
        </p:nvCxnSpPr>
        <p:spPr>
          <a:xfrm flipV="1">
            <a:off x="2254851" y="2203118"/>
            <a:ext cx="401956" cy="12070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8" idx="6"/>
            <a:endCxn id="32" idx="1"/>
          </p:cNvCxnSpPr>
          <p:nvPr/>
        </p:nvCxnSpPr>
        <p:spPr>
          <a:xfrm>
            <a:off x="2816664" y="2203118"/>
            <a:ext cx="382517" cy="2240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22" idx="0"/>
            <a:endCxn id="21" idx="5"/>
          </p:cNvCxnSpPr>
          <p:nvPr/>
        </p:nvCxnSpPr>
        <p:spPr>
          <a:xfrm flipH="1" flipV="1">
            <a:off x="2151512" y="1548455"/>
            <a:ext cx="103340" cy="260179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19" idx="7"/>
            <a:endCxn id="21" idx="3"/>
          </p:cNvCxnSpPr>
          <p:nvPr/>
        </p:nvCxnSpPr>
        <p:spPr>
          <a:xfrm flipV="1">
            <a:off x="1779414" y="1548455"/>
            <a:ext cx="259063" cy="31707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19" idx="5"/>
            <a:endCxn id="23" idx="1"/>
          </p:cNvCxnSpPr>
          <p:nvPr/>
        </p:nvCxnSpPr>
        <p:spPr>
          <a:xfrm>
            <a:off x="1779414" y="1978561"/>
            <a:ext cx="338991" cy="2887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23" idx="0"/>
            <a:endCxn id="22" idx="4"/>
          </p:cNvCxnSpPr>
          <p:nvPr/>
        </p:nvCxnSpPr>
        <p:spPr>
          <a:xfrm flipV="1">
            <a:off x="2174923" y="1968491"/>
            <a:ext cx="79929" cy="275407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27" idx="0"/>
            <a:endCxn id="25" idx="5"/>
          </p:cNvCxnSpPr>
          <p:nvPr/>
        </p:nvCxnSpPr>
        <p:spPr>
          <a:xfrm flipH="1" flipV="1">
            <a:off x="2604059" y="1376656"/>
            <a:ext cx="132677" cy="24593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22" idx="6"/>
            <a:endCxn id="27" idx="3"/>
          </p:cNvCxnSpPr>
          <p:nvPr/>
        </p:nvCxnSpPr>
        <p:spPr>
          <a:xfrm flipV="1">
            <a:off x="2334780" y="1759040"/>
            <a:ext cx="345438" cy="129523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28" idx="0"/>
            <a:endCxn id="27" idx="4"/>
          </p:cNvCxnSpPr>
          <p:nvPr/>
        </p:nvCxnSpPr>
        <p:spPr>
          <a:xfrm flipV="1">
            <a:off x="2736736" y="1782451"/>
            <a:ext cx="0" cy="34073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27" idx="7"/>
            <a:endCxn id="30" idx="3"/>
          </p:cNvCxnSpPr>
          <p:nvPr/>
        </p:nvCxnSpPr>
        <p:spPr>
          <a:xfrm flipV="1">
            <a:off x="2793253" y="1468527"/>
            <a:ext cx="340457" cy="17747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27" idx="5"/>
            <a:endCxn id="29" idx="2"/>
          </p:cNvCxnSpPr>
          <p:nvPr/>
        </p:nvCxnSpPr>
        <p:spPr>
          <a:xfrm>
            <a:off x="2793253" y="1759040"/>
            <a:ext cx="396975" cy="163004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05"/>
          <p:cNvCxnSpPr>
            <a:stCxn id="29" idx="0"/>
            <a:endCxn id="30" idx="4"/>
          </p:cNvCxnSpPr>
          <p:nvPr/>
        </p:nvCxnSpPr>
        <p:spPr>
          <a:xfrm flipH="1" flipV="1">
            <a:off x="3190228" y="1491938"/>
            <a:ext cx="79929" cy="35017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32" idx="0"/>
            <a:endCxn id="29" idx="4"/>
          </p:cNvCxnSpPr>
          <p:nvPr/>
        </p:nvCxnSpPr>
        <p:spPr>
          <a:xfrm flipV="1">
            <a:off x="3255699" y="2001972"/>
            <a:ext cx="14458" cy="401783"/>
          </a:xfrm>
          <a:prstGeom prst="line">
            <a:avLst/>
          </a:prstGeom>
          <a:ln w="28575" cmpd="sng">
            <a:solidFill>
              <a:srgbClr val="628F4B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stCxn id="32" idx="6"/>
            <a:endCxn id="36" idx="2"/>
          </p:cNvCxnSpPr>
          <p:nvPr/>
        </p:nvCxnSpPr>
        <p:spPr>
          <a:xfrm>
            <a:off x="3335627" y="2483684"/>
            <a:ext cx="315090" cy="0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25" idx="6"/>
            <a:endCxn id="30" idx="2"/>
          </p:cNvCxnSpPr>
          <p:nvPr/>
        </p:nvCxnSpPr>
        <p:spPr>
          <a:xfrm>
            <a:off x="2627470" y="1320139"/>
            <a:ext cx="482829" cy="9187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483111" y="1332081"/>
            <a:ext cx="159857" cy="159857"/>
          </a:xfrm>
          <a:prstGeom prst="ellipse">
            <a:avLst/>
          </a:prstGeom>
          <a:solidFill>
            <a:srgbClr val="B68DB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642968" y="1842115"/>
            <a:ext cx="159857" cy="159857"/>
          </a:xfrm>
          <a:prstGeom prst="ellipse">
            <a:avLst/>
          </a:prstGeom>
          <a:solidFill>
            <a:srgbClr val="E9867F"/>
          </a:solidFill>
          <a:ln w="12700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555582" y="2323827"/>
            <a:ext cx="159857" cy="159857"/>
          </a:xfrm>
          <a:prstGeom prst="ellipse">
            <a:avLst/>
          </a:prstGeom>
          <a:solidFill>
            <a:srgbClr val="E9867F"/>
          </a:solidFill>
          <a:ln w="12700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015066" y="1412009"/>
            <a:ext cx="159857" cy="159857"/>
          </a:xfrm>
          <a:prstGeom prst="ellipse">
            <a:avLst/>
          </a:prstGeom>
          <a:solidFill>
            <a:srgbClr val="E9867F"/>
          </a:solidFill>
          <a:ln w="12700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174923" y="1808634"/>
            <a:ext cx="159857" cy="159857"/>
          </a:xfrm>
          <a:prstGeom prst="ellipse">
            <a:avLst/>
          </a:prstGeom>
          <a:solidFill>
            <a:srgbClr val="E9867F"/>
          </a:solidFill>
          <a:ln w="12700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094994" y="2243898"/>
            <a:ext cx="159857" cy="159857"/>
          </a:xfrm>
          <a:prstGeom prst="ellipse">
            <a:avLst/>
          </a:prstGeom>
          <a:solidFill>
            <a:srgbClr val="E9867F"/>
          </a:solidFill>
          <a:ln w="12700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2467613" y="1240210"/>
            <a:ext cx="159857" cy="159857"/>
          </a:xfrm>
          <a:prstGeom prst="ellipse">
            <a:avLst/>
          </a:prstGeom>
          <a:solidFill>
            <a:srgbClr val="E9867F"/>
          </a:solidFill>
          <a:ln w="12700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2015066" y="980874"/>
            <a:ext cx="159857" cy="159857"/>
          </a:xfrm>
          <a:prstGeom prst="ellipse">
            <a:avLst/>
          </a:prstGeom>
          <a:solidFill>
            <a:srgbClr val="B68DB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656807" y="1622594"/>
            <a:ext cx="159857" cy="159857"/>
          </a:xfrm>
          <a:prstGeom prst="ellipse">
            <a:avLst/>
          </a:prstGeom>
          <a:solidFill>
            <a:srgbClr val="E9867F"/>
          </a:solidFill>
          <a:ln w="12700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656807" y="2123189"/>
            <a:ext cx="159857" cy="159857"/>
          </a:xfrm>
          <a:prstGeom prst="ellipse">
            <a:avLst/>
          </a:prstGeom>
          <a:solidFill>
            <a:srgbClr val="EECB95"/>
          </a:solidFill>
          <a:ln w="127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190228" y="1842115"/>
            <a:ext cx="159857" cy="159857"/>
          </a:xfrm>
          <a:prstGeom prst="ellipse">
            <a:avLst/>
          </a:prstGeom>
          <a:solidFill>
            <a:srgbClr val="E9867F"/>
          </a:solidFill>
          <a:ln w="12700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110299" y="1332081"/>
            <a:ext cx="159857" cy="159857"/>
          </a:xfrm>
          <a:prstGeom prst="ellipse">
            <a:avLst/>
          </a:prstGeom>
          <a:solidFill>
            <a:srgbClr val="E9867F"/>
          </a:solidFill>
          <a:ln w="12700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175770" y="2403755"/>
            <a:ext cx="159857" cy="159857"/>
          </a:xfrm>
          <a:prstGeom prst="ellipse">
            <a:avLst/>
          </a:prstGeom>
          <a:solidFill>
            <a:srgbClr val="EECB95"/>
          </a:solidFill>
          <a:ln w="127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612567" y="1009799"/>
            <a:ext cx="159857" cy="1598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628538" y="1491937"/>
            <a:ext cx="159857" cy="1598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635978" y="1963332"/>
            <a:ext cx="159857" cy="159857"/>
          </a:xfrm>
          <a:prstGeom prst="ellipse">
            <a:avLst/>
          </a:prstGeom>
          <a:solidFill>
            <a:srgbClr val="EECB95"/>
          </a:solidFill>
          <a:ln w="127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650717" y="2403755"/>
            <a:ext cx="159857" cy="159857"/>
          </a:xfrm>
          <a:prstGeom prst="ellipse">
            <a:avLst/>
          </a:prstGeom>
          <a:solidFill>
            <a:srgbClr val="EECB95"/>
          </a:solidFill>
          <a:ln w="127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4190211" y="2163969"/>
            <a:ext cx="159857" cy="159857"/>
          </a:xfrm>
          <a:prstGeom prst="ellipse">
            <a:avLst/>
          </a:prstGeom>
          <a:solidFill>
            <a:srgbClr val="EECB95"/>
          </a:solidFill>
          <a:ln w="127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030354" y="1644338"/>
            <a:ext cx="159857" cy="159857"/>
          </a:xfrm>
          <a:prstGeom prst="ellipse">
            <a:avLst/>
          </a:prstGeom>
          <a:solidFill>
            <a:srgbClr val="EECB95"/>
          </a:solidFill>
          <a:ln w="127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4030354" y="1252152"/>
            <a:ext cx="159857" cy="1598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474877" y="1883403"/>
            <a:ext cx="159857" cy="159857"/>
          </a:xfrm>
          <a:prstGeom prst="ellipse">
            <a:avLst/>
          </a:prstGeom>
          <a:solidFill>
            <a:srgbClr val="EECB95"/>
          </a:solidFill>
          <a:ln w="127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394948" y="1404552"/>
            <a:ext cx="159857" cy="1598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4474877" y="1060802"/>
            <a:ext cx="159857" cy="1598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4825236" y="1363771"/>
            <a:ext cx="159857" cy="1598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905164" y="1780660"/>
            <a:ext cx="159857" cy="159857"/>
          </a:xfrm>
          <a:prstGeom prst="ellipse">
            <a:avLst/>
          </a:prstGeom>
          <a:solidFill>
            <a:srgbClr val="9DD9C5"/>
          </a:solidFill>
          <a:ln w="12700" cmpd="sng"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745448" y="2224657"/>
            <a:ext cx="159857" cy="159857"/>
          </a:xfrm>
          <a:prstGeom prst="ellipse">
            <a:avLst/>
          </a:prstGeom>
          <a:solidFill>
            <a:srgbClr val="EECB95"/>
          </a:solidFill>
          <a:ln w="127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5197492" y="2403755"/>
            <a:ext cx="159857" cy="159857"/>
          </a:xfrm>
          <a:prstGeom prst="ellipse">
            <a:avLst/>
          </a:prstGeom>
          <a:solidFill>
            <a:srgbClr val="EECB95"/>
          </a:solidFill>
          <a:ln w="127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5357286" y="2001972"/>
            <a:ext cx="159857" cy="159857"/>
          </a:xfrm>
          <a:prstGeom prst="ellipse">
            <a:avLst/>
          </a:prstGeom>
          <a:solidFill>
            <a:srgbClr val="9DD9C5"/>
          </a:solidFill>
          <a:ln w="12700" cmpd="sng"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5204932" y="1571866"/>
            <a:ext cx="159857" cy="159857"/>
          </a:xfrm>
          <a:prstGeom prst="ellipse">
            <a:avLst/>
          </a:prstGeom>
          <a:solidFill>
            <a:srgbClr val="9DD9C5"/>
          </a:solidFill>
          <a:ln w="12700" cmpd="sng"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5277357" y="1157825"/>
            <a:ext cx="159857" cy="1598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ZoneTexte 239"/>
          <p:cNvSpPr txBox="1"/>
          <p:nvPr/>
        </p:nvSpPr>
        <p:spPr>
          <a:xfrm>
            <a:off x="1671379" y="1171528"/>
            <a:ext cx="3727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>
                <a:solidFill>
                  <a:srgbClr val="628F4B"/>
                </a:solidFill>
                <a:latin typeface="Arial"/>
                <a:cs typeface="Arial"/>
              </a:rPr>
              <a:t>(1)</a:t>
            </a:r>
          </a:p>
        </p:txBody>
      </p:sp>
      <p:sp>
        <p:nvSpPr>
          <p:cNvPr id="241" name="ZoneTexte 240"/>
          <p:cNvSpPr txBox="1"/>
          <p:nvPr/>
        </p:nvSpPr>
        <p:spPr>
          <a:xfrm>
            <a:off x="2947338" y="2033723"/>
            <a:ext cx="3727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>
                <a:solidFill>
                  <a:srgbClr val="628F4B"/>
                </a:solidFill>
                <a:latin typeface="Arial"/>
                <a:cs typeface="Arial"/>
              </a:rPr>
              <a:t>(2)</a:t>
            </a:r>
          </a:p>
        </p:txBody>
      </p:sp>
      <p:sp>
        <p:nvSpPr>
          <p:cNvPr id="242" name="ZoneTexte 241"/>
          <p:cNvSpPr txBox="1"/>
          <p:nvPr/>
        </p:nvSpPr>
        <p:spPr>
          <a:xfrm>
            <a:off x="4182063" y="1627002"/>
            <a:ext cx="3727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>
                <a:solidFill>
                  <a:srgbClr val="628F4B"/>
                </a:solidFill>
                <a:latin typeface="Arial"/>
                <a:cs typeface="Arial"/>
              </a:rPr>
              <a:t>(3)</a:t>
            </a:r>
          </a:p>
        </p:txBody>
      </p:sp>
      <p:cxnSp>
        <p:nvCxnSpPr>
          <p:cNvPr id="86" name="Connecteur droit 85"/>
          <p:cNvCxnSpPr/>
          <p:nvPr/>
        </p:nvCxnSpPr>
        <p:spPr>
          <a:xfrm flipV="1">
            <a:off x="1644611" y="2720245"/>
            <a:ext cx="372098" cy="2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44611" y="2942768"/>
            <a:ext cx="372098" cy="0"/>
          </a:xfrm>
          <a:prstGeom prst="line">
            <a:avLst/>
          </a:prstGeom>
          <a:ln w="28575" cmpd="sng">
            <a:solidFill>
              <a:srgbClr val="628F4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962067" y="2587134"/>
            <a:ext cx="1154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Avenir Light"/>
                <a:cs typeface="Avenir Light"/>
              </a:rPr>
              <a:t>Neutral mutation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1959330" y="2806960"/>
            <a:ext cx="1282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Avenir Light"/>
                <a:cs typeface="Avenir Light"/>
              </a:rPr>
              <a:t>Beneficial mutation</a:t>
            </a:r>
          </a:p>
        </p:txBody>
      </p:sp>
    </p:spTree>
    <p:extLst>
      <p:ext uri="{BB962C8B-B14F-4D97-AF65-F5344CB8AC3E}">
        <p14:creationId xmlns:p14="http://schemas.microsoft.com/office/powerpoint/2010/main" val="103965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0528" y="1553185"/>
            <a:ext cx="4495476" cy="502502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Observe nature and build hypotheses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900528" y="2340987"/>
            <a:ext cx="2064994" cy="502502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Gather evidence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900528" y="3128789"/>
            <a:ext cx="2064994" cy="502502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Analyze evidence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900528" y="3916591"/>
            <a:ext cx="4495476" cy="502502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Evaluate hypotheses and propose new directions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31010" y="2340987"/>
            <a:ext cx="2064994" cy="502502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Pick assumptions and build a model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331010" y="3128789"/>
            <a:ext cx="2064994" cy="502502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Analyze the model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00528" y="979829"/>
            <a:ext cx="2064994" cy="502502"/>
          </a:xfrm>
          <a:prstGeom prst="rect">
            <a:avLst/>
          </a:prstGeom>
          <a:solidFill>
            <a:srgbClr val="FFFFFF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venir Book"/>
                <a:cs typeface="Avenir Book"/>
              </a:rPr>
              <a:t>(A) The scientific method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331010" y="979829"/>
            <a:ext cx="2064994" cy="502502"/>
          </a:xfrm>
          <a:prstGeom prst="rect">
            <a:avLst/>
          </a:prstGeom>
          <a:solidFill>
            <a:srgbClr val="FFFFFF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venir Book"/>
                <a:cs typeface="Avenir Book"/>
              </a:rPr>
              <a:t>(B) Proof-of-concept models</a:t>
            </a:r>
          </a:p>
        </p:txBody>
      </p:sp>
      <p:cxnSp>
        <p:nvCxnSpPr>
          <p:cNvPr id="7" name="Connecteur droit avec flèche 6"/>
          <p:cNvCxnSpPr>
            <a:endCxn id="93" idx="0"/>
          </p:cNvCxnSpPr>
          <p:nvPr/>
        </p:nvCxnSpPr>
        <p:spPr>
          <a:xfrm>
            <a:off x="2911227" y="2055687"/>
            <a:ext cx="0" cy="285300"/>
          </a:xfrm>
          <a:prstGeom prst="straightConnector1">
            <a:avLst/>
          </a:prstGeom>
          <a:ln w="19050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>
            <a:off x="5366779" y="2055687"/>
            <a:ext cx="0" cy="285300"/>
          </a:xfrm>
          <a:prstGeom prst="straightConnector1">
            <a:avLst/>
          </a:prstGeom>
          <a:ln w="19050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93" idx="2"/>
            <a:endCxn id="94" idx="0"/>
          </p:cNvCxnSpPr>
          <p:nvPr/>
        </p:nvCxnSpPr>
        <p:spPr>
          <a:xfrm>
            <a:off x="2933025" y="2843489"/>
            <a:ext cx="0" cy="285300"/>
          </a:xfrm>
          <a:prstGeom prst="straightConnector1">
            <a:avLst/>
          </a:prstGeom>
          <a:ln w="19050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96" idx="2"/>
            <a:endCxn id="98" idx="0"/>
          </p:cNvCxnSpPr>
          <p:nvPr/>
        </p:nvCxnSpPr>
        <p:spPr>
          <a:xfrm>
            <a:off x="5363507" y="2843489"/>
            <a:ext cx="0" cy="285300"/>
          </a:xfrm>
          <a:prstGeom prst="straightConnector1">
            <a:avLst/>
          </a:prstGeom>
          <a:ln w="19050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94" idx="2"/>
          </p:cNvCxnSpPr>
          <p:nvPr/>
        </p:nvCxnSpPr>
        <p:spPr>
          <a:xfrm>
            <a:off x="2933025" y="3631291"/>
            <a:ext cx="0" cy="285300"/>
          </a:xfrm>
          <a:prstGeom prst="straightConnector1">
            <a:avLst/>
          </a:prstGeom>
          <a:ln w="19050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stCxn id="98" idx="2"/>
          </p:cNvCxnSpPr>
          <p:nvPr/>
        </p:nvCxnSpPr>
        <p:spPr>
          <a:xfrm>
            <a:off x="5363507" y="3631291"/>
            <a:ext cx="3272" cy="285300"/>
          </a:xfrm>
          <a:prstGeom prst="straightConnector1">
            <a:avLst/>
          </a:prstGeom>
          <a:ln w="19050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95" idx="3"/>
            <a:endCxn id="3" idx="3"/>
          </p:cNvCxnSpPr>
          <p:nvPr/>
        </p:nvCxnSpPr>
        <p:spPr>
          <a:xfrm flipV="1">
            <a:off x="6396004" y="1804436"/>
            <a:ext cx="12700" cy="2363406"/>
          </a:xfrm>
          <a:prstGeom prst="bentConnector3">
            <a:avLst>
              <a:gd name="adj1" fmla="val 1800000"/>
            </a:avLst>
          </a:prstGeom>
          <a:ln w="19050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4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2" y="1150591"/>
            <a:ext cx="3233648" cy="3327106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5290652" y="1871189"/>
            <a:ext cx="0" cy="18719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3975295" y="2772859"/>
            <a:ext cx="274602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 rot="16200000">
            <a:off x="4994734" y="3188612"/>
            <a:ext cx="854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>
                <a:latin typeface="Arial"/>
                <a:cs typeface="Arial"/>
              </a:rPr>
              <a:t>Character 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856196" y="2772859"/>
            <a:ext cx="854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>
                <a:latin typeface="Arial"/>
                <a:cs typeface="Arial"/>
              </a:rPr>
              <a:t>Character 1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4014377" y="2525045"/>
            <a:ext cx="838505" cy="395800"/>
          </a:xfrm>
          <a:prstGeom prst="line">
            <a:avLst/>
          </a:prstGeom>
          <a:ln w="28575" cmpd="sng">
            <a:solidFill>
              <a:srgbClr val="559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4839698" y="2487089"/>
            <a:ext cx="146049" cy="438150"/>
          </a:xfrm>
          <a:prstGeom prst="line">
            <a:avLst/>
          </a:prstGeom>
          <a:ln w="28575" cmpd="sng">
            <a:solidFill>
              <a:srgbClr val="559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4985747" y="2487089"/>
            <a:ext cx="152401" cy="152400"/>
          </a:xfrm>
          <a:prstGeom prst="line">
            <a:avLst/>
          </a:prstGeom>
          <a:ln w="28575" cmpd="sng">
            <a:solidFill>
              <a:srgbClr val="559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5138149" y="2639489"/>
            <a:ext cx="92073" cy="285750"/>
          </a:xfrm>
          <a:prstGeom prst="line">
            <a:avLst/>
          </a:prstGeom>
          <a:ln w="28575" cmpd="sng">
            <a:solidFill>
              <a:srgbClr val="559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5230222" y="2696639"/>
            <a:ext cx="31750" cy="228600"/>
          </a:xfrm>
          <a:prstGeom prst="line">
            <a:avLst/>
          </a:prstGeom>
          <a:ln w="28575" cmpd="sng">
            <a:solidFill>
              <a:srgbClr val="559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5261972" y="2696639"/>
            <a:ext cx="28680" cy="76220"/>
          </a:xfrm>
          <a:prstGeom prst="line">
            <a:avLst/>
          </a:prstGeom>
          <a:ln w="28575" cmpd="sng">
            <a:solidFill>
              <a:srgbClr val="559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041193" y="2234176"/>
            <a:ext cx="1096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>
                <a:solidFill>
                  <a:srgbClr val="5591D9"/>
                </a:solidFill>
                <a:latin typeface="Arial"/>
                <a:cs typeface="Arial"/>
              </a:rPr>
              <a:t>Fixed mutations</a:t>
            </a:r>
          </a:p>
        </p:txBody>
      </p:sp>
      <p:sp>
        <p:nvSpPr>
          <p:cNvPr id="48" name="Ellipse 47"/>
          <p:cNvSpPr/>
          <p:nvPr/>
        </p:nvSpPr>
        <p:spPr>
          <a:xfrm>
            <a:off x="5270999" y="275040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5242307" y="2521810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>
                <a:latin typeface="Arial"/>
                <a:cs typeface="Arial"/>
              </a:rPr>
              <a:t>z</a:t>
            </a:r>
            <a:r>
              <a:rPr lang="fr-FR" sz="1000" b="1" baseline="-25000">
                <a:latin typeface="Arial"/>
                <a:cs typeface="Arial"/>
              </a:rPr>
              <a:t>opt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400122" y="402838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>
                <a:latin typeface="Arial"/>
                <a:cs typeface="Arial"/>
              </a:rPr>
              <a:t>x</a:t>
            </a:r>
          </a:p>
        </p:txBody>
      </p:sp>
      <p:sp>
        <p:nvSpPr>
          <p:cNvPr id="69" name="ZoneTexte 68"/>
          <p:cNvSpPr txBox="1"/>
          <p:nvPr/>
        </p:nvSpPr>
        <p:spPr>
          <a:xfrm rot="16200000">
            <a:off x="379524" y="2620575"/>
            <a:ext cx="1091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lang="fr-FR" sz="1000" baseline="-250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fr-FR" sz="1000">
                <a:solidFill>
                  <a:srgbClr val="000000"/>
                </a:solidFill>
                <a:latin typeface="Arial"/>
                <a:cs typeface="Arial"/>
              </a:rPr>
              <a:t>(x) = 1 - Φ(x) 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1230942" y="1271799"/>
            <a:ext cx="2569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>
                <a:latin typeface="Arial"/>
                <a:cs typeface="Arial"/>
              </a:rPr>
              <a:t>(A) Probability Pa(x) for a mutation</a:t>
            </a:r>
          </a:p>
          <a:p>
            <a:pPr algn="ctr"/>
            <a:r>
              <a:rPr lang="fr-FR" sz="1100" b="1">
                <a:latin typeface="Arial"/>
                <a:cs typeface="Arial"/>
              </a:rPr>
              <a:t>of normalized size x to be favorable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3952615" y="1271799"/>
            <a:ext cx="2646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>
                <a:latin typeface="Arial"/>
                <a:cs typeface="Arial"/>
              </a:rPr>
              <a:t>(B) Successive fixed mutations</a:t>
            </a:r>
          </a:p>
          <a:p>
            <a:pPr algn="ctr"/>
            <a:r>
              <a:rPr lang="fr-FR" sz="1100" b="1">
                <a:latin typeface="Arial"/>
                <a:cs typeface="Arial"/>
              </a:rPr>
              <a:t>of a population evolving towards z</a:t>
            </a:r>
            <a:r>
              <a:rPr lang="fr-FR" sz="1100" b="1" baseline="-25000">
                <a:latin typeface="Arial"/>
                <a:cs typeface="Arial"/>
              </a:rPr>
              <a:t>opt</a:t>
            </a:r>
          </a:p>
        </p:txBody>
      </p:sp>
    </p:spTree>
    <p:extLst>
      <p:ext uri="{BB962C8B-B14F-4D97-AF65-F5344CB8AC3E}">
        <p14:creationId xmlns:p14="http://schemas.microsoft.com/office/powerpoint/2010/main" val="138344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 flipV="1">
            <a:off x="1555071" y="619426"/>
            <a:ext cx="1740221" cy="374750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1555071" y="1027104"/>
            <a:ext cx="3323666" cy="3339822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1555071" y="2297177"/>
            <a:ext cx="4091872" cy="2069749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1555071" y="3614289"/>
            <a:ext cx="4436780" cy="752638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1555071" y="4366925"/>
            <a:ext cx="3809674" cy="167775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534093" y="2188803"/>
            <a:ext cx="0" cy="2468059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864993" y="1416442"/>
            <a:ext cx="0" cy="3024462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 rot="382601">
            <a:off x="2868903" y="4179706"/>
            <a:ext cx="2682309" cy="859750"/>
          </a:xfrm>
          <a:prstGeom prst="ellipse">
            <a:avLst/>
          </a:prstGeom>
          <a:noFill/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68" name="Croix 67"/>
          <p:cNvSpPr/>
          <p:nvPr/>
        </p:nvSpPr>
        <p:spPr>
          <a:xfrm rot="2720252">
            <a:off x="3215917" y="4251661"/>
            <a:ext cx="158750" cy="158750"/>
          </a:xfrm>
          <a:prstGeom prst="plus">
            <a:avLst>
              <a:gd name="adj" fmla="val 43000"/>
            </a:avLst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69" name="Croix 68"/>
          <p:cNvSpPr/>
          <p:nvPr/>
        </p:nvSpPr>
        <p:spPr>
          <a:xfrm rot="2720252">
            <a:off x="3480569" y="4516312"/>
            <a:ext cx="158750" cy="158750"/>
          </a:xfrm>
          <a:prstGeom prst="plus">
            <a:avLst>
              <a:gd name="adj" fmla="val 43000"/>
            </a:avLst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70" name="Croix 69"/>
          <p:cNvSpPr/>
          <p:nvPr/>
        </p:nvSpPr>
        <p:spPr>
          <a:xfrm rot="2720252">
            <a:off x="3604411" y="4363914"/>
            <a:ext cx="158750" cy="158750"/>
          </a:xfrm>
          <a:prstGeom prst="plus">
            <a:avLst>
              <a:gd name="adj" fmla="val 43000"/>
            </a:avLst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71" name="Croix 70"/>
          <p:cNvSpPr/>
          <p:nvPr/>
        </p:nvSpPr>
        <p:spPr>
          <a:xfrm rot="2720252">
            <a:off x="4048913" y="4383083"/>
            <a:ext cx="158750" cy="158750"/>
          </a:xfrm>
          <a:prstGeom prst="plus">
            <a:avLst>
              <a:gd name="adj" fmla="val 43000"/>
            </a:avLst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72" name="Croix 71"/>
          <p:cNvSpPr/>
          <p:nvPr/>
        </p:nvSpPr>
        <p:spPr>
          <a:xfrm rot="2720252">
            <a:off x="3820157" y="4705709"/>
            <a:ext cx="158750" cy="158750"/>
          </a:xfrm>
          <a:prstGeom prst="plus">
            <a:avLst>
              <a:gd name="adj" fmla="val 43000"/>
            </a:avLst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73" name="Croix 72"/>
          <p:cNvSpPr/>
          <p:nvPr/>
        </p:nvSpPr>
        <p:spPr>
          <a:xfrm rot="2720252">
            <a:off x="4494821" y="4692445"/>
            <a:ext cx="158750" cy="158750"/>
          </a:xfrm>
          <a:prstGeom prst="plus">
            <a:avLst>
              <a:gd name="adj" fmla="val 43000"/>
            </a:avLst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74" name="Croix 73"/>
          <p:cNvSpPr/>
          <p:nvPr/>
        </p:nvSpPr>
        <p:spPr>
          <a:xfrm rot="2720252">
            <a:off x="4382569" y="4529406"/>
            <a:ext cx="158750" cy="158750"/>
          </a:xfrm>
          <a:prstGeom prst="plus">
            <a:avLst>
              <a:gd name="adj" fmla="val 43000"/>
            </a:avLst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75" name="Croix 74"/>
          <p:cNvSpPr/>
          <p:nvPr/>
        </p:nvSpPr>
        <p:spPr>
          <a:xfrm rot="2720252">
            <a:off x="4541132" y="4337800"/>
            <a:ext cx="158750" cy="158750"/>
          </a:xfrm>
          <a:prstGeom prst="plus">
            <a:avLst>
              <a:gd name="adj" fmla="val 43000"/>
            </a:avLst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76" name="Croix 75"/>
          <p:cNvSpPr/>
          <p:nvPr/>
        </p:nvSpPr>
        <p:spPr>
          <a:xfrm rot="2720252">
            <a:off x="4093277" y="4580193"/>
            <a:ext cx="158750" cy="158750"/>
          </a:xfrm>
          <a:prstGeom prst="plus">
            <a:avLst>
              <a:gd name="adj" fmla="val 43000"/>
            </a:avLst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77" name="Croix 76"/>
          <p:cNvSpPr/>
          <p:nvPr/>
        </p:nvSpPr>
        <p:spPr>
          <a:xfrm rot="2720252">
            <a:off x="5057655" y="4683379"/>
            <a:ext cx="158750" cy="158750"/>
          </a:xfrm>
          <a:prstGeom prst="plus">
            <a:avLst>
              <a:gd name="adj" fmla="val 43000"/>
            </a:avLst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78" name="ZoneTexte 77"/>
          <p:cNvSpPr txBox="1"/>
          <p:nvPr/>
        </p:nvSpPr>
        <p:spPr>
          <a:xfrm rot="17676192">
            <a:off x="1295063" y="2313405"/>
            <a:ext cx="186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Avenir Book"/>
                <a:cs typeface="Avenir Book"/>
              </a:rPr>
              <a:t>Genotype space</a:t>
            </a:r>
          </a:p>
        </p:txBody>
      </p:sp>
      <p:sp>
        <p:nvSpPr>
          <p:cNvPr id="79" name="ZoneTexte 78"/>
          <p:cNvSpPr txBox="1"/>
          <p:nvPr/>
        </p:nvSpPr>
        <p:spPr>
          <a:xfrm rot="1405911">
            <a:off x="1790282" y="5156919"/>
            <a:ext cx="301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Avenir Book"/>
                <a:cs typeface="Avenir Book"/>
              </a:rPr>
              <a:t>tuple (</a:t>
            </a:r>
            <a:r>
              <a:rPr lang="fr-FR" i="1">
                <a:latin typeface="Avenir Book"/>
                <a:cs typeface="Avenir Book"/>
              </a:rPr>
              <a:t>n</a:t>
            </a:r>
            <a:r>
              <a:rPr lang="fr-FR">
                <a:latin typeface="Avenir Book"/>
                <a:cs typeface="Avenir Book"/>
              </a:rPr>
              <a:t>-dimensional) space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53975" y="587683"/>
            <a:ext cx="12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  <a:latin typeface="Avenir Black"/>
                <a:cs typeface="Avenir Black"/>
              </a:rPr>
              <a:t>Genotype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402" y="504644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2">
                    <a:lumMod val="75000"/>
                  </a:schemeClr>
                </a:solidFill>
                <a:latin typeface="Avenir Black"/>
                <a:cs typeface="Avenir Black"/>
              </a:rPr>
              <a:t>bag of tuples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3537514" y="2861789"/>
            <a:ext cx="1281379" cy="1160279"/>
          </a:xfrm>
          <a:prstGeom prst="downArrow">
            <a:avLst>
              <a:gd name="adj1" fmla="val 100000"/>
              <a:gd name="adj2" fmla="val 40411"/>
            </a:avLst>
          </a:prstGeom>
          <a:solidFill>
            <a:schemeClr val="bg1">
              <a:lumMod val="6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Projection</a:t>
            </a:r>
          </a:p>
          <a:p>
            <a:pPr algn="ctr"/>
            <a:r>
              <a:rPr lang="fr-FR"/>
              <a:t>(mapping)</a:t>
            </a:r>
          </a:p>
        </p:txBody>
      </p:sp>
      <p:sp>
        <p:nvSpPr>
          <p:cNvPr id="61" name="Ellipse 60"/>
          <p:cNvSpPr/>
          <p:nvPr/>
        </p:nvSpPr>
        <p:spPr>
          <a:xfrm rot="1209813">
            <a:off x="2796605" y="1053739"/>
            <a:ext cx="2788931" cy="1512899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15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yeastProteinInteractionNetwo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37" y="1809198"/>
            <a:ext cx="3014134" cy="28655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121" y="2589572"/>
            <a:ext cx="1647756" cy="1333026"/>
          </a:xfrm>
          <a:prstGeom prst="rect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Genome data-structure</a:t>
            </a:r>
          </a:p>
        </p:txBody>
      </p:sp>
      <p:cxnSp>
        <p:nvCxnSpPr>
          <p:cNvPr id="26" name="Connecteur droit avec flèche 25"/>
          <p:cNvCxnSpPr>
            <a:stCxn id="5" idx="3"/>
            <a:endCxn id="32" idx="1"/>
          </p:cNvCxnSpPr>
          <p:nvPr/>
        </p:nvCxnSpPr>
        <p:spPr>
          <a:xfrm flipV="1">
            <a:off x="2266877" y="3249859"/>
            <a:ext cx="885593" cy="6226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260032" y="3975185"/>
            <a:ext cx="84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>
                <a:solidFill>
                  <a:srgbClr val="595959"/>
                </a:solidFill>
                <a:latin typeface="Avenir Book"/>
                <a:cs typeface="Avenir Book"/>
              </a:rPr>
              <a:t>Tuples</a:t>
            </a:r>
          </a:p>
          <a:p>
            <a:pPr algn="ctr"/>
            <a:r>
              <a:rPr lang="fr-FR">
                <a:solidFill>
                  <a:srgbClr val="595959"/>
                </a:solidFill>
                <a:latin typeface="Avenir Book"/>
                <a:cs typeface="Avenir Book"/>
              </a:rPr>
              <a:t>set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52470" y="2530865"/>
            <a:ext cx="1091509" cy="1437988"/>
          </a:xfrm>
          <a:prstGeom prst="rect">
            <a:avLst/>
          </a:prstGeom>
          <a:ln w="12700" cmpd="sng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cxnSp>
        <p:nvCxnSpPr>
          <p:cNvPr id="34" name="Connecteur droit 33"/>
          <p:cNvCxnSpPr/>
          <p:nvPr/>
        </p:nvCxnSpPr>
        <p:spPr>
          <a:xfrm>
            <a:off x="3257420" y="2679771"/>
            <a:ext cx="871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257420" y="2816631"/>
            <a:ext cx="871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257420" y="2968623"/>
            <a:ext cx="871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257420" y="3073585"/>
            <a:ext cx="871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243309" y="3193312"/>
            <a:ext cx="871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257420" y="3325089"/>
            <a:ext cx="871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257420" y="3461949"/>
            <a:ext cx="871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257420" y="3613941"/>
            <a:ext cx="871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257420" y="3718903"/>
            <a:ext cx="871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257420" y="3838630"/>
            <a:ext cx="871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4243979" y="1851091"/>
            <a:ext cx="1358127" cy="1117532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106176" y="1204760"/>
            <a:ext cx="377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LM Sans 10 Regular"/>
                <a:cs typeface="LM Sans 10 Regular"/>
              </a:rPr>
              <a:t>(1) </a:t>
            </a:r>
            <a:r>
              <a:rPr lang="fr-FR">
                <a:solidFill>
                  <a:srgbClr val="595959"/>
                </a:solidFill>
                <a:latin typeface="Avenir Book"/>
                <a:cs typeface="Avenir Book"/>
              </a:rPr>
              <a:t>The set of tuples defines a set of reaction rules 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106176" y="4651382"/>
            <a:ext cx="377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>
                <a:latin typeface="LM Sans 10 Regular"/>
                <a:cs typeface="LM Sans 10 Regular"/>
              </a:rPr>
              <a:t>(2) </a:t>
            </a:r>
            <a:r>
              <a:rPr lang="fr-FR">
                <a:solidFill>
                  <a:srgbClr val="595959"/>
                </a:solidFill>
                <a:latin typeface="Avenir Book"/>
                <a:cs typeface="Avenir Book"/>
              </a:rPr>
              <a:t>The set of tuples defines products of genes and are possibly compounds or catalysts of a subset of reactions in R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4243979" y="3461949"/>
            <a:ext cx="1358127" cy="118943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9120" y="4167573"/>
            <a:ext cx="466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latin typeface="LM Sans 10 Regular"/>
                <a:cs typeface="LM Sans 10 Regular"/>
              </a:rPr>
              <a:t>(a)</a:t>
            </a:r>
            <a:r>
              <a:rPr lang="fr-FR">
                <a:latin typeface="LM Sans 10 Regular"/>
                <a:cs typeface="LM Sans 10 Regular"/>
              </a:rPr>
              <a:t> </a:t>
            </a:r>
            <a:endParaRPr lang="fr-FR"/>
          </a:p>
        </p:txBody>
      </p:sp>
      <p:cxnSp>
        <p:nvCxnSpPr>
          <p:cNvPr id="25" name="Connecteur en angle 24"/>
          <p:cNvCxnSpPr>
            <a:stCxn id="5" idx="2"/>
            <a:endCxn id="5" idx="1"/>
          </p:cNvCxnSpPr>
          <p:nvPr/>
        </p:nvCxnSpPr>
        <p:spPr>
          <a:xfrm rot="5400000" flipH="1">
            <a:off x="697803" y="3177403"/>
            <a:ext cx="666513" cy="823878"/>
          </a:xfrm>
          <a:prstGeom prst="bentConnector4">
            <a:avLst>
              <a:gd name="adj1" fmla="val -34298"/>
              <a:gd name="adj2" fmla="val 127747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94297" y="3249859"/>
            <a:ext cx="47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latin typeface="LM Sans 10 Regular"/>
                <a:cs typeface="LM Sans 10 Regular"/>
              </a:rPr>
              <a:t>(b)</a:t>
            </a:r>
            <a:r>
              <a:rPr lang="fr-FR">
                <a:latin typeface="LM Sans 10 Regular"/>
                <a:cs typeface="LM Sans 10 Regular"/>
              </a:rPr>
              <a:t> </a:t>
            </a:r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243979" y="3036971"/>
            <a:ext cx="466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latin typeface="LM Sans 10 Regular"/>
                <a:cs typeface="LM Sans 10 Regular"/>
              </a:rPr>
              <a:t>(c)</a:t>
            </a:r>
            <a:r>
              <a:rPr lang="fr-FR">
                <a:latin typeface="LM Sans 10 Regular"/>
                <a:cs typeface="LM Sans 10 Regular"/>
              </a:rPr>
              <a:t> </a:t>
            </a:r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437793" y="3092617"/>
            <a:ext cx="47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latin typeface="LM Sans 10 Regular"/>
                <a:cs typeface="LM Sans 10 Regular"/>
              </a:rPr>
              <a:t>(d)</a:t>
            </a:r>
            <a:r>
              <a:rPr lang="fr-FR">
                <a:latin typeface="LM Sans 10 Regular"/>
                <a:cs typeface="LM Sans 10 Regular"/>
              </a:rPr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66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vers la droite 5"/>
          <p:cNvSpPr/>
          <p:nvPr/>
        </p:nvSpPr>
        <p:spPr>
          <a:xfrm>
            <a:off x="7886843" y="996463"/>
            <a:ext cx="798003" cy="752230"/>
          </a:xfrm>
          <a:prstGeom prst="rightArrow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2924" y="1186520"/>
            <a:ext cx="1432783" cy="37601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LM Sans 10 Regular"/>
                <a:cs typeface="LM Sans 10 Regular"/>
              </a:rPr>
              <a:t>Genome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5707" y="1186520"/>
            <a:ext cx="1432784" cy="37601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LM Sans 10 Regular"/>
                <a:cs typeface="LM Sans 10 Regular"/>
              </a:rPr>
              <a:t>GRN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8491" y="1186520"/>
            <a:ext cx="1432784" cy="37601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LM Sans 10 Regular"/>
                <a:cs typeface="LM Sans 10 Regular"/>
              </a:rPr>
              <a:t>Metabolism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1275" y="1186520"/>
            <a:ext cx="1432784" cy="37601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LM Sans 10 Regular"/>
                <a:cs typeface="LM Sans 10 Regular"/>
              </a:rPr>
              <a:t>Population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54059" y="1186520"/>
            <a:ext cx="1432784" cy="37601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LM Sans 10 Regular"/>
                <a:cs typeface="LM Sans 10 Regular"/>
              </a:rPr>
              <a:t>Ecosystem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9128" y="731539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>
                <a:latin typeface="LM Sans 10 Regular"/>
                <a:cs typeface="LM Sans 10 Regular"/>
              </a:rPr>
              <a:t>Genotype–to-phenotype mapping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5021275" y="1562530"/>
            <a:ext cx="1" cy="2347303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588491" y="1562530"/>
            <a:ext cx="0" cy="2347303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7886843" y="1562530"/>
            <a:ext cx="1650" cy="2394928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6455708" y="1562530"/>
            <a:ext cx="1" cy="2347303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155707" y="1562530"/>
            <a:ext cx="0" cy="2347303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endCxn id="25" idx="1"/>
          </p:cNvCxnSpPr>
          <p:nvPr/>
        </p:nvCxnSpPr>
        <p:spPr>
          <a:xfrm flipH="1">
            <a:off x="721275" y="1142950"/>
            <a:ext cx="1648" cy="2681814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2924" y="1675145"/>
            <a:ext cx="1432783" cy="26538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LM Sans 10 Regular"/>
                <a:cs typeface="LM Sans 10 Regular"/>
              </a:rPr>
              <a:t>Aevol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2923" y="2081229"/>
            <a:ext cx="2865568" cy="26538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LM Sans 10 Regular"/>
                <a:cs typeface="LM Sans 10 Regular"/>
              </a:rPr>
              <a:t>R-Aevol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95360" y="2487313"/>
            <a:ext cx="2193131" cy="26538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LM Sans 10 Regular"/>
                <a:cs typeface="LM Sans 10 Regular"/>
              </a:rPr>
              <a:t>Pearls-on-a-String</a:t>
            </a:r>
          </a:p>
        </p:txBody>
      </p:sp>
      <p:grpSp>
        <p:nvGrpSpPr>
          <p:cNvPr id="30" name="Grouper 29"/>
          <p:cNvGrpSpPr/>
          <p:nvPr/>
        </p:nvGrpSpPr>
        <p:grpSpPr>
          <a:xfrm>
            <a:off x="1395360" y="2893397"/>
            <a:ext cx="5578517" cy="265389"/>
            <a:chOff x="1395360" y="2882373"/>
            <a:chExt cx="5578517" cy="265389"/>
          </a:xfrm>
        </p:grpSpPr>
        <p:sp>
          <p:nvSpPr>
            <p:cNvPr id="23" name="Rectangle 22"/>
            <p:cNvSpPr/>
            <p:nvPr/>
          </p:nvSpPr>
          <p:spPr>
            <a:xfrm>
              <a:off x="1395360" y="2882373"/>
              <a:ext cx="2193131" cy="2653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latin typeface="LM Sans 10 Regular"/>
                  <a:cs typeface="LM Sans 10 Regular"/>
                </a:rPr>
                <a:t>Pearls-on-a-String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1275" y="2882373"/>
              <a:ext cx="1952602" cy="2653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latin typeface="LM Sans 10 Regular"/>
                  <a:cs typeface="LM Sans 10 Regular"/>
                </a:rPr>
                <a:t>with resource cycling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88492" y="2882373"/>
              <a:ext cx="1432783" cy="265389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prstClr val="white"/>
              </a:bgClr>
            </a:patt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>
                <a:latin typeface="LM Sans 10 Regular"/>
                <a:cs typeface="LM Sans 10 Regular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95360" y="3299481"/>
            <a:ext cx="4155287" cy="26538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LM Sans 10 Regular"/>
                <a:cs typeface="LM Sans 10 Regular"/>
              </a:rPr>
              <a:t>Virtual Cell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1275" y="3692069"/>
            <a:ext cx="7165568" cy="265389"/>
          </a:xfrm>
          <a:prstGeom prst="rect">
            <a:avLst/>
          </a:prstGeom>
          <a:solidFill>
            <a:srgbClr val="95B3D7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LM Sans 10 Regular"/>
                <a:cs typeface="LM Sans 10 Regular"/>
              </a:rPr>
              <a:t>Integrated multi-level model (?)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21274" y="2081229"/>
            <a:ext cx="529373" cy="26538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>
              <a:latin typeface="LM Sans 10 Regular"/>
              <a:cs typeface="LM Sans 10 Regula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21274" y="2487313"/>
            <a:ext cx="529373" cy="26538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>
              <a:latin typeface="LM Sans 10 Regular"/>
              <a:cs typeface="LM Sans 10 Regula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88492" y="2487313"/>
            <a:ext cx="1432783" cy="265389"/>
          </a:xfrm>
          <a:prstGeom prst="rect">
            <a:avLst/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prstClr val="white"/>
            </a:bgClr>
          </a:patt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>
              <a:latin typeface="LM Sans 10 Regular"/>
              <a:cs typeface="LM Sans 10 Regula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8491" y="2081229"/>
            <a:ext cx="1432783" cy="265389"/>
          </a:xfrm>
          <a:prstGeom prst="rect">
            <a:avLst/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prstClr val="white"/>
            </a:bgClr>
          </a:patt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>
              <a:latin typeface="LM Sans 10 Regular"/>
              <a:cs typeface="LM Sans 10 Regula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708" y="1675145"/>
            <a:ext cx="2865568" cy="265389"/>
          </a:xfrm>
          <a:prstGeom prst="rect">
            <a:avLst/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prstClr val="white"/>
            </a:bgClr>
          </a:patt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>
              <a:latin typeface="LM Sans 10 Regular"/>
              <a:cs typeface="LM Sans 10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21274" y="1675145"/>
            <a:ext cx="529373" cy="26538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>
              <a:latin typeface="LM Sans 10 Regular"/>
              <a:cs typeface="LM Sans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311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2152901" y="2913981"/>
            <a:ext cx="1193178" cy="1189412"/>
            <a:chOff x="1122673" y="1941823"/>
            <a:chExt cx="1193178" cy="1189412"/>
          </a:xfrm>
        </p:grpSpPr>
        <p:sp>
          <p:nvSpPr>
            <p:cNvPr id="2" name="Ellipse 1"/>
            <p:cNvSpPr/>
            <p:nvPr/>
          </p:nvSpPr>
          <p:spPr>
            <a:xfrm>
              <a:off x="1131050" y="2397747"/>
              <a:ext cx="104153" cy="104153"/>
            </a:xfrm>
            <a:prstGeom prst="ellipse">
              <a:avLst/>
            </a:prstGeom>
            <a:solidFill>
              <a:srgbClr val="EF8E8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1150228" y="2293594"/>
              <a:ext cx="104153" cy="104153"/>
            </a:xfrm>
            <a:prstGeom prst="ellipse">
              <a:avLst/>
            </a:prstGeom>
            <a:solidFill>
              <a:srgbClr val="55739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1195826" y="2200242"/>
              <a:ext cx="104153" cy="1041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260602" y="2119590"/>
              <a:ext cx="104153" cy="104153"/>
            </a:xfrm>
            <a:prstGeom prst="ellipse">
              <a:avLst/>
            </a:prstGeom>
            <a:solidFill>
              <a:srgbClr val="76AEC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1334903" y="2046565"/>
              <a:ext cx="104153" cy="104153"/>
            </a:xfrm>
            <a:prstGeom prst="ellipse">
              <a:avLst/>
            </a:prstGeom>
            <a:solidFill>
              <a:srgbClr val="EECD9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422032" y="1993900"/>
              <a:ext cx="104153" cy="104153"/>
            </a:xfrm>
            <a:prstGeom prst="ellipse">
              <a:avLst/>
            </a:prstGeom>
            <a:solidFill>
              <a:srgbClr val="76AEC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1517155" y="1958287"/>
              <a:ext cx="104153" cy="104153"/>
            </a:xfrm>
            <a:prstGeom prst="ellipse">
              <a:avLst/>
            </a:prstGeom>
            <a:solidFill>
              <a:srgbClr val="55739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618133" y="1941823"/>
              <a:ext cx="104153" cy="104153"/>
            </a:xfrm>
            <a:prstGeom prst="ellipse">
              <a:avLst/>
            </a:prstGeom>
            <a:solidFill>
              <a:srgbClr val="9BBC7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1722286" y="1942412"/>
              <a:ext cx="104153" cy="104153"/>
            </a:xfrm>
            <a:prstGeom prst="ellipse">
              <a:avLst/>
            </a:prstGeom>
            <a:solidFill>
              <a:srgbClr val="EF8E8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826439" y="1964637"/>
              <a:ext cx="104153" cy="104153"/>
            </a:xfrm>
            <a:prstGeom prst="ellipse">
              <a:avLst/>
            </a:prstGeom>
            <a:solidFill>
              <a:srgbClr val="EECD9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924242" y="2003980"/>
              <a:ext cx="104153" cy="104153"/>
            </a:xfrm>
            <a:prstGeom prst="ellipse">
              <a:avLst/>
            </a:prstGeom>
            <a:solidFill>
              <a:srgbClr val="EECD9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2010159" y="2062440"/>
              <a:ext cx="104153" cy="104153"/>
            </a:xfrm>
            <a:prstGeom prst="ellipse">
              <a:avLst/>
            </a:prstGeom>
            <a:solidFill>
              <a:srgbClr val="76AEC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2084460" y="2136086"/>
              <a:ext cx="104153" cy="104153"/>
            </a:xfrm>
            <a:prstGeom prst="ellipse">
              <a:avLst/>
            </a:prstGeom>
            <a:solidFill>
              <a:srgbClr val="EF8E8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141386" y="2221811"/>
              <a:ext cx="104153" cy="1041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2187112" y="2316439"/>
              <a:ext cx="104153" cy="104153"/>
            </a:xfrm>
            <a:prstGeom prst="ellipse">
              <a:avLst/>
            </a:prstGeom>
            <a:solidFill>
              <a:srgbClr val="EECD9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2206162" y="2417417"/>
              <a:ext cx="104153" cy="104153"/>
            </a:xfrm>
            <a:prstGeom prst="ellipse">
              <a:avLst/>
            </a:prstGeom>
            <a:solidFill>
              <a:srgbClr val="9BBC7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122673" y="2501245"/>
              <a:ext cx="104153" cy="104153"/>
            </a:xfrm>
            <a:prstGeom prst="ellipse">
              <a:avLst/>
            </a:prstGeom>
            <a:solidFill>
              <a:srgbClr val="76AEC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133730" y="2602223"/>
              <a:ext cx="104153" cy="104153"/>
            </a:xfrm>
            <a:prstGeom prst="ellipse">
              <a:avLst/>
            </a:prstGeom>
            <a:solidFill>
              <a:srgbClr val="EF8E8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1166231" y="2700026"/>
              <a:ext cx="104153" cy="104153"/>
            </a:xfrm>
            <a:prstGeom prst="ellipse">
              <a:avLst/>
            </a:prstGeom>
            <a:solidFill>
              <a:srgbClr val="76AEC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1217301" y="2791479"/>
              <a:ext cx="104153" cy="104153"/>
            </a:xfrm>
            <a:prstGeom prst="ellipse">
              <a:avLst/>
            </a:prstGeom>
            <a:solidFill>
              <a:srgbClr val="EECD9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1283450" y="2872130"/>
              <a:ext cx="104153" cy="104153"/>
            </a:xfrm>
            <a:prstGeom prst="ellipse">
              <a:avLst/>
            </a:prstGeom>
            <a:solidFill>
              <a:srgbClr val="EF8E8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/>
            <p:cNvSpPr/>
            <p:nvPr/>
          </p:nvSpPr>
          <p:spPr>
            <a:xfrm>
              <a:off x="1364260" y="2933731"/>
              <a:ext cx="104153" cy="104153"/>
            </a:xfrm>
            <a:prstGeom prst="ellipse">
              <a:avLst/>
            </a:prstGeom>
            <a:solidFill>
              <a:srgbClr val="9BBC7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>
              <a:off x="1453941" y="2982632"/>
              <a:ext cx="104153" cy="104153"/>
            </a:xfrm>
            <a:prstGeom prst="ellipse">
              <a:avLst/>
            </a:prstGeom>
            <a:solidFill>
              <a:srgbClr val="EECD9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551744" y="3017557"/>
              <a:ext cx="104153" cy="1041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1652227" y="3027082"/>
              <a:ext cx="104153" cy="1041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/>
            <p:cNvSpPr/>
            <p:nvPr/>
          </p:nvSpPr>
          <p:spPr>
            <a:xfrm>
              <a:off x="1755390" y="3020732"/>
              <a:ext cx="104153" cy="104153"/>
            </a:xfrm>
            <a:prstGeom prst="ellipse">
              <a:avLst/>
            </a:prstGeom>
            <a:solidFill>
              <a:srgbClr val="EF8E8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1853193" y="2995332"/>
              <a:ext cx="104153" cy="104153"/>
            </a:xfrm>
            <a:prstGeom prst="ellipse">
              <a:avLst/>
            </a:prstGeom>
            <a:solidFill>
              <a:srgbClr val="76AEC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2211698" y="2521570"/>
              <a:ext cx="104153" cy="104153"/>
            </a:xfrm>
            <a:prstGeom prst="ellipse">
              <a:avLst/>
            </a:prstGeom>
            <a:solidFill>
              <a:srgbClr val="55739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188613" y="2625723"/>
              <a:ext cx="104153" cy="104153"/>
            </a:xfrm>
            <a:prstGeom prst="ellipse">
              <a:avLst/>
            </a:prstGeom>
            <a:solidFill>
              <a:srgbClr val="9BBC7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2153096" y="2726701"/>
              <a:ext cx="104153" cy="104153"/>
            </a:xfrm>
            <a:prstGeom prst="ellipse">
              <a:avLst/>
            </a:prstGeom>
            <a:solidFill>
              <a:srgbClr val="9BBC7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/>
            <p:cNvSpPr/>
            <p:nvPr/>
          </p:nvSpPr>
          <p:spPr>
            <a:xfrm>
              <a:off x="2096170" y="2813702"/>
              <a:ext cx="104153" cy="104153"/>
            </a:xfrm>
            <a:prstGeom prst="ellipse">
              <a:avLst/>
            </a:prstGeom>
            <a:solidFill>
              <a:srgbClr val="55739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2027900" y="2892457"/>
              <a:ext cx="104153" cy="104153"/>
            </a:xfrm>
            <a:prstGeom prst="ellipse">
              <a:avLst/>
            </a:prstGeom>
            <a:solidFill>
              <a:srgbClr val="EF8E8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/>
            <p:cNvSpPr/>
            <p:nvPr/>
          </p:nvSpPr>
          <p:spPr>
            <a:xfrm>
              <a:off x="1942302" y="2947708"/>
              <a:ext cx="104153" cy="104153"/>
            </a:xfrm>
            <a:prstGeom prst="ellipse">
              <a:avLst/>
            </a:prstGeom>
            <a:solidFill>
              <a:srgbClr val="EECD9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 à coins arrondis 4"/>
          <p:cNvSpPr/>
          <p:nvPr/>
        </p:nvSpPr>
        <p:spPr>
          <a:xfrm>
            <a:off x="1822758" y="2312644"/>
            <a:ext cx="3694456" cy="2397747"/>
          </a:xfrm>
          <a:prstGeom prst="roundRect">
            <a:avLst>
              <a:gd name="adj" fmla="val 16218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r 79"/>
          <p:cNvGrpSpPr/>
          <p:nvPr/>
        </p:nvGrpSpPr>
        <p:grpSpPr>
          <a:xfrm>
            <a:off x="4363733" y="2195483"/>
            <a:ext cx="213198" cy="234321"/>
            <a:chOff x="4363733" y="2195483"/>
            <a:chExt cx="213198" cy="234321"/>
          </a:xfrm>
          <a:solidFill>
            <a:srgbClr val="557399"/>
          </a:solidFill>
        </p:grpSpPr>
        <p:sp>
          <p:nvSpPr>
            <p:cNvPr id="31" name="Rectangle 30"/>
            <p:cNvSpPr/>
            <p:nvPr/>
          </p:nvSpPr>
          <p:spPr>
            <a:xfrm>
              <a:off x="4447229" y="2260600"/>
              <a:ext cx="45719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4363733" y="2195483"/>
              <a:ext cx="83496" cy="234321"/>
            </a:xfrm>
            <a:prstGeom prst="roundRect">
              <a:avLst>
                <a:gd name="adj" fmla="val 50000"/>
              </a:avLst>
            </a:prstGeom>
            <a:solidFill>
              <a:srgbClr val="DDD9C3"/>
            </a:solidFill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à coins arrondis 67"/>
            <p:cNvSpPr/>
            <p:nvPr/>
          </p:nvSpPr>
          <p:spPr>
            <a:xfrm>
              <a:off x="4493435" y="2195483"/>
              <a:ext cx="83496" cy="234321"/>
            </a:xfrm>
            <a:prstGeom prst="roundRect">
              <a:avLst>
                <a:gd name="adj" fmla="val 50000"/>
              </a:avLst>
            </a:prstGeom>
            <a:solidFill>
              <a:srgbClr val="DDD9C3"/>
            </a:solidFill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7" name="Grouper 86"/>
          <p:cNvGrpSpPr/>
          <p:nvPr/>
        </p:nvGrpSpPr>
        <p:grpSpPr>
          <a:xfrm rot="5400000">
            <a:off x="1720277" y="3916356"/>
            <a:ext cx="213198" cy="234321"/>
            <a:chOff x="4363733" y="2195483"/>
            <a:chExt cx="213198" cy="234321"/>
          </a:xfrm>
          <a:solidFill>
            <a:schemeClr val="accent4"/>
          </a:solidFill>
        </p:grpSpPr>
        <p:sp>
          <p:nvSpPr>
            <p:cNvPr id="88" name="Rectangle 87"/>
            <p:cNvSpPr/>
            <p:nvPr/>
          </p:nvSpPr>
          <p:spPr>
            <a:xfrm>
              <a:off x="4447229" y="2260600"/>
              <a:ext cx="45719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à coins arrondis 88"/>
            <p:cNvSpPr/>
            <p:nvPr/>
          </p:nvSpPr>
          <p:spPr>
            <a:xfrm>
              <a:off x="4363733" y="2195483"/>
              <a:ext cx="83496" cy="23432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2700" cmpd="sng">
              <a:solidFill>
                <a:srgbClr val="4040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4493435" y="2195483"/>
              <a:ext cx="83496" cy="23432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2700" cmpd="sng">
              <a:solidFill>
                <a:srgbClr val="4040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1" name="Grouper 90"/>
          <p:cNvGrpSpPr/>
          <p:nvPr/>
        </p:nvGrpSpPr>
        <p:grpSpPr>
          <a:xfrm>
            <a:off x="4203605" y="4593230"/>
            <a:ext cx="213198" cy="234321"/>
            <a:chOff x="4363733" y="2195483"/>
            <a:chExt cx="213198" cy="234321"/>
          </a:xfrm>
          <a:solidFill>
            <a:schemeClr val="accent4"/>
          </a:solidFill>
        </p:grpSpPr>
        <p:sp>
          <p:nvSpPr>
            <p:cNvPr id="92" name="Rectangle 91"/>
            <p:cNvSpPr/>
            <p:nvPr/>
          </p:nvSpPr>
          <p:spPr>
            <a:xfrm>
              <a:off x="4447229" y="2260600"/>
              <a:ext cx="45719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à coins arrondis 92"/>
            <p:cNvSpPr/>
            <p:nvPr/>
          </p:nvSpPr>
          <p:spPr>
            <a:xfrm>
              <a:off x="4363733" y="2195483"/>
              <a:ext cx="83496" cy="234321"/>
            </a:xfrm>
            <a:prstGeom prst="roundRect">
              <a:avLst>
                <a:gd name="adj" fmla="val 50000"/>
              </a:avLst>
            </a:prstGeom>
            <a:solidFill>
              <a:srgbClr val="DDD9C3"/>
            </a:solidFill>
            <a:ln w="12700" cmpd="sng">
              <a:solidFill>
                <a:srgbClr val="4040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à coins arrondis 93"/>
            <p:cNvSpPr/>
            <p:nvPr/>
          </p:nvSpPr>
          <p:spPr>
            <a:xfrm>
              <a:off x="4493435" y="2195483"/>
              <a:ext cx="83496" cy="234321"/>
            </a:xfrm>
            <a:prstGeom prst="roundRect">
              <a:avLst>
                <a:gd name="adj" fmla="val 50000"/>
              </a:avLst>
            </a:prstGeom>
            <a:solidFill>
              <a:srgbClr val="DDD9C3"/>
            </a:solidFill>
            <a:ln w="12700" cmpd="sng">
              <a:solidFill>
                <a:srgbClr val="4040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5" name="Grouper 94"/>
          <p:cNvGrpSpPr/>
          <p:nvPr/>
        </p:nvGrpSpPr>
        <p:grpSpPr>
          <a:xfrm rot="5400000">
            <a:off x="5410613" y="2941422"/>
            <a:ext cx="213198" cy="234321"/>
            <a:chOff x="4363733" y="2195483"/>
            <a:chExt cx="213198" cy="234321"/>
          </a:xfrm>
          <a:solidFill>
            <a:schemeClr val="accent4"/>
          </a:solidFill>
        </p:grpSpPr>
        <p:sp>
          <p:nvSpPr>
            <p:cNvPr id="96" name="Rectangle 95"/>
            <p:cNvSpPr/>
            <p:nvPr/>
          </p:nvSpPr>
          <p:spPr>
            <a:xfrm>
              <a:off x="4447229" y="2260600"/>
              <a:ext cx="45719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à coins arrondis 96"/>
            <p:cNvSpPr/>
            <p:nvPr/>
          </p:nvSpPr>
          <p:spPr>
            <a:xfrm>
              <a:off x="4363733" y="2195483"/>
              <a:ext cx="83496" cy="234321"/>
            </a:xfrm>
            <a:prstGeom prst="roundRect">
              <a:avLst>
                <a:gd name="adj" fmla="val 50000"/>
              </a:avLst>
            </a:prstGeom>
            <a:solidFill>
              <a:srgbClr val="DDD9C3"/>
            </a:solidFill>
            <a:ln w="12700" cmpd="sng">
              <a:solidFill>
                <a:srgbClr val="4040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Rectangle à coins arrondis 97"/>
            <p:cNvSpPr/>
            <p:nvPr/>
          </p:nvSpPr>
          <p:spPr>
            <a:xfrm>
              <a:off x="4493435" y="2195483"/>
              <a:ext cx="83496" cy="234321"/>
            </a:xfrm>
            <a:prstGeom prst="roundRect">
              <a:avLst>
                <a:gd name="adj" fmla="val 50000"/>
              </a:avLst>
            </a:prstGeom>
            <a:solidFill>
              <a:srgbClr val="DDD9C3"/>
            </a:solidFill>
            <a:ln w="12700" cmpd="sng">
              <a:solidFill>
                <a:srgbClr val="4040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9" name="Grouper 98"/>
          <p:cNvGrpSpPr/>
          <p:nvPr/>
        </p:nvGrpSpPr>
        <p:grpSpPr>
          <a:xfrm rot="5400000">
            <a:off x="5410614" y="4071308"/>
            <a:ext cx="213198" cy="234321"/>
            <a:chOff x="4363733" y="2195483"/>
            <a:chExt cx="213198" cy="234321"/>
          </a:xfrm>
          <a:solidFill>
            <a:schemeClr val="accent4"/>
          </a:solidFill>
        </p:grpSpPr>
        <p:sp>
          <p:nvSpPr>
            <p:cNvPr id="100" name="Rectangle 99"/>
            <p:cNvSpPr/>
            <p:nvPr/>
          </p:nvSpPr>
          <p:spPr>
            <a:xfrm>
              <a:off x="4447229" y="2260600"/>
              <a:ext cx="45719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 à coins arrondis 100"/>
            <p:cNvSpPr/>
            <p:nvPr/>
          </p:nvSpPr>
          <p:spPr>
            <a:xfrm>
              <a:off x="4363733" y="2195483"/>
              <a:ext cx="83496" cy="234321"/>
            </a:xfrm>
            <a:prstGeom prst="roundRect">
              <a:avLst>
                <a:gd name="adj" fmla="val 50000"/>
              </a:avLst>
            </a:prstGeom>
            <a:solidFill>
              <a:srgbClr val="DDD9C3"/>
            </a:solidFill>
            <a:ln w="12700" cmpd="sng">
              <a:solidFill>
                <a:srgbClr val="4040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4493435" y="2195483"/>
              <a:ext cx="83496" cy="234321"/>
            </a:xfrm>
            <a:prstGeom prst="roundRect">
              <a:avLst>
                <a:gd name="adj" fmla="val 50000"/>
              </a:avLst>
            </a:prstGeom>
            <a:solidFill>
              <a:srgbClr val="DDD9C3"/>
            </a:solidFill>
            <a:ln w="12700" cmpd="sng">
              <a:solidFill>
                <a:srgbClr val="4040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6085631" y="26644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A</a:t>
            </a:r>
            <a:r>
              <a:rPr lang="fr-FR" b="1" baseline="-25000"/>
              <a:t>out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4502629" y="2664405"/>
            <a:ext cx="44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A</a:t>
            </a:r>
            <a:r>
              <a:rPr lang="fr-FR" b="1" baseline="-25000"/>
              <a:t>in</a:t>
            </a:r>
          </a:p>
        </p:txBody>
      </p:sp>
      <p:sp>
        <p:nvSpPr>
          <p:cNvPr id="8" name="Forme libre 7"/>
          <p:cNvSpPr/>
          <p:nvPr/>
        </p:nvSpPr>
        <p:spPr>
          <a:xfrm>
            <a:off x="4908939" y="2983772"/>
            <a:ext cx="1228530" cy="77755"/>
          </a:xfrm>
          <a:custGeom>
            <a:avLst/>
            <a:gdLst>
              <a:gd name="connsiteX0" fmla="*/ 1228530 w 1228530"/>
              <a:gd name="connsiteY0" fmla="*/ 0 h 77755"/>
              <a:gd name="connsiteX1" fmla="*/ 606490 w 1228530"/>
              <a:gd name="connsiteY1" fmla="*/ 77755 h 77755"/>
              <a:gd name="connsiteX2" fmla="*/ 0 w 1228530"/>
              <a:gd name="connsiteY2" fmla="*/ 0 h 7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530" h="77755">
                <a:moveTo>
                  <a:pt x="1228530" y="0"/>
                </a:moveTo>
                <a:cubicBezTo>
                  <a:pt x="1019887" y="38877"/>
                  <a:pt x="811245" y="77755"/>
                  <a:pt x="606490" y="77755"/>
                </a:cubicBezTo>
                <a:cubicBezTo>
                  <a:pt x="401735" y="77755"/>
                  <a:pt x="101082" y="12095"/>
                  <a:pt x="0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orme libre 69"/>
          <p:cNvSpPr/>
          <p:nvPr/>
        </p:nvSpPr>
        <p:spPr>
          <a:xfrm rot="10800000">
            <a:off x="4908939" y="2710563"/>
            <a:ext cx="1228530" cy="77755"/>
          </a:xfrm>
          <a:custGeom>
            <a:avLst/>
            <a:gdLst>
              <a:gd name="connsiteX0" fmla="*/ 1228530 w 1228530"/>
              <a:gd name="connsiteY0" fmla="*/ 0 h 77755"/>
              <a:gd name="connsiteX1" fmla="*/ 606490 w 1228530"/>
              <a:gd name="connsiteY1" fmla="*/ 77755 h 77755"/>
              <a:gd name="connsiteX2" fmla="*/ 0 w 1228530"/>
              <a:gd name="connsiteY2" fmla="*/ 0 h 7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530" h="77755">
                <a:moveTo>
                  <a:pt x="1228530" y="0"/>
                </a:moveTo>
                <a:cubicBezTo>
                  <a:pt x="1019887" y="38877"/>
                  <a:pt x="811245" y="77755"/>
                  <a:pt x="606490" y="77755"/>
                </a:cubicBezTo>
                <a:cubicBezTo>
                  <a:pt x="401735" y="77755"/>
                  <a:pt x="101082" y="12095"/>
                  <a:pt x="0" y="0"/>
                </a:cubicBezTo>
              </a:path>
            </a:pathLst>
          </a:custGeom>
          <a:ln w="9525" cmpd="sng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4502629" y="3839414"/>
            <a:ext cx="3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/>
              <a:t>X</a:t>
            </a:r>
            <a:endParaRPr lang="fr-FR" b="1" baseline="-25000"/>
          </a:p>
        </p:txBody>
      </p:sp>
      <p:sp>
        <p:nvSpPr>
          <p:cNvPr id="9" name="Ellipse 8"/>
          <p:cNvSpPr/>
          <p:nvPr/>
        </p:nvSpPr>
        <p:spPr>
          <a:xfrm>
            <a:off x="4447907" y="2829293"/>
            <a:ext cx="85826" cy="85826"/>
          </a:xfrm>
          <a:prstGeom prst="ellipse">
            <a:avLst/>
          </a:prstGeom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osange 9"/>
          <p:cNvSpPr/>
          <p:nvPr/>
        </p:nvSpPr>
        <p:spPr>
          <a:xfrm>
            <a:off x="4445055" y="3989829"/>
            <a:ext cx="101378" cy="101378"/>
          </a:xfrm>
          <a:prstGeom prst="diamond">
            <a:avLst/>
          </a:prstGeom>
          <a:ln w="12700"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740275" y="3152088"/>
            <a:ext cx="610614" cy="753802"/>
          </a:xfrm>
          <a:custGeom>
            <a:avLst/>
            <a:gdLst>
              <a:gd name="connsiteX0" fmla="*/ 0 w 581936"/>
              <a:gd name="connsiteY0" fmla="*/ 453845 h 453845"/>
              <a:gd name="connsiteX1" fmla="*/ 263518 w 581936"/>
              <a:gd name="connsiteY1" fmla="*/ 146402 h 453845"/>
              <a:gd name="connsiteX2" fmla="*/ 581936 w 581936"/>
              <a:gd name="connsiteY2" fmla="*/ 0 h 45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936" h="453845">
                <a:moveTo>
                  <a:pt x="0" y="453845"/>
                </a:moveTo>
                <a:cubicBezTo>
                  <a:pt x="83264" y="337944"/>
                  <a:pt x="166529" y="222043"/>
                  <a:pt x="263518" y="146402"/>
                </a:cubicBezTo>
                <a:cubicBezTo>
                  <a:pt x="360507" y="70761"/>
                  <a:pt x="581936" y="0"/>
                  <a:pt x="581936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492948" y="3028950"/>
            <a:ext cx="104452" cy="860425"/>
          </a:xfrm>
          <a:custGeom>
            <a:avLst/>
            <a:gdLst>
              <a:gd name="connsiteX0" fmla="*/ 152402 w 155577"/>
              <a:gd name="connsiteY0" fmla="*/ 860425 h 860425"/>
              <a:gd name="connsiteX1" fmla="*/ 2 w 155577"/>
              <a:gd name="connsiteY1" fmla="*/ 434975 h 860425"/>
              <a:gd name="connsiteX2" fmla="*/ 155577 w 155577"/>
              <a:gd name="connsiteY2" fmla="*/ 0 h 8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77" h="860425">
                <a:moveTo>
                  <a:pt x="152402" y="860425"/>
                </a:moveTo>
                <a:cubicBezTo>
                  <a:pt x="75937" y="719402"/>
                  <a:pt x="-527" y="578379"/>
                  <a:pt x="2" y="434975"/>
                </a:cubicBezTo>
                <a:cubicBezTo>
                  <a:pt x="531" y="291571"/>
                  <a:pt x="155577" y="0"/>
                  <a:pt x="155577" y="0"/>
                </a:cubicBezTo>
              </a:path>
            </a:pathLst>
          </a:custGeom>
          <a:ln w="19050" cmpd="sng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210545" y="3347935"/>
            <a:ext cx="555720" cy="184806"/>
          </a:xfrm>
          <a:prstGeom prst="rect">
            <a:avLst/>
          </a:prstGeom>
          <a:ln w="127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/>
              <a:t>catabolic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51964" y="2672056"/>
            <a:ext cx="555720" cy="184806"/>
          </a:xfrm>
          <a:prstGeom prst="rect">
            <a:avLst/>
          </a:prstGeom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/>
              <a:t>anabolic</a:t>
            </a:r>
          </a:p>
        </p:txBody>
      </p:sp>
      <p:sp>
        <p:nvSpPr>
          <p:cNvPr id="16" name="Forme libre 15"/>
          <p:cNvSpPr/>
          <p:nvPr/>
        </p:nvSpPr>
        <p:spPr>
          <a:xfrm>
            <a:off x="4057423" y="2657167"/>
            <a:ext cx="532739" cy="87378"/>
          </a:xfrm>
          <a:custGeom>
            <a:avLst/>
            <a:gdLst>
              <a:gd name="connsiteX0" fmla="*/ 532739 w 532739"/>
              <a:gd name="connsiteY0" fmla="*/ 87378 h 87378"/>
              <a:gd name="connsiteX1" fmla="*/ 263679 w 532739"/>
              <a:gd name="connsiteY1" fmla="*/ 1275 h 87378"/>
              <a:gd name="connsiteX2" fmla="*/ 0 w 532739"/>
              <a:gd name="connsiteY2" fmla="*/ 33564 h 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39" h="87378">
                <a:moveTo>
                  <a:pt x="532739" y="87378"/>
                </a:moveTo>
                <a:cubicBezTo>
                  <a:pt x="442604" y="48811"/>
                  <a:pt x="352469" y="10244"/>
                  <a:pt x="263679" y="1275"/>
                </a:cubicBezTo>
                <a:cubicBezTo>
                  <a:pt x="174889" y="-7694"/>
                  <a:pt x="0" y="33564"/>
                  <a:pt x="0" y="33564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3745314" y="2927515"/>
            <a:ext cx="618837" cy="1087055"/>
          </a:xfrm>
          <a:custGeom>
            <a:avLst/>
            <a:gdLst>
              <a:gd name="connsiteX0" fmla="*/ 618837 w 618837"/>
              <a:gd name="connsiteY0" fmla="*/ 1087055 h 1087055"/>
              <a:gd name="connsiteX1" fmla="*/ 226010 w 618837"/>
              <a:gd name="connsiteY1" fmla="*/ 801838 h 1087055"/>
              <a:gd name="connsiteX2" fmla="*/ 0 w 618837"/>
              <a:gd name="connsiteY2" fmla="*/ 0 h 108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7" h="1087055">
                <a:moveTo>
                  <a:pt x="618837" y="1087055"/>
                </a:moveTo>
                <a:cubicBezTo>
                  <a:pt x="473993" y="1035034"/>
                  <a:pt x="329149" y="983014"/>
                  <a:pt x="226010" y="801838"/>
                </a:cubicBezTo>
                <a:cubicBezTo>
                  <a:pt x="122871" y="620662"/>
                  <a:pt x="0" y="0"/>
                  <a:pt x="0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3174907" y="2471746"/>
            <a:ext cx="543501" cy="149026"/>
          </a:xfrm>
          <a:custGeom>
            <a:avLst/>
            <a:gdLst>
              <a:gd name="connsiteX0" fmla="*/ 543501 w 543501"/>
              <a:gd name="connsiteY0" fmla="*/ 149026 h 149026"/>
              <a:gd name="connsiteX1" fmla="*/ 414352 w 543501"/>
              <a:gd name="connsiteY1" fmla="*/ 14489 h 149026"/>
              <a:gd name="connsiteX2" fmla="*/ 0 w 543501"/>
              <a:gd name="connsiteY2" fmla="*/ 3726 h 14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01" h="149026">
                <a:moveTo>
                  <a:pt x="543501" y="149026"/>
                </a:moveTo>
                <a:cubicBezTo>
                  <a:pt x="524218" y="93866"/>
                  <a:pt x="504935" y="38706"/>
                  <a:pt x="414352" y="14489"/>
                </a:cubicBezTo>
                <a:cubicBezTo>
                  <a:pt x="323768" y="-9728"/>
                  <a:pt x="0" y="3726"/>
                  <a:pt x="0" y="3726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340583" y="2324798"/>
            <a:ext cx="887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/>
              <a:t>end product</a:t>
            </a:r>
          </a:p>
        </p:txBody>
      </p:sp>
      <p:sp>
        <p:nvSpPr>
          <p:cNvPr id="21" name="Ellipse 20"/>
          <p:cNvSpPr/>
          <p:nvPr/>
        </p:nvSpPr>
        <p:spPr>
          <a:xfrm>
            <a:off x="2628177" y="4400196"/>
            <a:ext cx="397706" cy="193733"/>
          </a:xfrm>
          <a:prstGeom prst="ellipse">
            <a:avLst/>
          </a:prstGeom>
          <a:ln w="1270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>
                <a:solidFill>
                  <a:schemeClr val="accent2"/>
                </a:solidFill>
              </a:rPr>
              <a:t>TF</a:t>
            </a:r>
          </a:p>
        </p:txBody>
      </p:sp>
      <p:sp>
        <p:nvSpPr>
          <p:cNvPr id="77" name="Ellipse 76"/>
          <p:cNvSpPr/>
          <p:nvPr/>
        </p:nvSpPr>
        <p:spPr>
          <a:xfrm>
            <a:off x="3546461" y="4216271"/>
            <a:ext cx="397706" cy="193733"/>
          </a:xfrm>
          <a:prstGeom prst="ellipse">
            <a:avLst/>
          </a:prstGeom>
          <a:ln w="12700" cmpd="sng">
            <a:solidFill>
              <a:srgbClr val="628F4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>
                <a:solidFill>
                  <a:srgbClr val="628F4B"/>
                </a:solidFill>
              </a:rPr>
              <a:t>TF</a:t>
            </a:r>
          </a:p>
        </p:txBody>
      </p:sp>
      <p:sp>
        <p:nvSpPr>
          <p:cNvPr id="78" name="Losange 77"/>
          <p:cNvSpPr/>
          <p:nvPr/>
        </p:nvSpPr>
        <p:spPr>
          <a:xfrm>
            <a:off x="2938898" y="4389548"/>
            <a:ext cx="101378" cy="101378"/>
          </a:xfrm>
          <a:prstGeom prst="diamond">
            <a:avLst/>
          </a:prstGeom>
          <a:ln w="12700"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3858341" y="4229930"/>
            <a:ext cx="85826" cy="85826"/>
          </a:xfrm>
          <a:prstGeom prst="ellipse">
            <a:avLst/>
          </a:prstGeom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3352486" y="3702446"/>
            <a:ext cx="333634" cy="489713"/>
          </a:xfrm>
          <a:custGeom>
            <a:avLst/>
            <a:gdLst>
              <a:gd name="connsiteX0" fmla="*/ 333634 w 333634"/>
              <a:gd name="connsiteY0" fmla="*/ 489713 h 489713"/>
              <a:gd name="connsiteX1" fmla="*/ 166817 w 333634"/>
              <a:gd name="connsiteY1" fmla="*/ 172206 h 489713"/>
              <a:gd name="connsiteX2" fmla="*/ 0 w 333634"/>
              <a:gd name="connsiteY2" fmla="*/ 0 h 48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634" h="489713">
                <a:moveTo>
                  <a:pt x="333634" y="489713"/>
                </a:moveTo>
                <a:cubicBezTo>
                  <a:pt x="278028" y="371769"/>
                  <a:pt x="222423" y="253825"/>
                  <a:pt x="166817" y="172206"/>
                </a:cubicBezTo>
                <a:cubicBezTo>
                  <a:pt x="111211" y="90587"/>
                  <a:pt x="0" y="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2432301" y="4052241"/>
            <a:ext cx="193723" cy="392846"/>
          </a:xfrm>
          <a:custGeom>
            <a:avLst/>
            <a:gdLst>
              <a:gd name="connsiteX0" fmla="*/ 193723 w 193723"/>
              <a:gd name="connsiteY0" fmla="*/ 392846 h 392846"/>
              <a:gd name="connsiteX1" fmla="*/ 32287 w 193723"/>
              <a:gd name="connsiteY1" fmla="*/ 242165 h 392846"/>
              <a:gd name="connsiteX2" fmla="*/ 0 w 193723"/>
              <a:gd name="connsiteY2" fmla="*/ 0 h 39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723" h="392846">
                <a:moveTo>
                  <a:pt x="193723" y="392846"/>
                </a:moveTo>
                <a:cubicBezTo>
                  <a:pt x="129148" y="350242"/>
                  <a:pt x="64574" y="307639"/>
                  <a:pt x="32287" y="242165"/>
                </a:cubicBezTo>
                <a:cubicBezTo>
                  <a:pt x="0" y="176691"/>
                  <a:pt x="0" y="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2383686" y="4048325"/>
            <a:ext cx="100483" cy="16587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191168" y="2509830"/>
            <a:ext cx="342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/>
              <a:t>(a)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4191264" y="3080291"/>
            <a:ext cx="3482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/>
              <a:t>(d)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5486755" y="3146707"/>
            <a:ext cx="3482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/>
              <a:t>(b)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3160073" y="4360121"/>
            <a:ext cx="317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/>
              <a:t>(f)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5495089" y="2429804"/>
            <a:ext cx="331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/>
              <a:t>(c)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3101640" y="2530373"/>
            <a:ext cx="3482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4735627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288</Words>
  <Application>Microsoft Macintosh PowerPoint</Application>
  <PresentationFormat>Présentation à l'écran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</dc:creator>
  <cp:lastModifiedBy>Charles</cp:lastModifiedBy>
  <cp:revision>682</cp:revision>
  <dcterms:created xsi:type="dcterms:W3CDTF">2014-09-20T13:21:16Z</dcterms:created>
  <dcterms:modified xsi:type="dcterms:W3CDTF">2017-07-10T12:55:34Z</dcterms:modified>
</cp:coreProperties>
</file>