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72" r:id="rId3"/>
    <p:sldId id="271" r:id="rId4"/>
    <p:sldId id="273" r:id="rId5"/>
    <p:sldId id="263" r:id="rId6"/>
    <p:sldId id="262" r:id="rId7"/>
    <p:sldId id="264" r:id="rId8"/>
    <p:sldId id="260" r:id="rId9"/>
    <p:sldId id="265" r:id="rId10"/>
    <p:sldId id="266" r:id="rId11"/>
    <p:sldId id="267" r:id="rId12"/>
    <p:sldId id="269" r:id="rId13"/>
    <p:sldId id="270" r:id="rId1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9D5D"/>
    <a:srgbClr val="557399"/>
    <a:srgbClr val="6BA99D"/>
    <a:srgbClr val="FCB8BF"/>
    <a:srgbClr val="CFC0FF"/>
    <a:srgbClr val="FFA8BA"/>
    <a:srgbClr val="847BA2"/>
    <a:srgbClr val="E97B6D"/>
    <a:srgbClr val="DB5D5B"/>
    <a:srgbClr val="B14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027" autoAdjust="0"/>
  </p:normalViewPr>
  <p:slideViewPr>
    <p:cSldViewPr snapToGrid="0" snapToObjects="1">
      <p:cViewPr>
        <p:scale>
          <a:sx n="112" d="100"/>
          <a:sy n="112" d="100"/>
        </p:scale>
        <p:origin x="-13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33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33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16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68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50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15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99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79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86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42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2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2567-A46C-4A49-A7EE-8FBD06A898B2}" type="datetimeFigureOut">
              <a:rPr lang="fr-FR" smtClean="0"/>
              <a:t>01/11/2017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1507-7CD2-D54A-B4DB-CACB5B783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73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emf"/><Relationship Id="rId8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362057" y="2391584"/>
            <a:ext cx="1002977" cy="1757978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3685493" y="4149562"/>
            <a:ext cx="2598441" cy="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685493" y="2302567"/>
            <a:ext cx="0" cy="1846995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650153" y="4149562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Light"/>
                <a:cs typeface="Avenir Light"/>
              </a:rPr>
              <a:t>Model complexity</a:t>
            </a:r>
          </a:p>
        </p:txBody>
      </p:sp>
      <p:sp>
        <p:nvSpPr>
          <p:cNvPr id="18" name="ZoneTexte 17"/>
          <p:cNvSpPr txBox="1"/>
          <p:nvPr/>
        </p:nvSpPr>
        <p:spPr>
          <a:xfrm rot="16200000">
            <a:off x="2898321" y="277962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Light"/>
                <a:cs typeface="Avenir Light"/>
              </a:rPr>
              <a:t>Model payoff</a:t>
            </a:r>
          </a:p>
        </p:txBody>
      </p:sp>
      <p:sp>
        <p:nvSpPr>
          <p:cNvPr id="21" name="Forme libre 20"/>
          <p:cNvSpPr/>
          <p:nvPr/>
        </p:nvSpPr>
        <p:spPr>
          <a:xfrm>
            <a:off x="3857607" y="2468733"/>
            <a:ext cx="2154318" cy="1566695"/>
          </a:xfrm>
          <a:custGeom>
            <a:avLst/>
            <a:gdLst>
              <a:gd name="connsiteX0" fmla="*/ 0 w 1804170"/>
              <a:gd name="connsiteY0" fmla="*/ 1519243 h 1519243"/>
              <a:gd name="connsiteX1" fmla="*/ 842737 w 1804170"/>
              <a:gd name="connsiteY1" fmla="*/ 24 h 1519243"/>
              <a:gd name="connsiteX2" fmla="*/ 1804170 w 1804170"/>
              <a:gd name="connsiteY2" fmla="*/ 1477702 h 151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170" h="1519243">
                <a:moveTo>
                  <a:pt x="0" y="1519243"/>
                </a:moveTo>
                <a:cubicBezTo>
                  <a:pt x="271021" y="763095"/>
                  <a:pt x="542042" y="6947"/>
                  <a:pt x="842737" y="24"/>
                </a:cubicBezTo>
                <a:cubicBezTo>
                  <a:pt x="1143432" y="-6900"/>
                  <a:pt x="1804170" y="1477702"/>
                  <a:pt x="1804170" y="1477702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95216" y="3352864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>
                <a:solidFill>
                  <a:schemeClr val="accent3"/>
                </a:solidFill>
                <a:latin typeface="Avenir Book"/>
                <a:cs typeface="Avenir Book"/>
              </a:rPr>
              <a:t>Medawar</a:t>
            </a:r>
          </a:p>
          <a:p>
            <a:pPr algn="ctr"/>
            <a:r>
              <a:rPr lang="fr-FR" sz="1400">
                <a:solidFill>
                  <a:schemeClr val="accent3"/>
                </a:solidFill>
                <a:latin typeface="Avenir Book"/>
                <a:cs typeface="Avenir Book"/>
              </a:rPr>
              <a:t>zone</a:t>
            </a:r>
          </a:p>
        </p:txBody>
      </p:sp>
    </p:spTree>
    <p:extLst>
      <p:ext uri="{BB962C8B-B14F-4D97-AF65-F5344CB8AC3E}">
        <p14:creationId xmlns:p14="http://schemas.microsoft.com/office/powerpoint/2010/main" val="359488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r 13"/>
          <p:cNvGrpSpPr/>
          <p:nvPr/>
        </p:nvGrpSpPr>
        <p:grpSpPr>
          <a:xfrm>
            <a:off x="2870145" y="2555882"/>
            <a:ext cx="807541" cy="280783"/>
            <a:chOff x="2868152" y="2374031"/>
            <a:chExt cx="807541" cy="280783"/>
          </a:xfrm>
        </p:grpSpPr>
        <p:sp>
          <p:nvSpPr>
            <p:cNvPr id="4" name="Rectangle 3"/>
            <p:cNvSpPr/>
            <p:nvPr/>
          </p:nvSpPr>
          <p:spPr>
            <a:xfrm rot="840000">
              <a:off x="3141191" y="2609095"/>
              <a:ext cx="177800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llipse 2"/>
            <p:cNvSpPr/>
            <p:nvPr/>
          </p:nvSpPr>
          <p:spPr>
            <a:xfrm>
              <a:off x="3416546" y="2374031"/>
              <a:ext cx="259147" cy="2591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Flèche à angle droit 1"/>
            <p:cNvSpPr/>
            <p:nvPr/>
          </p:nvSpPr>
          <p:spPr>
            <a:xfrm rot="803629">
              <a:off x="2897284" y="2515534"/>
              <a:ext cx="676152" cy="95036"/>
            </a:xfrm>
            <a:prstGeom prst="bentUpArrow">
              <a:avLst>
                <a:gd name="adj1" fmla="val 50000"/>
                <a:gd name="adj2" fmla="val 25211"/>
                <a:gd name="adj3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Flèche à angle droit 39"/>
            <p:cNvSpPr/>
            <p:nvPr/>
          </p:nvSpPr>
          <p:spPr>
            <a:xfrm rot="20826009" flipV="1">
              <a:off x="2890675" y="2403476"/>
              <a:ext cx="678769" cy="95752"/>
            </a:xfrm>
            <a:prstGeom prst="bentUpArrow">
              <a:avLst>
                <a:gd name="adj1" fmla="val 50000"/>
                <a:gd name="adj2" fmla="val 25211"/>
                <a:gd name="adj3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2868152" y="2464633"/>
              <a:ext cx="85714" cy="8571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r 14"/>
          <p:cNvGrpSpPr/>
          <p:nvPr/>
        </p:nvGrpSpPr>
        <p:grpSpPr>
          <a:xfrm>
            <a:off x="1768836" y="2564646"/>
            <a:ext cx="685442" cy="240943"/>
            <a:chOff x="1766843" y="2382795"/>
            <a:chExt cx="685442" cy="240943"/>
          </a:xfrm>
        </p:grpSpPr>
        <p:sp>
          <p:nvSpPr>
            <p:cNvPr id="63" name="Rectangle 62"/>
            <p:cNvSpPr/>
            <p:nvPr/>
          </p:nvSpPr>
          <p:spPr>
            <a:xfrm rot="10420614">
              <a:off x="1988746" y="2487224"/>
              <a:ext cx="177800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lèche à angle droit 58"/>
            <p:cNvSpPr/>
            <p:nvPr/>
          </p:nvSpPr>
          <p:spPr>
            <a:xfrm rot="11289152" flipV="1">
              <a:off x="1767636" y="2382795"/>
              <a:ext cx="676152" cy="106589"/>
            </a:xfrm>
            <a:prstGeom prst="bentUpArrow">
              <a:avLst>
                <a:gd name="adj1" fmla="val 50000"/>
                <a:gd name="adj2" fmla="val 25211"/>
                <a:gd name="adj3" fmla="val 50000"/>
              </a:avLst>
            </a:prstGeom>
            <a:solidFill>
              <a:srgbClr val="404040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Flèche à angle droit 60"/>
            <p:cNvSpPr/>
            <p:nvPr/>
          </p:nvSpPr>
          <p:spPr>
            <a:xfrm rot="10346338">
              <a:off x="1766843" y="2525655"/>
              <a:ext cx="678769" cy="98083"/>
            </a:xfrm>
            <a:prstGeom prst="bentUpArrow">
              <a:avLst>
                <a:gd name="adj1" fmla="val 50000"/>
                <a:gd name="adj2" fmla="val 25211"/>
                <a:gd name="adj3" fmla="val 50000"/>
              </a:avLst>
            </a:prstGeom>
            <a:solidFill>
              <a:srgbClr val="404040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/>
            <p:cNvSpPr/>
            <p:nvPr/>
          </p:nvSpPr>
          <p:spPr>
            <a:xfrm rot="10800000">
              <a:off x="2366571" y="2465603"/>
              <a:ext cx="85714" cy="8571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er 46"/>
          <p:cNvGrpSpPr/>
          <p:nvPr/>
        </p:nvGrpSpPr>
        <p:grpSpPr>
          <a:xfrm>
            <a:off x="4003404" y="2087336"/>
            <a:ext cx="785018" cy="259147"/>
            <a:chOff x="1213159" y="1198448"/>
            <a:chExt cx="785018" cy="259147"/>
          </a:xfrm>
        </p:grpSpPr>
        <p:sp>
          <p:nvSpPr>
            <p:cNvPr id="65" name="Ellipse 64"/>
            <p:cNvSpPr/>
            <p:nvPr/>
          </p:nvSpPr>
          <p:spPr>
            <a:xfrm>
              <a:off x="1739030" y="1198448"/>
              <a:ext cx="259147" cy="2591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Flèche à angle droit 65"/>
            <p:cNvSpPr/>
            <p:nvPr/>
          </p:nvSpPr>
          <p:spPr>
            <a:xfrm rot="803629">
              <a:off x="1219768" y="1339951"/>
              <a:ext cx="676152" cy="95036"/>
            </a:xfrm>
            <a:prstGeom prst="bentUpArrow">
              <a:avLst>
                <a:gd name="adj1" fmla="val 50000"/>
                <a:gd name="adj2" fmla="val 25211"/>
                <a:gd name="adj3" fmla="val 50000"/>
              </a:avLst>
            </a:prstGeom>
            <a:solidFill>
              <a:srgbClr val="FFFFFF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Flèche à angle droit 66"/>
            <p:cNvSpPr/>
            <p:nvPr/>
          </p:nvSpPr>
          <p:spPr>
            <a:xfrm rot="20826009" flipV="1">
              <a:off x="1213159" y="1224414"/>
              <a:ext cx="678769" cy="95752"/>
            </a:xfrm>
            <a:prstGeom prst="bentUpArrow">
              <a:avLst>
                <a:gd name="adj1" fmla="val 50000"/>
                <a:gd name="adj2" fmla="val 25211"/>
                <a:gd name="adj3" fmla="val 50000"/>
              </a:avLst>
            </a:prstGeom>
            <a:solidFill>
              <a:schemeClr val="bg1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2863797" y="1833546"/>
            <a:ext cx="807541" cy="259147"/>
            <a:chOff x="2863797" y="3104020"/>
            <a:chExt cx="807541" cy="259147"/>
          </a:xfrm>
        </p:grpSpPr>
        <p:sp>
          <p:nvSpPr>
            <p:cNvPr id="81" name="Rectangle 80"/>
            <p:cNvSpPr/>
            <p:nvPr/>
          </p:nvSpPr>
          <p:spPr>
            <a:xfrm rot="840000">
              <a:off x="3154231" y="3251805"/>
              <a:ext cx="177800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3412191" y="3104020"/>
              <a:ext cx="259147" cy="2591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Flèche à angle droit 78"/>
            <p:cNvSpPr/>
            <p:nvPr/>
          </p:nvSpPr>
          <p:spPr>
            <a:xfrm rot="803629">
              <a:off x="2892929" y="3245523"/>
              <a:ext cx="676152" cy="95036"/>
            </a:xfrm>
            <a:prstGeom prst="bentUpArrow">
              <a:avLst>
                <a:gd name="adj1" fmla="val 50000"/>
                <a:gd name="adj2" fmla="val 25211"/>
                <a:gd name="adj3" fmla="val 50000"/>
              </a:avLst>
            </a:prstGeom>
            <a:solidFill>
              <a:srgbClr val="404040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Flèche à angle droit 79"/>
            <p:cNvSpPr/>
            <p:nvPr/>
          </p:nvSpPr>
          <p:spPr>
            <a:xfrm rot="20826009" flipV="1">
              <a:off x="2886320" y="3133465"/>
              <a:ext cx="678769" cy="95752"/>
            </a:xfrm>
            <a:prstGeom prst="bentUpArrow">
              <a:avLst>
                <a:gd name="adj1" fmla="val 50000"/>
                <a:gd name="adj2" fmla="val 25211"/>
                <a:gd name="adj3" fmla="val 50000"/>
              </a:avLst>
            </a:prstGeom>
            <a:solidFill>
              <a:srgbClr val="404040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Ellipse 81"/>
            <p:cNvSpPr/>
            <p:nvPr/>
          </p:nvSpPr>
          <p:spPr>
            <a:xfrm>
              <a:off x="2863797" y="3194622"/>
              <a:ext cx="85714" cy="8571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r 10"/>
          <p:cNvGrpSpPr/>
          <p:nvPr/>
        </p:nvGrpSpPr>
        <p:grpSpPr>
          <a:xfrm>
            <a:off x="1762488" y="1842310"/>
            <a:ext cx="685442" cy="240943"/>
            <a:chOff x="1762488" y="3112784"/>
            <a:chExt cx="685442" cy="240943"/>
          </a:xfrm>
        </p:grpSpPr>
        <p:sp>
          <p:nvSpPr>
            <p:cNvPr id="84" name="Rectangle 83"/>
            <p:cNvSpPr/>
            <p:nvPr/>
          </p:nvSpPr>
          <p:spPr>
            <a:xfrm rot="10420614">
              <a:off x="1991349" y="3304492"/>
              <a:ext cx="177800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Flèche à angle droit 84"/>
            <p:cNvSpPr/>
            <p:nvPr/>
          </p:nvSpPr>
          <p:spPr>
            <a:xfrm rot="11289152" flipV="1">
              <a:off x="1763281" y="3112784"/>
              <a:ext cx="676152" cy="106589"/>
            </a:xfrm>
            <a:prstGeom prst="bentUpArrow">
              <a:avLst>
                <a:gd name="adj1" fmla="val 50000"/>
                <a:gd name="adj2" fmla="val 25211"/>
                <a:gd name="adj3" fmla="val 50000"/>
              </a:avLst>
            </a:prstGeom>
            <a:solidFill>
              <a:srgbClr val="404040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Flèche à angle droit 85"/>
            <p:cNvSpPr/>
            <p:nvPr/>
          </p:nvSpPr>
          <p:spPr>
            <a:xfrm rot="10346338">
              <a:off x="1762488" y="3255644"/>
              <a:ext cx="678769" cy="98083"/>
            </a:xfrm>
            <a:prstGeom prst="bentUpArrow">
              <a:avLst>
                <a:gd name="adj1" fmla="val 50000"/>
                <a:gd name="adj2" fmla="val 25211"/>
                <a:gd name="adj3" fmla="val 50000"/>
              </a:avLst>
            </a:prstGeom>
            <a:solidFill>
              <a:srgbClr val="404040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Ellipse 86"/>
            <p:cNvSpPr/>
            <p:nvPr/>
          </p:nvSpPr>
          <p:spPr>
            <a:xfrm rot="10800000">
              <a:off x="2362216" y="3195592"/>
              <a:ext cx="85714" cy="8571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2863797" y="3875762"/>
            <a:ext cx="807541" cy="259147"/>
            <a:chOff x="2863797" y="3875762"/>
            <a:chExt cx="807541" cy="259147"/>
          </a:xfrm>
        </p:grpSpPr>
        <p:sp>
          <p:nvSpPr>
            <p:cNvPr id="99" name="Rectangle 98"/>
            <p:cNvSpPr/>
            <p:nvPr/>
          </p:nvSpPr>
          <p:spPr>
            <a:xfrm rot="840000">
              <a:off x="3154231" y="4023547"/>
              <a:ext cx="177800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Ellipse 95"/>
            <p:cNvSpPr/>
            <p:nvPr/>
          </p:nvSpPr>
          <p:spPr>
            <a:xfrm>
              <a:off x="3412191" y="3875762"/>
              <a:ext cx="259147" cy="2591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Flèche à angle droit 96"/>
            <p:cNvSpPr/>
            <p:nvPr/>
          </p:nvSpPr>
          <p:spPr>
            <a:xfrm rot="803629">
              <a:off x="2892929" y="4017265"/>
              <a:ext cx="676152" cy="95036"/>
            </a:xfrm>
            <a:prstGeom prst="bentUpArrow">
              <a:avLst>
                <a:gd name="adj1" fmla="val 50000"/>
                <a:gd name="adj2" fmla="val 25211"/>
                <a:gd name="adj3" fmla="val 50000"/>
              </a:avLst>
            </a:prstGeom>
            <a:solidFill>
              <a:srgbClr val="404040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Flèche à angle droit 97"/>
            <p:cNvSpPr/>
            <p:nvPr/>
          </p:nvSpPr>
          <p:spPr>
            <a:xfrm rot="20826009" flipV="1">
              <a:off x="2886320" y="3905207"/>
              <a:ext cx="678769" cy="95752"/>
            </a:xfrm>
            <a:prstGeom prst="bentUpArrow">
              <a:avLst>
                <a:gd name="adj1" fmla="val 50000"/>
                <a:gd name="adj2" fmla="val 25211"/>
                <a:gd name="adj3" fmla="val 50000"/>
              </a:avLst>
            </a:prstGeom>
            <a:solidFill>
              <a:srgbClr val="404040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2863797" y="3966364"/>
              <a:ext cx="85714" cy="8571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1758985" y="3940859"/>
            <a:ext cx="705284" cy="140993"/>
            <a:chOff x="1758985" y="3940859"/>
            <a:chExt cx="705284" cy="140993"/>
          </a:xfrm>
        </p:grpSpPr>
        <p:sp>
          <p:nvSpPr>
            <p:cNvPr id="118" name="Rectangle 117"/>
            <p:cNvSpPr/>
            <p:nvPr/>
          </p:nvSpPr>
          <p:spPr>
            <a:xfrm rot="341475">
              <a:off x="2059856" y="3993098"/>
              <a:ext cx="177800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Flèche à angle droit 115"/>
            <p:cNvSpPr/>
            <p:nvPr/>
          </p:nvSpPr>
          <p:spPr>
            <a:xfrm rot="397010">
              <a:off x="1788117" y="3986816"/>
              <a:ext cx="676152" cy="95036"/>
            </a:xfrm>
            <a:prstGeom prst="bentUpArrow">
              <a:avLst>
                <a:gd name="adj1" fmla="val 50000"/>
                <a:gd name="adj2" fmla="val 25211"/>
                <a:gd name="adj3" fmla="val 50000"/>
              </a:avLst>
            </a:prstGeom>
            <a:solidFill>
              <a:srgbClr val="404040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Flèche à angle droit 116"/>
            <p:cNvSpPr/>
            <p:nvPr/>
          </p:nvSpPr>
          <p:spPr>
            <a:xfrm rot="21269493" flipV="1">
              <a:off x="1781508" y="3940859"/>
              <a:ext cx="678769" cy="95752"/>
            </a:xfrm>
            <a:prstGeom prst="bentUpArrow">
              <a:avLst>
                <a:gd name="adj1" fmla="val 50000"/>
                <a:gd name="adj2" fmla="val 25211"/>
                <a:gd name="adj3" fmla="val 50000"/>
              </a:avLst>
            </a:prstGeom>
            <a:solidFill>
              <a:srgbClr val="404040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Ellipse 118"/>
            <p:cNvSpPr/>
            <p:nvPr/>
          </p:nvSpPr>
          <p:spPr>
            <a:xfrm>
              <a:off x="1758985" y="3963747"/>
              <a:ext cx="85714" cy="8571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r 4"/>
          <p:cNvGrpSpPr/>
          <p:nvPr/>
        </p:nvGrpSpPr>
        <p:grpSpPr>
          <a:xfrm>
            <a:off x="2843103" y="3267106"/>
            <a:ext cx="807541" cy="280479"/>
            <a:chOff x="2863797" y="4501368"/>
            <a:chExt cx="807541" cy="280479"/>
          </a:xfrm>
        </p:grpSpPr>
        <p:sp>
          <p:nvSpPr>
            <p:cNvPr id="124" name="Rectangle 123"/>
            <p:cNvSpPr/>
            <p:nvPr/>
          </p:nvSpPr>
          <p:spPr>
            <a:xfrm rot="840000">
              <a:off x="3129878" y="4736128"/>
              <a:ext cx="177800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Ellipse 120"/>
            <p:cNvSpPr/>
            <p:nvPr/>
          </p:nvSpPr>
          <p:spPr>
            <a:xfrm>
              <a:off x="3412191" y="4501368"/>
              <a:ext cx="259147" cy="2591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Flèche à angle droit 121"/>
            <p:cNvSpPr/>
            <p:nvPr/>
          </p:nvSpPr>
          <p:spPr>
            <a:xfrm rot="803629">
              <a:off x="2892929" y="4642871"/>
              <a:ext cx="676152" cy="95036"/>
            </a:xfrm>
            <a:prstGeom prst="bentUpArrow">
              <a:avLst>
                <a:gd name="adj1" fmla="val 50000"/>
                <a:gd name="adj2" fmla="val 25211"/>
                <a:gd name="adj3" fmla="val 50000"/>
              </a:avLst>
            </a:prstGeom>
            <a:solidFill>
              <a:srgbClr val="404040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Flèche à angle droit 122"/>
            <p:cNvSpPr/>
            <p:nvPr/>
          </p:nvSpPr>
          <p:spPr>
            <a:xfrm rot="20826009" flipV="1">
              <a:off x="2886320" y="4530813"/>
              <a:ext cx="678769" cy="95752"/>
            </a:xfrm>
            <a:prstGeom prst="bentUpArrow">
              <a:avLst>
                <a:gd name="adj1" fmla="val 50000"/>
                <a:gd name="adj2" fmla="val 25211"/>
                <a:gd name="adj3" fmla="val 50000"/>
              </a:avLst>
            </a:prstGeom>
            <a:solidFill>
              <a:srgbClr val="404040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Ellipse 124"/>
            <p:cNvSpPr/>
            <p:nvPr/>
          </p:nvSpPr>
          <p:spPr>
            <a:xfrm>
              <a:off x="2863797" y="4591970"/>
              <a:ext cx="85714" cy="8571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1738291" y="3332203"/>
            <a:ext cx="705284" cy="185237"/>
            <a:chOff x="1758985" y="4566465"/>
            <a:chExt cx="705284" cy="185237"/>
          </a:xfrm>
        </p:grpSpPr>
        <p:sp>
          <p:nvSpPr>
            <p:cNvPr id="127" name="Rectangle 126"/>
            <p:cNvSpPr/>
            <p:nvPr/>
          </p:nvSpPr>
          <p:spPr>
            <a:xfrm rot="341475">
              <a:off x="2045940" y="4705983"/>
              <a:ext cx="177800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Flèche à angle droit 127"/>
            <p:cNvSpPr/>
            <p:nvPr/>
          </p:nvSpPr>
          <p:spPr>
            <a:xfrm rot="397010">
              <a:off x="1788117" y="4612422"/>
              <a:ext cx="676152" cy="95036"/>
            </a:xfrm>
            <a:prstGeom prst="bentUpArrow">
              <a:avLst>
                <a:gd name="adj1" fmla="val 50000"/>
                <a:gd name="adj2" fmla="val 25211"/>
                <a:gd name="adj3" fmla="val 50000"/>
              </a:avLst>
            </a:prstGeom>
            <a:solidFill>
              <a:srgbClr val="404040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Flèche à angle droit 128"/>
            <p:cNvSpPr/>
            <p:nvPr/>
          </p:nvSpPr>
          <p:spPr>
            <a:xfrm rot="21269493" flipV="1">
              <a:off x="1781508" y="4566465"/>
              <a:ext cx="678769" cy="95752"/>
            </a:xfrm>
            <a:prstGeom prst="bentUpArrow">
              <a:avLst>
                <a:gd name="adj1" fmla="val 50000"/>
                <a:gd name="adj2" fmla="val 25211"/>
                <a:gd name="adj3" fmla="val 50000"/>
              </a:avLst>
            </a:prstGeom>
            <a:solidFill>
              <a:srgbClr val="404040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1758985" y="4589353"/>
              <a:ext cx="85714" cy="8571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63399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168560" y="526429"/>
            <a:ext cx="8831149" cy="5684251"/>
            <a:chOff x="168560" y="526429"/>
            <a:chExt cx="8831149" cy="5684251"/>
          </a:xfrm>
        </p:grpSpPr>
        <p:sp>
          <p:nvSpPr>
            <p:cNvPr id="146" name="Triangle isocèle 145"/>
            <p:cNvSpPr/>
            <p:nvPr/>
          </p:nvSpPr>
          <p:spPr>
            <a:xfrm rot="10006051">
              <a:off x="2063733" y="1289704"/>
              <a:ext cx="301883" cy="260243"/>
            </a:xfrm>
            <a:prstGeom prst="triangl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>
                <a:latin typeface="Rockwell"/>
                <a:cs typeface="Rockwell"/>
              </a:endParaRPr>
            </a:p>
          </p:txBody>
        </p:sp>
        <p:sp>
          <p:nvSpPr>
            <p:cNvPr id="147" name="Croix 146"/>
            <p:cNvSpPr/>
            <p:nvPr/>
          </p:nvSpPr>
          <p:spPr>
            <a:xfrm rot="21305821">
              <a:off x="2114990" y="1572150"/>
              <a:ext cx="296738" cy="296738"/>
            </a:xfrm>
            <a:prstGeom prst="plus">
              <a:avLst>
                <a:gd name="adj" fmla="val 36111"/>
              </a:avLst>
            </a:prstGeom>
            <a:solidFill>
              <a:srgbClr val="FFFFFF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>
                <a:solidFill>
                  <a:srgbClr val="FF0000"/>
                </a:solidFill>
                <a:latin typeface="Rockwell"/>
                <a:cs typeface="Rockwell"/>
              </a:endParaRPr>
            </a:p>
          </p:txBody>
        </p:sp>
        <p:sp>
          <p:nvSpPr>
            <p:cNvPr id="148" name="Triangle isocèle 147"/>
            <p:cNvSpPr/>
            <p:nvPr/>
          </p:nvSpPr>
          <p:spPr>
            <a:xfrm rot="10569511">
              <a:off x="2135740" y="1902965"/>
              <a:ext cx="301883" cy="260243"/>
            </a:xfrm>
            <a:prstGeom prst="triangl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>
                <a:latin typeface="Rockwell"/>
                <a:cs typeface="Rockwell"/>
              </a:endParaRPr>
            </a:p>
          </p:txBody>
        </p:sp>
        <p:sp>
          <p:nvSpPr>
            <p:cNvPr id="149" name="Triangle isocèle 148"/>
            <p:cNvSpPr/>
            <p:nvPr/>
          </p:nvSpPr>
          <p:spPr>
            <a:xfrm rot="10997045">
              <a:off x="2150395" y="2196863"/>
              <a:ext cx="301883" cy="260243"/>
            </a:xfrm>
            <a:prstGeom prst="triangl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>
                <a:latin typeface="Rockwell"/>
                <a:cs typeface="Rockwell"/>
              </a:endParaRPr>
            </a:p>
          </p:txBody>
        </p:sp>
        <p:sp>
          <p:nvSpPr>
            <p:cNvPr id="150" name="Ellipse 149"/>
            <p:cNvSpPr/>
            <p:nvPr/>
          </p:nvSpPr>
          <p:spPr>
            <a:xfrm rot="629688">
              <a:off x="2102851" y="2801968"/>
              <a:ext cx="296738" cy="296738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dirty="0" smtClean="0">
                  <a:solidFill>
                    <a:srgbClr val="DB5D5B"/>
                  </a:solidFill>
                  <a:latin typeface="Rockwell"/>
                  <a:cs typeface="Rockwell"/>
                </a:rPr>
                <a:t>E</a:t>
              </a:r>
              <a:r>
                <a:rPr lang="fr-FR" sz="1000" baseline="-25000" dirty="0" smtClean="0">
                  <a:solidFill>
                    <a:srgbClr val="DB5D5B"/>
                  </a:solidFill>
                  <a:latin typeface="Rockwell"/>
                  <a:cs typeface="Rockwell"/>
                </a:rPr>
                <a:t>1</a:t>
              </a:r>
              <a:endParaRPr lang="fr-FR" sz="1000" baseline="-25000" dirty="0">
                <a:solidFill>
                  <a:srgbClr val="DB5D5B"/>
                </a:solidFill>
                <a:latin typeface="Rockwell"/>
                <a:cs typeface="Rockwell"/>
              </a:endParaRPr>
            </a:p>
          </p:txBody>
        </p:sp>
        <p:sp>
          <p:nvSpPr>
            <p:cNvPr id="151" name="Ellipse 150"/>
            <p:cNvSpPr/>
            <p:nvPr/>
          </p:nvSpPr>
          <p:spPr>
            <a:xfrm rot="20507419">
              <a:off x="1978070" y="970208"/>
              <a:ext cx="296738" cy="296738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dirty="0" smtClean="0">
                  <a:solidFill>
                    <a:srgbClr val="7F7F7F"/>
                  </a:solidFill>
                  <a:latin typeface="Rockwell"/>
                  <a:cs typeface="Rockwell"/>
                </a:rPr>
                <a:t>NC</a:t>
              </a:r>
              <a:endParaRPr lang="fr-FR" sz="1000" dirty="0">
                <a:solidFill>
                  <a:srgbClr val="7F7F7F"/>
                </a:solidFill>
                <a:latin typeface="Rockwell"/>
                <a:cs typeface="Rockwell"/>
              </a:endParaRPr>
            </a:p>
          </p:txBody>
        </p:sp>
        <p:sp>
          <p:nvSpPr>
            <p:cNvPr id="152" name="Ellipse 151"/>
            <p:cNvSpPr/>
            <p:nvPr/>
          </p:nvSpPr>
          <p:spPr>
            <a:xfrm rot="902048">
              <a:off x="2031203" y="3123427"/>
              <a:ext cx="296738" cy="296738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NC</a:t>
              </a:r>
              <a:endPara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 rot="331524">
              <a:off x="2141338" y="2494187"/>
              <a:ext cx="285113" cy="277721"/>
            </a:xfrm>
            <a:prstGeom prst="rect">
              <a:avLst/>
            </a:prstGeom>
            <a:ln w="38100" cmpd="sng">
              <a:solidFill>
                <a:srgbClr val="847BA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dirty="0">
                  <a:solidFill>
                    <a:srgbClr val="847BA2"/>
                  </a:solidFill>
                  <a:latin typeface="Rockwell"/>
                  <a:cs typeface="Rockwell"/>
                </a:rPr>
                <a:t>T</a:t>
              </a:r>
              <a:r>
                <a:rPr lang="fr-FR" sz="1000" dirty="0" smtClean="0">
                  <a:solidFill>
                    <a:srgbClr val="847BA2"/>
                  </a:solidFill>
                  <a:latin typeface="Rockwell"/>
                  <a:cs typeface="Rockwell"/>
                </a:rPr>
                <a:t>F</a:t>
              </a:r>
              <a:r>
                <a:rPr lang="fr-FR" sz="1000" baseline="-25000" dirty="0" smtClean="0">
                  <a:solidFill>
                    <a:srgbClr val="847BA2"/>
                  </a:solidFill>
                  <a:latin typeface="Rockwell"/>
                  <a:cs typeface="Rockwell"/>
                </a:rPr>
                <a:t>1</a:t>
              </a:r>
              <a:endParaRPr lang="fr-FR" sz="1000" baseline="-25000" dirty="0">
                <a:solidFill>
                  <a:srgbClr val="847BA2"/>
                </a:solidFill>
                <a:latin typeface="Rockwell"/>
                <a:cs typeface="Rockwell"/>
              </a:endParaRPr>
            </a:p>
          </p:txBody>
        </p:sp>
        <p:sp>
          <p:nvSpPr>
            <p:cNvPr id="161" name="Pentagone 160"/>
            <p:cNvSpPr/>
            <p:nvPr/>
          </p:nvSpPr>
          <p:spPr>
            <a:xfrm>
              <a:off x="3240869" y="2069301"/>
              <a:ext cx="404611" cy="385344"/>
            </a:xfrm>
            <a:prstGeom prst="pentagon">
              <a:avLst/>
            </a:prstGeom>
            <a:solidFill>
              <a:srgbClr val="847BA2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 smtClean="0">
                  <a:latin typeface="Rockwell"/>
                  <a:cs typeface="Rockwell"/>
                </a:rPr>
                <a:t>TF</a:t>
              </a:r>
              <a:r>
                <a:rPr lang="fr-FR" sz="1200" baseline="-25000" dirty="0" smtClean="0">
                  <a:latin typeface="Rockwell"/>
                  <a:cs typeface="Rockwell"/>
                </a:rPr>
                <a:t>1</a:t>
              </a:r>
              <a:endParaRPr lang="fr-FR" sz="1200" baseline="-25000" dirty="0">
                <a:latin typeface="Rockwell"/>
                <a:cs typeface="Rockwell"/>
              </a:endParaRPr>
            </a:p>
          </p:txBody>
        </p:sp>
        <p:sp>
          <p:nvSpPr>
            <p:cNvPr id="162" name="Forme libre 161"/>
            <p:cNvSpPr/>
            <p:nvPr/>
          </p:nvSpPr>
          <p:spPr>
            <a:xfrm>
              <a:off x="2510636" y="2383542"/>
              <a:ext cx="730234" cy="262761"/>
            </a:xfrm>
            <a:custGeom>
              <a:avLst/>
              <a:gdLst>
                <a:gd name="connsiteX0" fmla="*/ 0 w 1198667"/>
                <a:gd name="connsiteY0" fmla="*/ 252106 h 262761"/>
                <a:gd name="connsiteX1" fmla="*/ 661169 w 1198667"/>
                <a:gd name="connsiteY1" fmla="*/ 233079 h 262761"/>
                <a:gd name="connsiteX2" fmla="*/ 1198667 w 1198667"/>
                <a:gd name="connsiteY2" fmla="*/ 0 h 26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8667" h="262761">
                  <a:moveTo>
                    <a:pt x="0" y="252106"/>
                  </a:moveTo>
                  <a:cubicBezTo>
                    <a:pt x="230695" y="263601"/>
                    <a:pt x="461391" y="275097"/>
                    <a:pt x="661169" y="233079"/>
                  </a:cubicBezTo>
                  <a:cubicBezTo>
                    <a:pt x="860947" y="191061"/>
                    <a:pt x="1116219" y="38846"/>
                    <a:pt x="1198667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Forme libre 162"/>
            <p:cNvSpPr/>
            <p:nvPr/>
          </p:nvSpPr>
          <p:spPr>
            <a:xfrm>
              <a:off x="2442431" y="1935883"/>
              <a:ext cx="867631" cy="406241"/>
            </a:xfrm>
            <a:custGeom>
              <a:avLst/>
              <a:gdLst>
                <a:gd name="connsiteX0" fmla="*/ 1245371 w 1245371"/>
                <a:gd name="connsiteY0" fmla="*/ 142402 h 406241"/>
                <a:gd name="connsiteX1" fmla="*/ 881112 w 1245371"/>
                <a:gd name="connsiteY1" fmla="*/ 9499 h 406241"/>
                <a:gd name="connsiteX2" fmla="*/ 344569 w 1245371"/>
                <a:gd name="connsiteY2" fmla="*/ 373750 h 406241"/>
                <a:gd name="connsiteX3" fmla="*/ 0 w 1245371"/>
                <a:gd name="connsiteY3" fmla="*/ 388517 h 40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71" h="406241">
                  <a:moveTo>
                    <a:pt x="1245371" y="142402"/>
                  </a:moveTo>
                  <a:cubicBezTo>
                    <a:pt x="1138308" y="56671"/>
                    <a:pt x="1031246" y="-29059"/>
                    <a:pt x="881112" y="9499"/>
                  </a:cubicBezTo>
                  <a:cubicBezTo>
                    <a:pt x="730978" y="48057"/>
                    <a:pt x="491421" y="310580"/>
                    <a:pt x="344569" y="373750"/>
                  </a:cubicBezTo>
                  <a:cubicBezTo>
                    <a:pt x="197717" y="436920"/>
                    <a:pt x="0" y="388517"/>
                    <a:pt x="0" y="388517"/>
                  </a:cubicBezTo>
                </a:path>
              </a:pathLst>
            </a:custGeom>
            <a:ln>
              <a:prstDash val="solid"/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Pentagone 163"/>
            <p:cNvSpPr/>
            <p:nvPr/>
          </p:nvSpPr>
          <p:spPr>
            <a:xfrm>
              <a:off x="3190963" y="1200147"/>
              <a:ext cx="404611" cy="385344"/>
            </a:xfrm>
            <a:prstGeom prst="pentagon">
              <a:avLst/>
            </a:prstGeom>
            <a:solidFill>
              <a:srgbClr val="847BA2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 smtClean="0">
                  <a:latin typeface="Rockwell"/>
                  <a:cs typeface="Rockwell"/>
                </a:rPr>
                <a:t>TF</a:t>
              </a:r>
              <a:r>
                <a:rPr lang="fr-FR" sz="1200" baseline="-25000" dirty="0"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165" name="Forme libre 164"/>
            <p:cNvSpPr/>
            <p:nvPr/>
          </p:nvSpPr>
          <p:spPr>
            <a:xfrm>
              <a:off x="2389691" y="1140027"/>
              <a:ext cx="851178" cy="249788"/>
            </a:xfrm>
            <a:custGeom>
              <a:avLst/>
              <a:gdLst>
                <a:gd name="connsiteX0" fmla="*/ 1198682 w 1198682"/>
                <a:gd name="connsiteY0" fmla="*/ 126673 h 249788"/>
                <a:gd name="connsiteX1" fmla="*/ 634977 w 1198682"/>
                <a:gd name="connsiteY1" fmla="*/ 3558 h 249788"/>
                <a:gd name="connsiteX2" fmla="*/ 0 w 1198682"/>
                <a:gd name="connsiteY2" fmla="*/ 249788 h 24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8682" h="249788">
                  <a:moveTo>
                    <a:pt x="1198682" y="126673"/>
                  </a:moveTo>
                  <a:cubicBezTo>
                    <a:pt x="1016719" y="54856"/>
                    <a:pt x="834757" y="-16961"/>
                    <a:pt x="634977" y="3558"/>
                  </a:cubicBezTo>
                  <a:cubicBezTo>
                    <a:pt x="435197" y="24077"/>
                    <a:pt x="0" y="249788"/>
                    <a:pt x="0" y="249788"/>
                  </a:cubicBezTo>
                </a:path>
              </a:pathLst>
            </a:custGeom>
            <a:ln>
              <a:prstDash val="solid"/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Arc 167"/>
            <p:cNvSpPr/>
            <p:nvPr/>
          </p:nvSpPr>
          <p:spPr>
            <a:xfrm>
              <a:off x="279553" y="972122"/>
              <a:ext cx="5766724" cy="4504133"/>
            </a:xfrm>
            <a:prstGeom prst="arc">
              <a:avLst>
                <a:gd name="adj1" fmla="val 17567594"/>
                <a:gd name="adj2" fmla="val 21543142"/>
              </a:avLst>
            </a:prstGeom>
            <a:ln w="95250" cmpd="dbl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4" name="Grouper 173"/>
            <p:cNvGrpSpPr/>
            <p:nvPr/>
          </p:nvGrpSpPr>
          <p:grpSpPr>
            <a:xfrm rot="973137">
              <a:off x="5587238" y="1940491"/>
              <a:ext cx="247589" cy="384611"/>
              <a:chOff x="6318564" y="937396"/>
              <a:chExt cx="247589" cy="384611"/>
            </a:xfrm>
            <a:solidFill>
              <a:srgbClr val="404040"/>
            </a:solidFill>
          </p:grpSpPr>
          <p:sp>
            <p:nvSpPr>
              <p:cNvPr id="169" name="Rectangle à coins arrondis 168"/>
              <p:cNvSpPr/>
              <p:nvPr/>
            </p:nvSpPr>
            <p:spPr>
              <a:xfrm rot="2326074">
                <a:off x="6449256" y="1050131"/>
                <a:ext cx="116897" cy="271876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0" name="Rectangle à coins arrondis 169"/>
              <p:cNvSpPr/>
              <p:nvPr/>
            </p:nvSpPr>
            <p:spPr>
              <a:xfrm rot="2326074">
                <a:off x="6318564" y="937396"/>
                <a:ext cx="116897" cy="271876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5" name="Grouper 174"/>
            <p:cNvGrpSpPr/>
            <p:nvPr/>
          </p:nvGrpSpPr>
          <p:grpSpPr>
            <a:xfrm rot="732166">
              <a:off x="4574000" y="1179086"/>
              <a:ext cx="292621" cy="294598"/>
              <a:chOff x="5320341" y="516182"/>
              <a:chExt cx="292621" cy="294598"/>
            </a:xfrm>
            <a:solidFill>
              <a:srgbClr val="404040"/>
            </a:solidFill>
          </p:grpSpPr>
          <p:sp>
            <p:nvSpPr>
              <p:cNvPr id="171" name="Rectangle à coins arrondis 170"/>
              <p:cNvSpPr/>
              <p:nvPr/>
            </p:nvSpPr>
            <p:spPr>
              <a:xfrm rot="517946">
                <a:off x="5496065" y="538904"/>
                <a:ext cx="116897" cy="271876"/>
              </a:xfrm>
              <a:prstGeom prst="roundRect">
                <a:avLst/>
              </a:prstGeom>
              <a:grpFill/>
              <a:ln>
                <a:solidFill>
                  <a:srgbClr val="40404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2" name="Rectangle à coins arrondis 171"/>
              <p:cNvSpPr/>
              <p:nvPr/>
            </p:nvSpPr>
            <p:spPr>
              <a:xfrm rot="517946">
                <a:off x="5320341" y="516182"/>
                <a:ext cx="116897" cy="271876"/>
              </a:xfrm>
              <a:prstGeom prst="roundRect">
                <a:avLst/>
              </a:prstGeom>
              <a:grpFill/>
              <a:ln>
                <a:solidFill>
                  <a:srgbClr val="40404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6" name="Ellipse 175"/>
            <p:cNvSpPr/>
            <p:nvPr/>
          </p:nvSpPr>
          <p:spPr>
            <a:xfrm>
              <a:off x="4745267" y="945053"/>
              <a:ext cx="163153" cy="163153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rgbClr val="4F622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Ellipse 176"/>
            <p:cNvSpPr/>
            <p:nvPr/>
          </p:nvSpPr>
          <p:spPr>
            <a:xfrm>
              <a:off x="5218418" y="1208223"/>
              <a:ext cx="163153" cy="163153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rgbClr val="4F622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Ellipse 177"/>
            <p:cNvSpPr/>
            <p:nvPr/>
          </p:nvSpPr>
          <p:spPr>
            <a:xfrm>
              <a:off x="5519159" y="1541619"/>
              <a:ext cx="163153" cy="163153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rgbClr val="4F622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Ellipse 178"/>
            <p:cNvSpPr/>
            <p:nvPr/>
          </p:nvSpPr>
          <p:spPr>
            <a:xfrm>
              <a:off x="6173042" y="2426232"/>
              <a:ext cx="163153" cy="163153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rgbClr val="4F622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" name="Ellipse 179"/>
            <p:cNvSpPr/>
            <p:nvPr/>
          </p:nvSpPr>
          <p:spPr>
            <a:xfrm>
              <a:off x="6009889" y="1790429"/>
              <a:ext cx="163153" cy="1631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" name="Ellipse 180"/>
            <p:cNvSpPr/>
            <p:nvPr/>
          </p:nvSpPr>
          <p:spPr>
            <a:xfrm>
              <a:off x="4437916" y="1790429"/>
              <a:ext cx="163153" cy="163153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rgbClr val="4F622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3" name="Connecteur droit avec flèche 182"/>
            <p:cNvCxnSpPr/>
            <p:nvPr/>
          </p:nvCxnSpPr>
          <p:spPr>
            <a:xfrm flipH="1">
              <a:off x="4554244" y="1131552"/>
              <a:ext cx="235367" cy="63793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8" name="Connecteur droit avec flèche 187"/>
            <p:cNvCxnSpPr/>
            <p:nvPr/>
          </p:nvCxnSpPr>
          <p:spPr>
            <a:xfrm flipH="1">
              <a:off x="4437916" y="1978391"/>
              <a:ext cx="65702" cy="3462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91" name="Ellipse 190"/>
            <p:cNvSpPr/>
            <p:nvPr/>
          </p:nvSpPr>
          <p:spPr>
            <a:xfrm>
              <a:off x="4340465" y="2348512"/>
              <a:ext cx="163153" cy="163153"/>
            </a:xfrm>
            <a:prstGeom prst="ellipse">
              <a:avLst/>
            </a:prstGeom>
            <a:solidFill>
              <a:srgbClr val="9BBB59"/>
            </a:solidFill>
            <a:ln>
              <a:solidFill>
                <a:srgbClr val="4F622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2" name="Connecteur droit avec flèche 191"/>
            <p:cNvCxnSpPr/>
            <p:nvPr/>
          </p:nvCxnSpPr>
          <p:spPr>
            <a:xfrm flipV="1">
              <a:off x="4554244" y="2421006"/>
              <a:ext cx="583040" cy="3657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99" name="Ellipse 198"/>
            <p:cNvSpPr/>
            <p:nvPr/>
          </p:nvSpPr>
          <p:spPr>
            <a:xfrm>
              <a:off x="5192678" y="2325240"/>
              <a:ext cx="163153" cy="1631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4" name="Connecteur droit avec flèche 203"/>
            <p:cNvCxnSpPr/>
            <p:nvPr/>
          </p:nvCxnSpPr>
          <p:spPr>
            <a:xfrm flipV="1">
              <a:off x="5381571" y="1934554"/>
              <a:ext cx="628318" cy="4139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1" name="Connecteur droit avec flèche 210"/>
            <p:cNvCxnSpPr/>
            <p:nvPr/>
          </p:nvCxnSpPr>
          <p:spPr>
            <a:xfrm>
              <a:off x="4472030" y="2550013"/>
              <a:ext cx="172793" cy="4023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Ellipse 214"/>
            <p:cNvSpPr/>
            <p:nvPr/>
          </p:nvSpPr>
          <p:spPr>
            <a:xfrm>
              <a:off x="4609536" y="2952324"/>
              <a:ext cx="163153" cy="1631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4" name="Forme libre 223"/>
            <p:cNvSpPr/>
            <p:nvPr/>
          </p:nvSpPr>
          <p:spPr>
            <a:xfrm>
              <a:off x="2447238" y="2869641"/>
              <a:ext cx="1525739" cy="152551"/>
            </a:xfrm>
            <a:custGeom>
              <a:avLst/>
              <a:gdLst>
                <a:gd name="connsiteX0" fmla="*/ 0 w 1748359"/>
                <a:gd name="connsiteY0" fmla="*/ 91118 h 162643"/>
                <a:gd name="connsiteX1" fmla="*/ 1070656 w 1748359"/>
                <a:gd name="connsiteY1" fmla="*/ 159456 h 162643"/>
                <a:gd name="connsiteX2" fmla="*/ 1748359 w 1748359"/>
                <a:gd name="connsiteY2" fmla="*/ 0 h 16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8359" h="162643">
                  <a:moveTo>
                    <a:pt x="0" y="91118"/>
                  </a:moveTo>
                  <a:cubicBezTo>
                    <a:pt x="389631" y="132880"/>
                    <a:pt x="779263" y="174642"/>
                    <a:pt x="1070656" y="159456"/>
                  </a:cubicBezTo>
                  <a:cubicBezTo>
                    <a:pt x="1362049" y="144270"/>
                    <a:pt x="1748359" y="0"/>
                    <a:pt x="1748359" y="0"/>
                  </a:cubicBezTo>
                </a:path>
              </a:pathLst>
            </a:custGeom>
            <a:ln>
              <a:solidFill>
                <a:srgbClr val="C0504D"/>
              </a:solidFill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B1477D"/>
                </a:solidFill>
              </a:endParaRPr>
            </a:p>
          </p:txBody>
        </p:sp>
        <p:cxnSp>
          <p:nvCxnSpPr>
            <p:cNvPr id="225" name="Connecteur droit 224"/>
            <p:cNvCxnSpPr>
              <a:stCxn id="228" idx="3"/>
            </p:cNvCxnSpPr>
            <p:nvPr/>
          </p:nvCxnSpPr>
          <p:spPr>
            <a:xfrm>
              <a:off x="4257527" y="2044320"/>
              <a:ext cx="214503" cy="60035"/>
            </a:xfrm>
            <a:prstGeom prst="line">
              <a:avLst/>
            </a:prstGeom>
            <a:ln>
              <a:solidFill>
                <a:srgbClr val="C0504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8" name="ZoneTexte 227"/>
            <p:cNvSpPr txBox="1"/>
            <p:nvPr/>
          </p:nvSpPr>
          <p:spPr>
            <a:xfrm>
              <a:off x="4030936" y="1928358"/>
              <a:ext cx="226591" cy="231923"/>
            </a:xfrm>
            <a:prstGeom prst="rect">
              <a:avLst/>
            </a:prstGeom>
            <a:noFill/>
            <a:ln w="19050" cmpd="sng">
              <a:solidFill>
                <a:srgbClr val="C0504D"/>
              </a:solidFill>
            </a:ln>
          </p:spPr>
          <p:txBody>
            <a:bodyPr wrap="none" lIns="36000" tIns="0" rIns="36000" bIns="46800" rtlCol="0">
              <a:spAutoFit/>
            </a:bodyPr>
            <a:lstStyle/>
            <a:p>
              <a:r>
                <a:rPr lang="fr-FR" sz="1200" dirty="0" smtClean="0">
                  <a:solidFill>
                    <a:srgbClr val="DB5D5B"/>
                  </a:solidFill>
                  <a:latin typeface="Rockwell"/>
                  <a:cs typeface="Rockwell"/>
                </a:rPr>
                <a:t>E</a:t>
              </a:r>
              <a:r>
                <a:rPr lang="fr-FR" sz="1200" baseline="-25000" dirty="0" smtClean="0">
                  <a:solidFill>
                    <a:srgbClr val="DB5D5B"/>
                  </a:solidFill>
                  <a:latin typeface="Rockwell"/>
                  <a:cs typeface="Rockwell"/>
                </a:rPr>
                <a:t>2</a:t>
              </a:r>
              <a:endParaRPr lang="fr-FR" sz="1200" baseline="-25000" dirty="0">
                <a:solidFill>
                  <a:srgbClr val="DB5D5B"/>
                </a:solidFill>
                <a:latin typeface="Rockwell"/>
                <a:cs typeface="Rockwell"/>
              </a:endParaRPr>
            </a:p>
          </p:txBody>
        </p:sp>
        <p:cxnSp>
          <p:nvCxnSpPr>
            <p:cNvPr id="230" name="Connecteur droit 229"/>
            <p:cNvCxnSpPr>
              <a:stCxn id="231" idx="3"/>
            </p:cNvCxnSpPr>
            <p:nvPr/>
          </p:nvCxnSpPr>
          <p:spPr>
            <a:xfrm flipV="1">
              <a:off x="4409927" y="1317498"/>
              <a:ext cx="301814" cy="186401"/>
            </a:xfrm>
            <a:prstGeom prst="line">
              <a:avLst/>
            </a:prstGeom>
            <a:ln>
              <a:solidFill>
                <a:srgbClr val="C0504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1" name="ZoneTexte 230"/>
            <p:cNvSpPr txBox="1"/>
            <p:nvPr/>
          </p:nvSpPr>
          <p:spPr>
            <a:xfrm>
              <a:off x="4183336" y="1387937"/>
              <a:ext cx="226591" cy="231923"/>
            </a:xfrm>
            <a:prstGeom prst="rect">
              <a:avLst/>
            </a:prstGeom>
            <a:noFill/>
            <a:ln w="19050" cmpd="sng">
              <a:solidFill>
                <a:srgbClr val="C0504D"/>
              </a:solidFill>
            </a:ln>
          </p:spPr>
          <p:txBody>
            <a:bodyPr wrap="none" lIns="36000" tIns="0" rIns="36000" bIns="46800" rtlCol="0">
              <a:spAutoFit/>
            </a:bodyPr>
            <a:lstStyle/>
            <a:p>
              <a:r>
                <a:rPr lang="fr-FR" sz="1200" dirty="0" smtClean="0">
                  <a:solidFill>
                    <a:srgbClr val="DB5D5B"/>
                  </a:solidFill>
                  <a:latin typeface="Rockwell"/>
                  <a:cs typeface="Rockwell"/>
                </a:rPr>
                <a:t>E</a:t>
              </a:r>
              <a:r>
                <a:rPr lang="fr-FR" sz="1200" baseline="-25000" dirty="0">
                  <a:solidFill>
                    <a:srgbClr val="DB5D5B"/>
                  </a:solidFill>
                  <a:latin typeface="Rockwell"/>
                  <a:cs typeface="Rockwell"/>
                </a:rPr>
                <a:t>3</a:t>
              </a:r>
            </a:p>
          </p:txBody>
        </p:sp>
        <p:cxnSp>
          <p:nvCxnSpPr>
            <p:cNvPr id="232" name="Connecteur droit 231"/>
            <p:cNvCxnSpPr>
              <a:stCxn id="233" idx="0"/>
            </p:cNvCxnSpPr>
            <p:nvPr/>
          </p:nvCxnSpPr>
          <p:spPr>
            <a:xfrm flipH="1" flipV="1">
              <a:off x="4789611" y="2457580"/>
              <a:ext cx="145196" cy="141633"/>
            </a:xfrm>
            <a:prstGeom prst="line">
              <a:avLst/>
            </a:prstGeom>
            <a:ln>
              <a:solidFill>
                <a:srgbClr val="C0504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3" name="ZoneTexte 232"/>
            <p:cNvSpPr txBox="1"/>
            <p:nvPr/>
          </p:nvSpPr>
          <p:spPr>
            <a:xfrm>
              <a:off x="4821511" y="2599213"/>
              <a:ext cx="226591" cy="231923"/>
            </a:xfrm>
            <a:prstGeom prst="rect">
              <a:avLst/>
            </a:prstGeom>
            <a:noFill/>
            <a:ln w="19050" cmpd="sng">
              <a:solidFill>
                <a:srgbClr val="C0504D"/>
              </a:solidFill>
            </a:ln>
          </p:spPr>
          <p:txBody>
            <a:bodyPr wrap="none" lIns="36000" tIns="0" rIns="36000" bIns="46800" rtlCol="0">
              <a:spAutoFit/>
            </a:bodyPr>
            <a:lstStyle/>
            <a:p>
              <a:r>
                <a:rPr lang="fr-FR" sz="1200" dirty="0" smtClean="0">
                  <a:solidFill>
                    <a:srgbClr val="DB5D5B"/>
                  </a:solidFill>
                  <a:latin typeface="Rockwell"/>
                  <a:cs typeface="Rockwell"/>
                </a:rPr>
                <a:t>E</a:t>
              </a:r>
              <a:r>
                <a:rPr lang="fr-FR" sz="1200" baseline="-25000" dirty="0">
                  <a:solidFill>
                    <a:srgbClr val="DB5D5B"/>
                  </a:solidFill>
                  <a:latin typeface="Rockwell"/>
                  <a:cs typeface="Rockwell"/>
                </a:rPr>
                <a:t>4</a:t>
              </a:r>
            </a:p>
          </p:txBody>
        </p:sp>
        <p:cxnSp>
          <p:nvCxnSpPr>
            <p:cNvPr id="239" name="Connecteur droit 238"/>
            <p:cNvCxnSpPr>
              <a:stCxn id="240" idx="0"/>
            </p:cNvCxnSpPr>
            <p:nvPr/>
          </p:nvCxnSpPr>
          <p:spPr>
            <a:xfrm flipV="1">
              <a:off x="5632455" y="2153924"/>
              <a:ext cx="54375" cy="382613"/>
            </a:xfrm>
            <a:prstGeom prst="line">
              <a:avLst/>
            </a:prstGeom>
            <a:ln>
              <a:solidFill>
                <a:srgbClr val="B1477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0" name="ZoneTexte 239"/>
            <p:cNvSpPr txBox="1"/>
            <p:nvPr/>
          </p:nvSpPr>
          <p:spPr>
            <a:xfrm>
              <a:off x="5519159" y="2536537"/>
              <a:ext cx="226591" cy="231923"/>
            </a:xfrm>
            <a:prstGeom prst="rect">
              <a:avLst/>
            </a:prstGeom>
            <a:noFill/>
            <a:ln w="19050" cmpd="sng">
              <a:solidFill>
                <a:srgbClr val="B1477D"/>
              </a:solidFill>
            </a:ln>
          </p:spPr>
          <p:txBody>
            <a:bodyPr wrap="none" lIns="36000" tIns="0" rIns="36000" bIns="46800" rtlCol="0">
              <a:spAutoFit/>
            </a:bodyPr>
            <a:lstStyle/>
            <a:p>
              <a:r>
                <a:rPr lang="fr-FR" sz="1200" dirty="0" smtClean="0">
                  <a:solidFill>
                    <a:srgbClr val="B1477D"/>
                  </a:solidFill>
                  <a:latin typeface="Rockwell"/>
                  <a:cs typeface="Rockwell"/>
                </a:rPr>
                <a:t>E</a:t>
              </a:r>
              <a:r>
                <a:rPr lang="fr-FR" sz="1200" baseline="-25000" dirty="0">
                  <a:solidFill>
                    <a:srgbClr val="B1477D"/>
                  </a:solidFill>
                  <a:latin typeface="Rockwell"/>
                  <a:cs typeface="Rockwell"/>
                </a:rPr>
                <a:t>5</a:t>
              </a:r>
            </a:p>
          </p:txBody>
        </p:sp>
        <p:cxnSp>
          <p:nvCxnSpPr>
            <p:cNvPr id="243" name="Connecteur droit 242"/>
            <p:cNvCxnSpPr>
              <a:stCxn id="244" idx="3"/>
            </p:cNvCxnSpPr>
            <p:nvPr/>
          </p:nvCxnSpPr>
          <p:spPr>
            <a:xfrm flipV="1">
              <a:off x="4244218" y="2715174"/>
              <a:ext cx="310026" cy="115962"/>
            </a:xfrm>
            <a:prstGeom prst="line">
              <a:avLst/>
            </a:prstGeom>
            <a:ln>
              <a:solidFill>
                <a:srgbClr val="C0504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4" name="ZoneTexte 243"/>
            <p:cNvSpPr txBox="1"/>
            <p:nvPr/>
          </p:nvSpPr>
          <p:spPr>
            <a:xfrm>
              <a:off x="4017627" y="2715174"/>
              <a:ext cx="226591" cy="231923"/>
            </a:xfrm>
            <a:prstGeom prst="rect">
              <a:avLst/>
            </a:prstGeom>
            <a:noFill/>
            <a:ln w="19050" cmpd="sng">
              <a:solidFill>
                <a:srgbClr val="C0504D"/>
              </a:solidFill>
            </a:ln>
          </p:spPr>
          <p:txBody>
            <a:bodyPr wrap="none" lIns="36000" tIns="0" rIns="36000" bIns="46800" rtlCol="0">
              <a:spAutoFit/>
            </a:bodyPr>
            <a:lstStyle/>
            <a:p>
              <a:r>
                <a:rPr lang="fr-FR" sz="1200" dirty="0" smtClean="0">
                  <a:solidFill>
                    <a:srgbClr val="DB5D5B"/>
                  </a:solidFill>
                  <a:latin typeface="Rockwell"/>
                  <a:cs typeface="Rockwell"/>
                </a:rPr>
                <a:t>E</a:t>
              </a:r>
              <a:r>
                <a:rPr lang="fr-FR" sz="1200" baseline="-25000" dirty="0">
                  <a:solidFill>
                    <a:srgbClr val="DB5D5B"/>
                  </a:solidFill>
                  <a:latin typeface="Rockwell"/>
                  <a:cs typeface="Rockwell"/>
                </a:rPr>
                <a:t>1</a:t>
              </a:r>
            </a:p>
          </p:txBody>
        </p:sp>
        <p:sp>
          <p:nvSpPr>
            <p:cNvPr id="246" name="Parenthèse fermante 245"/>
            <p:cNvSpPr/>
            <p:nvPr/>
          </p:nvSpPr>
          <p:spPr>
            <a:xfrm rot="5400000">
              <a:off x="1113384" y="2683199"/>
              <a:ext cx="126775" cy="1727289"/>
            </a:xfrm>
            <a:prstGeom prst="rightBracket">
              <a:avLst>
                <a:gd name="adj" fmla="val 373848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ZoneTexte 246"/>
            <p:cNvSpPr txBox="1"/>
            <p:nvPr/>
          </p:nvSpPr>
          <p:spPr>
            <a:xfrm>
              <a:off x="348231" y="3559927"/>
              <a:ext cx="1623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err="1" smtClean="0">
                  <a:latin typeface="Avenir Book"/>
                  <a:cs typeface="Avenir Book"/>
                </a:rPr>
                <a:t>Circular</a:t>
              </a:r>
              <a:r>
                <a:rPr lang="fr-FR" sz="1200" dirty="0" smtClean="0">
                  <a:latin typeface="Avenir Book"/>
                  <a:cs typeface="Avenir Book"/>
                </a:rPr>
                <a:t> single-</a:t>
              </a:r>
              <a:r>
                <a:rPr lang="fr-FR" sz="1200" dirty="0" err="1" smtClean="0">
                  <a:latin typeface="Avenir Book"/>
                  <a:cs typeface="Avenir Book"/>
                </a:rPr>
                <a:t>strand</a:t>
              </a:r>
              <a:endParaRPr lang="fr-FR" sz="1200" dirty="0" smtClean="0">
                <a:latin typeface="Avenir Book"/>
                <a:cs typeface="Avenir Book"/>
              </a:endParaRPr>
            </a:p>
            <a:p>
              <a:pPr algn="ctr"/>
              <a:r>
                <a:rPr lang="fr-FR" sz="1200" dirty="0" err="1">
                  <a:latin typeface="Avenir Book"/>
                  <a:cs typeface="Avenir Book"/>
                </a:rPr>
                <a:t>g</a:t>
              </a:r>
              <a:r>
                <a:rPr lang="fr-FR" sz="1200" dirty="0" err="1" smtClean="0">
                  <a:latin typeface="Avenir Book"/>
                  <a:cs typeface="Avenir Book"/>
                </a:rPr>
                <a:t>enome</a:t>
              </a:r>
              <a:endParaRPr lang="fr-FR" sz="1200" dirty="0">
                <a:latin typeface="Avenir Book"/>
                <a:cs typeface="Avenir Book"/>
              </a:endParaRPr>
            </a:p>
          </p:txBody>
        </p:sp>
        <p:sp>
          <p:nvSpPr>
            <p:cNvPr id="249" name="ZoneTexte 248"/>
            <p:cNvSpPr txBox="1"/>
            <p:nvPr/>
          </p:nvSpPr>
          <p:spPr>
            <a:xfrm>
              <a:off x="2522582" y="3559927"/>
              <a:ext cx="1467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err="1" smtClean="0">
                  <a:latin typeface="Avenir Book"/>
                  <a:cs typeface="Avenir Book"/>
                </a:rPr>
                <a:t>Genetic</a:t>
              </a:r>
              <a:r>
                <a:rPr lang="fr-FR" sz="1200" dirty="0" smtClean="0">
                  <a:latin typeface="Avenir Book"/>
                  <a:cs typeface="Avenir Book"/>
                </a:rPr>
                <a:t> </a:t>
              </a:r>
              <a:r>
                <a:rPr lang="fr-FR" sz="1200" dirty="0" err="1" smtClean="0">
                  <a:latin typeface="Avenir Book"/>
                  <a:cs typeface="Avenir Book"/>
                </a:rPr>
                <a:t>regulatory</a:t>
              </a:r>
              <a:endParaRPr lang="fr-FR" sz="1200" dirty="0">
                <a:latin typeface="Avenir Book"/>
                <a:cs typeface="Avenir Book"/>
              </a:endParaRPr>
            </a:p>
            <a:p>
              <a:pPr algn="ctr"/>
              <a:r>
                <a:rPr lang="fr-FR" sz="1200" dirty="0" smtClean="0">
                  <a:latin typeface="Avenir Book"/>
                  <a:cs typeface="Avenir Book"/>
                </a:rPr>
                <a:t>network</a:t>
              </a:r>
              <a:endParaRPr lang="fr-FR" sz="1200" dirty="0">
                <a:latin typeface="Avenir Book"/>
                <a:cs typeface="Avenir Book"/>
              </a:endParaRPr>
            </a:p>
          </p:txBody>
        </p:sp>
        <p:sp>
          <p:nvSpPr>
            <p:cNvPr id="251" name="ZoneTexte 250"/>
            <p:cNvSpPr txBox="1"/>
            <p:nvPr/>
          </p:nvSpPr>
          <p:spPr>
            <a:xfrm>
              <a:off x="4942529" y="3559927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err="1" smtClean="0">
                  <a:latin typeface="Avenir Book"/>
                  <a:cs typeface="Avenir Book"/>
                </a:rPr>
                <a:t>Metabolic</a:t>
              </a:r>
              <a:r>
                <a:rPr lang="fr-FR" sz="1200" dirty="0" smtClean="0">
                  <a:latin typeface="Avenir Book"/>
                  <a:cs typeface="Avenir Book"/>
                </a:rPr>
                <a:t> </a:t>
              </a:r>
            </a:p>
            <a:p>
              <a:pPr algn="ctr"/>
              <a:r>
                <a:rPr lang="fr-FR" sz="1200" dirty="0" smtClean="0">
                  <a:latin typeface="Avenir Book"/>
                  <a:cs typeface="Avenir Book"/>
                </a:rPr>
                <a:t>network</a:t>
              </a:r>
              <a:endParaRPr lang="fr-FR" sz="1200" dirty="0">
                <a:latin typeface="Avenir Book"/>
                <a:cs typeface="Avenir Book"/>
              </a:endParaRPr>
            </a:p>
          </p:txBody>
        </p:sp>
        <p:sp>
          <p:nvSpPr>
            <p:cNvPr id="252" name="Forme libre 251"/>
            <p:cNvSpPr/>
            <p:nvPr/>
          </p:nvSpPr>
          <p:spPr>
            <a:xfrm>
              <a:off x="3683325" y="1345734"/>
              <a:ext cx="734262" cy="498495"/>
            </a:xfrm>
            <a:custGeom>
              <a:avLst/>
              <a:gdLst>
                <a:gd name="connsiteX0" fmla="*/ 653143 w 653143"/>
                <a:gd name="connsiteY0" fmla="*/ 494393 h 498495"/>
                <a:gd name="connsiteX1" fmla="*/ 290286 w 653143"/>
                <a:gd name="connsiteY1" fmla="*/ 439964 h 498495"/>
                <a:gd name="connsiteX2" fmla="*/ 195036 w 653143"/>
                <a:gd name="connsiteY2" fmla="*/ 86178 h 498495"/>
                <a:gd name="connsiteX3" fmla="*/ 0 w 653143"/>
                <a:gd name="connsiteY3" fmla="*/ 0 h 4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143" h="498495">
                  <a:moveTo>
                    <a:pt x="653143" y="494393"/>
                  </a:moveTo>
                  <a:cubicBezTo>
                    <a:pt x="509890" y="501196"/>
                    <a:pt x="366637" y="508000"/>
                    <a:pt x="290286" y="439964"/>
                  </a:cubicBezTo>
                  <a:cubicBezTo>
                    <a:pt x="213935" y="371928"/>
                    <a:pt x="243417" y="159505"/>
                    <a:pt x="195036" y="86178"/>
                  </a:cubicBezTo>
                  <a:cubicBezTo>
                    <a:pt x="146655" y="12851"/>
                    <a:pt x="19655" y="3024"/>
                    <a:pt x="0" y="0"/>
                  </a:cubicBezTo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Ellipse 252"/>
            <p:cNvSpPr/>
            <p:nvPr/>
          </p:nvSpPr>
          <p:spPr>
            <a:xfrm>
              <a:off x="3482327" y="1256373"/>
              <a:ext cx="163153" cy="163153"/>
            </a:xfrm>
            <a:prstGeom prst="ellipse">
              <a:avLst/>
            </a:prstGeom>
            <a:solidFill>
              <a:srgbClr val="9BBB59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3" name="ZoneTexte 262"/>
            <p:cNvSpPr txBox="1"/>
            <p:nvPr/>
          </p:nvSpPr>
          <p:spPr>
            <a:xfrm>
              <a:off x="2282849" y="3206417"/>
              <a:ext cx="495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>
                  <a:latin typeface="Avenir Heavy"/>
                  <a:cs typeface="Avenir Heavy"/>
                </a:rPr>
                <a:t>(a.1)</a:t>
              </a:r>
              <a:endParaRPr lang="fr-FR" sz="1200" dirty="0">
                <a:latin typeface="Avenir Heavy"/>
                <a:cs typeface="Avenir Heavy"/>
              </a:endParaRPr>
            </a:p>
          </p:txBody>
        </p:sp>
        <p:sp>
          <p:nvSpPr>
            <p:cNvPr id="264" name="ZoneTexte 263"/>
            <p:cNvSpPr txBox="1"/>
            <p:nvPr/>
          </p:nvSpPr>
          <p:spPr>
            <a:xfrm>
              <a:off x="2563212" y="2692636"/>
              <a:ext cx="495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>
                  <a:latin typeface="Avenir Heavy"/>
                  <a:cs typeface="Avenir Heavy"/>
                </a:rPr>
                <a:t>(a.2)</a:t>
              </a:r>
              <a:endParaRPr lang="fr-FR" sz="1200" dirty="0">
                <a:latin typeface="Avenir Heavy"/>
                <a:cs typeface="Avenir Heavy"/>
              </a:endParaRPr>
            </a:p>
          </p:txBody>
        </p:sp>
        <p:sp>
          <p:nvSpPr>
            <p:cNvPr id="265" name="ZoneTexte 264"/>
            <p:cNvSpPr txBox="1"/>
            <p:nvPr/>
          </p:nvSpPr>
          <p:spPr>
            <a:xfrm>
              <a:off x="3885972" y="2940775"/>
              <a:ext cx="495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>
                  <a:latin typeface="Avenir Heavy"/>
                  <a:cs typeface="Avenir Heavy"/>
                </a:rPr>
                <a:t>(a.5)</a:t>
              </a:r>
              <a:endParaRPr lang="fr-FR" sz="1200" dirty="0">
                <a:latin typeface="Avenir Heavy"/>
                <a:cs typeface="Avenir Heavy"/>
              </a:endParaRPr>
            </a:p>
          </p:txBody>
        </p:sp>
        <p:sp>
          <p:nvSpPr>
            <p:cNvPr id="266" name="ZoneTexte 265"/>
            <p:cNvSpPr txBox="1"/>
            <p:nvPr/>
          </p:nvSpPr>
          <p:spPr>
            <a:xfrm>
              <a:off x="3330622" y="954782"/>
              <a:ext cx="495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>
                  <a:latin typeface="Avenir Heavy"/>
                  <a:cs typeface="Avenir Heavy"/>
                </a:rPr>
                <a:t>(a.4)</a:t>
              </a:r>
              <a:endParaRPr lang="fr-FR" sz="1200" dirty="0">
                <a:latin typeface="Avenir Heavy"/>
                <a:cs typeface="Avenir Heavy"/>
              </a:endParaRPr>
            </a:p>
          </p:txBody>
        </p:sp>
        <p:sp>
          <p:nvSpPr>
            <p:cNvPr id="267" name="ZoneTexte 266"/>
            <p:cNvSpPr txBox="1"/>
            <p:nvPr/>
          </p:nvSpPr>
          <p:spPr>
            <a:xfrm>
              <a:off x="4892905" y="874927"/>
              <a:ext cx="495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>
                  <a:latin typeface="Avenir Heavy"/>
                  <a:cs typeface="Avenir Heavy"/>
                </a:rPr>
                <a:t>(a.6)</a:t>
              </a:r>
              <a:endParaRPr lang="fr-FR" sz="1200" dirty="0">
                <a:latin typeface="Avenir Heavy"/>
                <a:cs typeface="Avenir Heavy"/>
              </a:endParaRPr>
            </a:p>
          </p:txBody>
        </p:sp>
        <p:sp>
          <p:nvSpPr>
            <p:cNvPr id="268" name="ZoneTexte 267"/>
            <p:cNvSpPr txBox="1"/>
            <p:nvPr/>
          </p:nvSpPr>
          <p:spPr>
            <a:xfrm>
              <a:off x="2404272" y="1345734"/>
              <a:ext cx="495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>
                  <a:latin typeface="Avenir Heavy"/>
                  <a:cs typeface="Avenir Heavy"/>
                </a:rPr>
                <a:t>(a.3)</a:t>
              </a:r>
              <a:endParaRPr lang="fr-FR" sz="1200" dirty="0">
                <a:latin typeface="Avenir Heavy"/>
                <a:cs typeface="Avenir Heavy"/>
              </a:endParaRPr>
            </a:p>
          </p:txBody>
        </p:sp>
        <p:sp>
          <p:nvSpPr>
            <p:cNvPr id="310" name="Parenthèse fermante 309"/>
            <p:cNvSpPr/>
            <p:nvPr/>
          </p:nvSpPr>
          <p:spPr>
            <a:xfrm rot="5400000">
              <a:off x="3190570" y="2436073"/>
              <a:ext cx="102511" cy="2197277"/>
            </a:xfrm>
            <a:prstGeom prst="rightBracket">
              <a:avLst>
                <a:gd name="adj" fmla="val 373848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1" name="Parenthèse fermante 310"/>
            <p:cNvSpPr/>
            <p:nvPr/>
          </p:nvSpPr>
          <p:spPr>
            <a:xfrm rot="5400000">
              <a:off x="5323792" y="2573026"/>
              <a:ext cx="101591" cy="1923212"/>
            </a:xfrm>
            <a:prstGeom prst="rightBracket">
              <a:avLst>
                <a:gd name="adj" fmla="val 373848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ZoneTexte 183"/>
            <p:cNvSpPr txBox="1"/>
            <p:nvPr/>
          </p:nvSpPr>
          <p:spPr>
            <a:xfrm>
              <a:off x="168560" y="526429"/>
              <a:ext cx="408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Avenir Heavy"/>
                  <a:cs typeface="Avenir Heavy"/>
                </a:rPr>
                <a:t>a.</a:t>
              </a:r>
              <a:r>
                <a:rPr lang="fr-FR" dirty="0" smtClean="0">
                  <a:latin typeface="Avenir Heavy"/>
                  <a:cs typeface="Avenir Heavy"/>
                </a:rPr>
                <a:t> </a:t>
              </a:r>
              <a:r>
                <a:rPr lang="fr-FR" dirty="0" err="1" smtClean="0">
                  <a:latin typeface="Avenir Heavy"/>
                  <a:cs typeface="Avenir Heavy"/>
                </a:rPr>
                <a:t>Genotype</a:t>
              </a:r>
              <a:r>
                <a:rPr lang="fr-FR" dirty="0" smtClean="0">
                  <a:latin typeface="Avenir Heavy"/>
                  <a:cs typeface="Avenir Heavy"/>
                </a:rPr>
                <a:t>-to-</a:t>
              </a:r>
              <a:r>
                <a:rPr lang="fr-FR" dirty="0" err="1" smtClean="0">
                  <a:latin typeface="Avenir Heavy"/>
                  <a:cs typeface="Avenir Heavy"/>
                </a:rPr>
                <a:t>phenotype</a:t>
              </a:r>
              <a:r>
                <a:rPr lang="fr-FR" dirty="0" smtClean="0">
                  <a:latin typeface="Avenir Heavy"/>
                  <a:cs typeface="Avenir Heavy"/>
                </a:rPr>
                <a:t> </a:t>
              </a:r>
              <a:r>
                <a:rPr lang="fr-FR" dirty="0" err="1" smtClean="0">
                  <a:latin typeface="Avenir Heavy"/>
                  <a:cs typeface="Avenir Heavy"/>
                </a:rPr>
                <a:t>mapping</a:t>
              </a:r>
              <a:endParaRPr lang="fr-FR" dirty="0">
                <a:latin typeface="Avenir Heavy"/>
                <a:cs typeface="Avenir Heavy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61271" y="4457920"/>
              <a:ext cx="2667452" cy="1706775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rgbClr val="948A5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3784111" y="5380509"/>
              <a:ext cx="487041" cy="1953"/>
            </a:xfrm>
            <a:prstGeom prst="line">
              <a:avLst/>
            </a:prstGeom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ZoneTexte 189"/>
            <p:cNvSpPr txBox="1"/>
            <p:nvPr/>
          </p:nvSpPr>
          <p:spPr>
            <a:xfrm>
              <a:off x="7951777" y="4734397"/>
              <a:ext cx="412781" cy="24622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solidFill>
                    <a:schemeClr val="bg1">
                      <a:lumMod val="50000"/>
                    </a:schemeClr>
                  </a:solidFill>
                </a:rPr>
                <a:t>spot</a:t>
              </a:r>
              <a:endParaRPr lang="fr-FR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93" name="Connecteur droit 192"/>
            <p:cNvCxnSpPr/>
            <p:nvPr/>
          </p:nvCxnSpPr>
          <p:spPr>
            <a:xfrm>
              <a:off x="8309735" y="4724670"/>
              <a:ext cx="0" cy="1008804"/>
            </a:xfrm>
            <a:prstGeom prst="line">
              <a:avLst/>
            </a:prstGeom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Connecteur droit 193"/>
            <p:cNvCxnSpPr/>
            <p:nvPr/>
          </p:nvCxnSpPr>
          <p:spPr>
            <a:xfrm flipH="1">
              <a:off x="7331835" y="4724670"/>
              <a:ext cx="977900" cy="0"/>
            </a:xfrm>
            <a:prstGeom prst="line">
              <a:avLst/>
            </a:prstGeom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>
              <a:off x="7335010" y="4896669"/>
              <a:ext cx="0" cy="668214"/>
            </a:xfrm>
            <a:prstGeom prst="line">
              <a:avLst/>
            </a:prstGeom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 flipH="1">
              <a:off x="7664358" y="4828159"/>
              <a:ext cx="1065" cy="668215"/>
            </a:xfrm>
            <a:prstGeom prst="line">
              <a:avLst/>
            </a:prstGeom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Cube 196"/>
            <p:cNvSpPr/>
            <p:nvPr/>
          </p:nvSpPr>
          <p:spPr>
            <a:xfrm rot="10800000">
              <a:off x="7983687" y="4997583"/>
              <a:ext cx="393913" cy="401784"/>
            </a:xfrm>
            <a:prstGeom prst="cube">
              <a:avLst>
                <a:gd name="adj" fmla="val 17392"/>
              </a:avLst>
            </a:prstGeom>
            <a:solidFill>
              <a:srgbClr val="C3D69B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8" name="Cube 197"/>
            <p:cNvSpPr/>
            <p:nvPr/>
          </p:nvSpPr>
          <p:spPr>
            <a:xfrm rot="10800000">
              <a:off x="7659349" y="4661522"/>
              <a:ext cx="393913" cy="401784"/>
            </a:xfrm>
            <a:prstGeom prst="cube">
              <a:avLst>
                <a:gd name="adj" fmla="val 17392"/>
              </a:avLst>
            </a:prstGeom>
            <a:solidFill>
              <a:srgbClr val="95B3D7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0" name="Cube 199"/>
            <p:cNvSpPr/>
            <p:nvPr/>
          </p:nvSpPr>
          <p:spPr>
            <a:xfrm rot="10800000">
              <a:off x="7335010" y="4661522"/>
              <a:ext cx="393913" cy="401784"/>
            </a:xfrm>
            <a:prstGeom prst="cube">
              <a:avLst>
                <a:gd name="adj" fmla="val 17392"/>
              </a:avLst>
            </a:prstGeom>
            <a:solidFill>
              <a:schemeClr val="bg2">
                <a:lumMod val="90000"/>
              </a:schemeClr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1" name="Cube 200"/>
            <p:cNvSpPr/>
            <p:nvPr/>
          </p:nvSpPr>
          <p:spPr>
            <a:xfrm rot="10800000">
              <a:off x="7983687" y="5329737"/>
              <a:ext cx="393913" cy="401784"/>
            </a:xfrm>
            <a:prstGeom prst="cube">
              <a:avLst>
                <a:gd name="adj" fmla="val 1739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2" name="Cube 201"/>
            <p:cNvSpPr/>
            <p:nvPr/>
          </p:nvSpPr>
          <p:spPr>
            <a:xfrm rot="10800000">
              <a:off x="7659349" y="5329737"/>
              <a:ext cx="393913" cy="401784"/>
            </a:xfrm>
            <a:prstGeom prst="cube">
              <a:avLst>
                <a:gd name="adj" fmla="val 17392"/>
              </a:avLst>
            </a:prstGeom>
            <a:solidFill>
              <a:srgbClr val="93CDDD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3" name="Cube 202"/>
            <p:cNvSpPr/>
            <p:nvPr/>
          </p:nvSpPr>
          <p:spPr>
            <a:xfrm rot="10800000">
              <a:off x="7335010" y="5329736"/>
              <a:ext cx="393913" cy="401784"/>
            </a:xfrm>
            <a:prstGeom prst="cube">
              <a:avLst>
                <a:gd name="adj" fmla="val 17392"/>
              </a:avLst>
            </a:prstGeom>
            <a:solidFill>
              <a:srgbClr val="D99694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" name="ZoneTexte 204"/>
            <p:cNvSpPr txBox="1"/>
            <p:nvPr/>
          </p:nvSpPr>
          <p:spPr>
            <a:xfrm>
              <a:off x="7615876" y="5060131"/>
              <a:ext cx="418041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fr-FR" sz="1000" b="1" dirty="0" smtClean="0">
                  <a:solidFill>
                    <a:srgbClr val="C0504D"/>
                  </a:solidFill>
                </a:rPr>
                <a:t>spot</a:t>
              </a:r>
              <a:endParaRPr lang="fr-FR" sz="1000" b="1" dirty="0">
                <a:solidFill>
                  <a:srgbClr val="C0504D"/>
                </a:solidFill>
              </a:endParaRPr>
            </a:p>
          </p:txBody>
        </p:sp>
        <p:sp>
          <p:nvSpPr>
            <p:cNvPr id="206" name="ZoneTexte 205"/>
            <p:cNvSpPr txBox="1"/>
            <p:nvPr/>
          </p:nvSpPr>
          <p:spPr>
            <a:xfrm>
              <a:off x="7293328" y="5060131"/>
              <a:ext cx="412781" cy="24622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solidFill>
                    <a:srgbClr val="7F7F7F"/>
                  </a:solidFill>
                </a:rPr>
                <a:t>spot</a:t>
              </a:r>
              <a:endParaRPr lang="fr-FR" sz="1000" dirty="0">
                <a:solidFill>
                  <a:srgbClr val="7F7F7F"/>
                </a:solidFill>
              </a:endParaRPr>
            </a:p>
          </p:txBody>
        </p:sp>
        <p:sp>
          <p:nvSpPr>
            <p:cNvPr id="207" name="ZoneTexte 206"/>
            <p:cNvSpPr txBox="1"/>
            <p:nvPr/>
          </p:nvSpPr>
          <p:spPr>
            <a:xfrm>
              <a:off x="168560" y="4041845"/>
              <a:ext cx="3639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Avenir Heavy"/>
                  <a:cs typeface="Avenir Heavy"/>
                </a:rPr>
                <a:t>b.</a:t>
              </a:r>
              <a:r>
                <a:rPr lang="fr-FR" dirty="0" smtClean="0">
                  <a:latin typeface="Avenir Heavy"/>
                  <a:cs typeface="Avenir Heavy"/>
                </a:rPr>
                <a:t> Population-</a:t>
              </a:r>
              <a:r>
                <a:rPr lang="fr-FR" dirty="0" err="1" smtClean="0">
                  <a:latin typeface="Avenir Heavy"/>
                  <a:cs typeface="Avenir Heavy"/>
                </a:rPr>
                <a:t>environment</a:t>
              </a:r>
              <a:r>
                <a:rPr lang="fr-FR" dirty="0" smtClean="0">
                  <a:latin typeface="Avenir Heavy"/>
                  <a:cs typeface="Avenir Heavy"/>
                </a:rPr>
                <a:t> </a:t>
              </a:r>
              <a:r>
                <a:rPr lang="fr-FR" dirty="0" err="1" smtClean="0">
                  <a:latin typeface="Avenir Heavy"/>
                  <a:cs typeface="Avenir Heavy"/>
                </a:rPr>
                <a:t>level</a:t>
              </a:r>
              <a:endParaRPr lang="fr-FR" dirty="0">
                <a:latin typeface="Avenir Heavy"/>
                <a:cs typeface="Avenir Heavy"/>
              </a:endParaRPr>
            </a:p>
          </p:txBody>
        </p:sp>
        <p:sp>
          <p:nvSpPr>
            <p:cNvPr id="208" name="Signalisation droite 207"/>
            <p:cNvSpPr/>
            <p:nvPr/>
          </p:nvSpPr>
          <p:spPr>
            <a:xfrm rot="5400000">
              <a:off x="7154419" y="3272196"/>
              <a:ext cx="798473" cy="2286601"/>
            </a:xfrm>
            <a:prstGeom prst="homePlate">
              <a:avLst>
                <a:gd name="adj" fmla="val 86484"/>
              </a:avLst>
            </a:prstGeom>
            <a:solidFill>
              <a:schemeClr val="bg2"/>
            </a:solidFill>
            <a:ln w="12700" cmpd="sng">
              <a:solidFill>
                <a:srgbClr val="948A54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9" name="Grouper 208"/>
            <p:cNvGrpSpPr/>
            <p:nvPr/>
          </p:nvGrpSpPr>
          <p:grpSpPr>
            <a:xfrm>
              <a:off x="6720418" y="5658382"/>
              <a:ext cx="507158" cy="506313"/>
              <a:chOff x="5410046" y="4303812"/>
              <a:chExt cx="904868" cy="903361"/>
            </a:xfrm>
            <a:effectLst/>
          </p:grpSpPr>
          <p:sp>
            <p:nvSpPr>
              <p:cNvPr id="210" name="Arc plein 209"/>
              <p:cNvSpPr/>
              <p:nvPr/>
            </p:nvSpPr>
            <p:spPr>
              <a:xfrm>
                <a:off x="5410046" y="4303812"/>
                <a:ext cx="903361" cy="903361"/>
              </a:xfrm>
              <a:prstGeom prst="blockArc">
                <a:avLst>
                  <a:gd name="adj1" fmla="val 15354198"/>
                  <a:gd name="adj2" fmla="val 316"/>
                  <a:gd name="adj3" fmla="val 4939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Arc plein 211"/>
              <p:cNvSpPr/>
              <p:nvPr/>
            </p:nvSpPr>
            <p:spPr>
              <a:xfrm>
                <a:off x="5410046" y="4303812"/>
                <a:ext cx="903361" cy="903361"/>
              </a:xfrm>
              <a:prstGeom prst="blockArc">
                <a:avLst>
                  <a:gd name="adj1" fmla="val 8906408"/>
                  <a:gd name="adj2" fmla="val 17070686"/>
                  <a:gd name="adj3" fmla="val 49506"/>
                </a:avLst>
              </a:prstGeom>
              <a:solidFill>
                <a:srgbClr val="D99694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Arc plein 212"/>
              <p:cNvSpPr/>
              <p:nvPr/>
            </p:nvSpPr>
            <p:spPr>
              <a:xfrm>
                <a:off x="5410046" y="4303812"/>
                <a:ext cx="903361" cy="903361"/>
              </a:xfrm>
              <a:prstGeom prst="blockArc">
                <a:avLst>
                  <a:gd name="adj1" fmla="val 6565040"/>
                  <a:gd name="adj2" fmla="val 9053124"/>
                  <a:gd name="adj3" fmla="val 48757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Arc plein 213"/>
              <p:cNvSpPr/>
              <p:nvPr/>
            </p:nvSpPr>
            <p:spPr>
              <a:xfrm>
                <a:off x="5410046" y="4303812"/>
                <a:ext cx="903361" cy="903361"/>
              </a:xfrm>
              <a:prstGeom prst="blockArc">
                <a:avLst>
                  <a:gd name="adj1" fmla="val 4069248"/>
                  <a:gd name="adj2" fmla="val 7206457"/>
                  <a:gd name="adj3" fmla="val 4834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Arc plein 215"/>
              <p:cNvSpPr/>
              <p:nvPr/>
            </p:nvSpPr>
            <p:spPr>
              <a:xfrm>
                <a:off x="5410046" y="4303812"/>
                <a:ext cx="903361" cy="903361"/>
              </a:xfrm>
              <a:prstGeom prst="blockArc">
                <a:avLst>
                  <a:gd name="adj1" fmla="val 1395221"/>
                  <a:gd name="adj2" fmla="val 4384101"/>
                  <a:gd name="adj3" fmla="val 49235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Arc plein 216"/>
              <p:cNvSpPr/>
              <p:nvPr/>
            </p:nvSpPr>
            <p:spPr>
              <a:xfrm>
                <a:off x="5411553" y="4303812"/>
                <a:ext cx="903361" cy="903361"/>
              </a:xfrm>
              <a:prstGeom prst="blockArc">
                <a:avLst>
                  <a:gd name="adj1" fmla="val 21412759"/>
                  <a:gd name="adj2" fmla="val 1788973"/>
                  <a:gd name="adj3" fmla="val 48528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8" name="Triangle isocèle 217"/>
            <p:cNvSpPr/>
            <p:nvPr/>
          </p:nvSpPr>
          <p:spPr>
            <a:xfrm rot="7688211">
              <a:off x="6718761" y="5673014"/>
              <a:ext cx="114300" cy="16223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ZoneTexte 218"/>
            <p:cNvSpPr txBox="1"/>
            <p:nvPr/>
          </p:nvSpPr>
          <p:spPr>
            <a:xfrm>
              <a:off x="7188776" y="5749015"/>
              <a:ext cx="1810933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Avenir Book"/>
                  <a:cs typeface="Avenir Book"/>
                </a:rPr>
                <a:t>Roulette </a:t>
              </a:r>
              <a:r>
                <a:rPr lang="fr-FR" sz="1200" dirty="0" err="1" smtClean="0">
                  <a:latin typeface="Avenir Book"/>
                  <a:cs typeface="Avenir Book"/>
                </a:rPr>
                <a:t>wheel</a:t>
              </a:r>
              <a:r>
                <a:rPr lang="fr-FR" sz="1200" dirty="0" smtClean="0">
                  <a:latin typeface="Avenir Book"/>
                  <a:cs typeface="Avenir Book"/>
                </a:rPr>
                <a:t> </a:t>
              </a:r>
              <a:r>
                <a:rPr lang="fr-FR" sz="1200" dirty="0" err="1" smtClean="0">
                  <a:latin typeface="Avenir Book"/>
                  <a:cs typeface="Avenir Book"/>
                </a:rPr>
                <a:t>selection</a:t>
              </a:r>
              <a:endParaRPr lang="fr-FR" sz="1200" dirty="0">
                <a:latin typeface="Avenir Book"/>
                <a:cs typeface="Avenir Book"/>
              </a:endParaRPr>
            </a:p>
          </p:txBody>
        </p:sp>
        <p:sp>
          <p:nvSpPr>
            <p:cNvPr id="220" name="ZoneTexte 219"/>
            <p:cNvSpPr txBox="1"/>
            <p:nvPr/>
          </p:nvSpPr>
          <p:spPr>
            <a:xfrm>
              <a:off x="6124526" y="4720970"/>
              <a:ext cx="412781" cy="24622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solidFill>
                    <a:srgbClr val="7F7F7F"/>
                  </a:solidFill>
                </a:rPr>
                <a:t>spot</a:t>
              </a:r>
              <a:endParaRPr lang="fr-FR" sz="1000" dirty="0">
                <a:solidFill>
                  <a:srgbClr val="7F7F7F"/>
                </a:solidFill>
              </a:endParaRPr>
            </a:p>
          </p:txBody>
        </p:sp>
        <p:cxnSp>
          <p:nvCxnSpPr>
            <p:cNvPr id="221" name="Connecteur droit 220"/>
            <p:cNvCxnSpPr/>
            <p:nvPr/>
          </p:nvCxnSpPr>
          <p:spPr>
            <a:xfrm>
              <a:off x="6490625" y="4711243"/>
              <a:ext cx="0" cy="1008804"/>
            </a:xfrm>
            <a:prstGeom prst="line">
              <a:avLst/>
            </a:prstGeom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Connecteur droit 221"/>
            <p:cNvCxnSpPr/>
            <p:nvPr/>
          </p:nvCxnSpPr>
          <p:spPr>
            <a:xfrm flipH="1">
              <a:off x="5512725" y="4711243"/>
              <a:ext cx="977900" cy="0"/>
            </a:xfrm>
            <a:prstGeom prst="line">
              <a:avLst/>
            </a:prstGeom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Connecteur droit 222"/>
            <p:cNvCxnSpPr/>
            <p:nvPr/>
          </p:nvCxnSpPr>
          <p:spPr>
            <a:xfrm>
              <a:off x="5515900" y="4883242"/>
              <a:ext cx="0" cy="668214"/>
            </a:xfrm>
            <a:prstGeom prst="line">
              <a:avLst/>
            </a:prstGeom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Connecteur droit 225"/>
            <p:cNvCxnSpPr/>
            <p:nvPr/>
          </p:nvCxnSpPr>
          <p:spPr>
            <a:xfrm flipH="1">
              <a:off x="5845248" y="4814732"/>
              <a:ext cx="1065" cy="668215"/>
            </a:xfrm>
            <a:prstGeom prst="line">
              <a:avLst/>
            </a:prstGeom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Cube 226"/>
            <p:cNvSpPr/>
            <p:nvPr/>
          </p:nvSpPr>
          <p:spPr>
            <a:xfrm rot="10800000">
              <a:off x="6164577" y="4984156"/>
              <a:ext cx="393913" cy="401784"/>
            </a:xfrm>
            <a:prstGeom prst="cube">
              <a:avLst>
                <a:gd name="adj" fmla="val 17392"/>
              </a:avLst>
            </a:prstGeom>
            <a:solidFill>
              <a:srgbClr val="C3D69B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9" name="Cube 228"/>
            <p:cNvSpPr/>
            <p:nvPr/>
          </p:nvSpPr>
          <p:spPr>
            <a:xfrm rot="10800000">
              <a:off x="5840239" y="4648095"/>
              <a:ext cx="393913" cy="401784"/>
            </a:xfrm>
            <a:prstGeom prst="cube">
              <a:avLst>
                <a:gd name="adj" fmla="val 17392"/>
              </a:avLst>
            </a:prstGeom>
            <a:solidFill>
              <a:srgbClr val="95B3D7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Cube 233"/>
            <p:cNvSpPr/>
            <p:nvPr/>
          </p:nvSpPr>
          <p:spPr>
            <a:xfrm rot="10800000">
              <a:off x="5515900" y="4648095"/>
              <a:ext cx="393913" cy="401784"/>
            </a:xfrm>
            <a:prstGeom prst="cube">
              <a:avLst>
                <a:gd name="adj" fmla="val 17392"/>
              </a:avLst>
            </a:prstGeom>
            <a:solidFill>
              <a:srgbClr val="DDD9C3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5" name="Cube 234"/>
            <p:cNvSpPr/>
            <p:nvPr/>
          </p:nvSpPr>
          <p:spPr>
            <a:xfrm rot="10800000">
              <a:off x="6164577" y="5316310"/>
              <a:ext cx="393913" cy="401784"/>
            </a:xfrm>
            <a:prstGeom prst="cube">
              <a:avLst>
                <a:gd name="adj" fmla="val 17392"/>
              </a:avLst>
            </a:prstGeom>
            <a:solidFill>
              <a:srgbClr val="B3A2C7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ZoneTexte 235"/>
            <p:cNvSpPr txBox="1"/>
            <p:nvPr/>
          </p:nvSpPr>
          <p:spPr>
            <a:xfrm>
              <a:off x="5474218" y="5046704"/>
              <a:ext cx="412781" cy="24622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solidFill>
                    <a:srgbClr val="7F7F7F"/>
                  </a:solidFill>
                </a:rPr>
                <a:t>spot</a:t>
              </a:r>
              <a:endParaRPr lang="fr-FR" sz="1000" dirty="0">
                <a:solidFill>
                  <a:srgbClr val="7F7F7F"/>
                </a:solidFill>
              </a:endParaRPr>
            </a:p>
          </p:txBody>
        </p:sp>
        <p:sp>
          <p:nvSpPr>
            <p:cNvPr id="237" name="Cube 236"/>
            <p:cNvSpPr/>
            <p:nvPr/>
          </p:nvSpPr>
          <p:spPr>
            <a:xfrm rot="10800000">
              <a:off x="5842653" y="4984278"/>
              <a:ext cx="393913" cy="401784"/>
            </a:xfrm>
            <a:prstGeom prst="cube">
              <a:avLst>
                <a:gd name="adj" fmla="val 17392"/>
              </a:avLst>
            </a:prstGeom>
            <a:solidFill>
              <a:srgbClr val="D99694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8" name="Cube 237"/>
            <p:cNvSpPr/>
            <p:nvPr/>
          </p:nvSpPr>
          <p:spPr>
            <a:xfrm rot="10800000">
              <a:off x="5840239" y="5316310"/>
              <a:ext cx="393913" cy="401784"/>
            </a:xfrm>
            <a:prstGeom prst="cube">
              <a:avLst>
                <a:gd name="adj" fmla="val 1739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Cube 240"/>
            <p:cNvSpPr/>
            <p:nvPr/>
          </p:nvSpPr>
          <p:spPr>
            <a:xfrm rot="10800000">
              <a:off x="5515900" y="5316309"/>
              <a:ext cx="393913" cy="401784"/>
            </a:xfrm>
            <a:prstGeom prst="cube">
              <a:avLst>
                <a:gd name="adj" fmla="val 17392"/>
              </a:avLst>
            </a:prstGeom>
            <a:solidFill>
              <a:srgbClr val="D99694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2" name="Forme libre 241"/>
            <p:cNvSpPr/>
            <p:nvPr/>
          </p:nvSpPr>
          <p:spPr>
            <a:xfrm>
              <a:off x="5749800" y="5506358"/>
              <a:ext cx="278159" cy="323690"/>
            </a:xfrm>
            <a:custGeom>
              <a:avLst/>
              <a:gdLst>
                <a:gd name="connsiteX0" fmla="*/ 278159 w 278159"/>
                <a:gd name="connsiteY0" fmla="*/ 592926 h 592926"/>
                <a:gd name="connsiteX1" fmla="*/ 230579 w 278159"/>
                <a:gd name="connsiteY1" fmla="*/ 179342 h 592926"/>
                <a:gd name="connsiteX2" fmla="*/ 0 w 278159"/>
                <a:gd name="connsiteY2" fmla="*/ 0 h 59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159" h="592926">
                  <a:moveTo>
                    <a:pt x="278159" y="592926"/>
                  </a:moveTo>
                  <a:cubicBezTo>
                    <a:pt x="277549" y="435544"/>
                    <a:pt x="276939" y="278163"/>
                    <a:pt x="230579" y="179342"/>
                  </a:cubicBezTo>
                  <a:cubicBezTo>
                    <a:pt x="184219" y="80521"/>
                    <a:pt x="0" y="0"/>
                    <a:pt x="0" y="0"/>
                  </a:cubicBezTo>
                </a:path>
              </a:pathLst>
            </a:custGeom>
            <a:ln w="28575" cmpd="sng">
              <a:headEnd type="none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5" name="Forme libre 244"/>
            <p:cNvSpPr/>
            <p:nvPr/>
          </p:nvSpPr>
          <p:spPr>
            <a:xfrm>
              <a:off x="5987508" y="5182676"/>
              <a:ext cx="84571" cy="645810"/>
            </a:xfrm>
            <a:custGeom>
              <a:avLst/>
              <a:gdLst>
                <a:gd name="connsiteX0" fmla="*/ 58951 w 84571"/>
                <a:gd name="connsiteY0" fmla="*/ 882069 h 882069"/>
                <a:gd name="connsiteX1" fmla="*/ 391 w 84571"/>
                <a:gd name="connsiteY1" fmla="*/ 351363 h 882069"/>
                <a:gd name="connsiteX2" fmla="*/ 84571 w 84571"/>
                <a:gd name="connsiteY2" fmla="*/ 0 h 88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571" h="882069">
                  <a:moveTo>
                    <a:pt x="58951" y="882069"/>
                  </a:moveTo>
                  <a:cubicBezTo>
                    <a:pt x="27536" y="690221"/>
                    <a:pt x="-3879" y="498374"/>
                    <a:pt x="391" y="351363"/>
                  </a:cubicBezTo>
                  <a:cubicBezTo>
                    <a:pt x="4661" y="204352"/>
                    <a:pt x="60171" y="57340"/>
                    <a:pt x="84571" y="0"/>
                  </a:cubicBezTo>
                </a:path>
              </a:pathLst>
            </a:custGeom>
            <a:ln w="28575" cmpd="sng">
              <a:headEnd type="none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ZoneTexte 247"/>
            <p:cNvSpPr txBox="1"/>
            <p:nvPr/>
          </p:nvSpPr>
          <p:spPr>
            <a:xfrm>
              <a:off x="5326571" y="5749015"/>
              <a:ext cx="1354902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 smtClean="0">
                  <a:latin typeface="Avenir Book"/>
                  <a:cs typeface="Avenir Book"/>
                </a:rPr>
                <a:t>Daughters</a:t>
              </a:r>
              <a:r>
                <a:rPr lang="fr-FR" sz="1200" dirty="0" smtClean="0">
                  <a:latin typeface="Avenir Book"/>
                  <a:cs typeface="Avenir Book"/>
                </a:rPr>
                <a:t> </a:t>
              </a:r>
              <a:r>
                <a:rPr lang="fr-FR" sz="1200" dirty="0" err="1" smtClean="0">
                  <a:latin typeface="Avenir Book"/>
                  <a:cs typeface="Avenir Book"/>
                </a:rPr>
                <a:t>share</a:t>
              </a:r>
              <a:r>
                <a:rPr lang="fr-FR" sz="1200" dirty="0" smtClean="0">
                  <a:latin typeface="Avenir Book"/>
                  <a:cs typeface="Avenir Book"/>
                </a:rPr>
                <a:t> </a:t>
              </a:r>
              <a:r>
                <a:rPr lang="fr-FR" sz="1200" dirty="0" err="1" smtClean="0">
                  <a:latin typeface="Avenir Book"/>
                  <a:cs typeface="Avenir Book"/>
                </a:rPr>
                <a:t>cytoplasm</a:t>
              </a:r>
              <a:endParaRPr lang="fr-FR" sz="1200" dirty="0">
                <a:latin typeface="Avenir Book"/>
                <a:cs typeface="Avenir Book"/>
              </a:endParaRPr>
            </a:p>
          </p:txBody>
        </p:sp>
        <p:sp>
          <p:nvSpPr>
            <p:cNvPr id="250" name="ZoneTexte 249"/>
            <p:cNvSpPr txBox="1"/>
            <p:nvPr/>
          </p:nvSpPr>
          <p:spPr>
            <a:xfrm>
              <a:off x="4392737" y="4720970"/>
              <a:ext cx="412781" cy="24622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solidFill>
                    <a:srgbClr val="7F7F7F"/>
                  </a:solidFill>
                </a:rPr>
                <a:t>spot</a:t>
              </a:r>
              <a:endParaRPr lang="fr-FR" sz="1000" dirty="0">
                <a:solidFill>
                  <a:srgbClr val="7F7F7F"/>
                </a:solidFill>
              </a:endParaRPr>
            </a:p>
          </p:txBody>
        </p:sp>
        <p:cxnSp>
          <p:nvCxnSpPr>
            <p:cNvPr id="254" name="Connecteur droit 253"/>
            <p:cNvCxnSpPr/>
            <p:nvPr/>
          </p:nvCxnSpPr>
          <p:spPr>
            <a:xfrm>
              <a:off x="4758836" y="4711243"/>
              <a:ext cx="0" cy="1008804"/>
            </a:xfrm>
            <a:prstGeom prst="line">
              <a:avLst/>
            </a:prstGeom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Connecteur droit 254"/>
            <p:cNvCxnSpPr/>
            <p:nvPr/>
          </p:nvCxnSpPr>
          <p:spPr>
            <a:xfrm flipH="1">
              <a:off x="3780936" y="4711243"/>
              <a:ext cx="977900" cy="0"/>
            </a:xfrm>
            <a:prstGeom prst="line">
              <a:avLst/>
            </a:prstGeom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Connecteur droit 255"/>
            <p:cNvCxnSpPr/>
            <p:nvPr/>
          </p:nvCxnSpPr>
          <p:spPr>
            <a:xfrm>
              <a:off x="3784111" y="4883242"/>
              <a:ext cx="3174" cy="836805"/>
            </a:xfrm>
            <a:prstGeom prst="line">
              <a:avLst/>
            </a:prstGeom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Connecteur droit 257"/>
            <p:cNvCxnSpPr/>
            <p:nvPr/>
          </p:nvCxnSpPr>
          <p:spPr>
            <a:xfrm flipH="1">
              <a:off x="4113459" y="4814732"/>
              <a:ext cx="1065" cy="668215"/>
            </a:xfrm>
            <a:prstGeom prst="line">
              <a:avLst/>
            </a:prstGeom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Cube 259"/>
            <p:cNvSpPr/>
            <p:nvPr/>
          </p:nvSpPr>
          <p:spPr>
            <a:xfrm rot="10800000">
              <a:off x="4432788" y="4984156"/>
              <a:ext cx="393913" cy="401784"/>
            </a:xfrm>
            <a:prstGeom prst="cube">
              <a:avLst>
                <a:gd name="adj" fmla="val 17392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1" name="Cube 260"/>
            <p:cNvSpPr/>
            <p:nvPr/>
          </p:nvSpPr>
          <p:spPr>
            <a:xfrm rot="10800000">
              <a:off x="4108450" y="4648095"/>
              <a:ext cx="393913" cy="401784"/>
            </a:xfrm>
            <a:prstGeom prst="cube">
              <a:avLst>
                <a:gd name="adj" fmla="val 1739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2" name="Cube 261"/>
            <p:cNvSpPr/>
            <p:nvPr/>
          </p:nvSpPr>
          <p:spPr>
            <a:xfrm rot="10800000">
              <a:off x="3784111" y="4648095"/>
              <a:ext cx="393913" cy="401784"/>
            </a:xfrm>
            <a:prstGeom prst="cube">
              <a:avLst>
                <a:gd name="adj" fmla="val 17392"/>
              </a:avLst>
            </a:prstGeom>
            <a:solidFill>
              <a:schemeClr val="bg2">
                <a:lumMod val="90000"/>
              </a:schemeClr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9" name="Cube 268"/>
            <p:cNvSpPr/>
            <p:nvPr/>
          </p:nvSpPr>
          <p:spPr>
            <a:xfrm rot="10800000">
              <a:off x="4432788" y="5316310"/>
              <a:ext cx="393913" cy="401784"/>
            </a:xfrm>
            <a:prstGeom prst="cube">
              <a:avLst>
                <a:gd name="adj" fmla="val 17392"/>
              </a:avLst>
            </a:prstGeom>
            <a:solidFill>
              <a:srgbClr val="B3A2C7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1" name="ZoneTexte 270"/>
            <p:cNvSpPr txBox="1"/>
            <p:nvPr/>
          </p:nvSpPr>
          <p:spPr>
            <a:xfrm>
              <a:off x="3742429" y="5046704"/>
              <a:ext cx="412781" cy="24622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solidFill>
                    <a:srgbClr val="7F7F7F"/>
                  </a:solidFill>
                </a:rPr>
                <a:t>spot</a:t>
              </a:r>
              <a:endParaRPr lang="fr-FR" sz="1000" dirty="0">
                <a:solidFill>
                  <a:srgbClr val="7F7F7F"/>
                </a:solidFill>
              </a:endParaRPr>
            </a:p>
          </p:txBody>
        </p:sp>
        <p:cxnSp>
          <p:nvCxnSpPr>
            <p:cNvPr id="272" name="Connecteur droit 271"/>
            <p:cNvCxnSpPr>
              <a:stCxn id="294" idx="0"/>
            </p:cNvCxnSpPr>
            <p:nvPr/>
          </p:nvCxnSpPr>
          <p:spPr>
            <a:xfrm flipH="1">
              <a:off x="3784111" y="5718094"/>
              <a:ext cx="487041" cy="1953"/>
            </a:xfrm>
            <a:prstGeom prst="line">
              <a:avLst/>
            </a:prstGeom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3" name="Image 272"/>
            <p:cNvPicPr>
              <a:picLocks noChangeAspect="1"/>
            </p:cNvPicPr>
            <p:nvPr/>
          </p:nvPicPr>
          <p:blipFill rotWithShape="1">
            <a:blip r:embed="rId3"/>
            <a:srcRect t="14971" b="15210"/>
            <a:stretch/>
          </p:blipFill>
          <p:spPr>
            <a:xfrm>
              <a:off x="3473516" y="5452808"/>
              <a:ext cx="242924" cy="239366"/>
            </a:xfrm>
            <a:prstGeom prst="rect">
              <a:avLst/>
            </a:prstGeom>
          </p:spPr>
        </p:pic>
        <p:sp>
          <p:nvSpPr>
            <p:cNvPr id="276" name="Forme libre 275"/>
            <p:cNvSpPr/>
            <p:nvPr/>
          </p:nvSpPr>
          <p:spPr>
            <a:xfrm>
              <a:off x="3640453" y="5230042"/>
              <a:ext cx="319375" cy="304644"/>
            </a:xfrm>
            <a:custGeom>
              <a:avLst/>
              <a:gdLst>
                <a:gd name="connsiteX0" fmla="*/ 0 w 319375"/>
                <a:gd name="connsiteY0" fmla="*/ 45088 h 304644"/>
                <a:gd name="connsiteX1" fmla="*/ 221684 w 319375"/>
                <a:gd name="connsiteY1" fmla="*/ 304341 h 304644"/>
                <a:gd name="connsiteX2" fmla="*/ 319375 w 319375"/>
                <a:gd name="connsiteY2" fmla="*/ 0 h 30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75" h="304644">
                  <a:moveTo>
                    <a:pt x="0" y="45088"/>
                  </a:moveTo>
                  <a:cubicBezTo>
                    <a:pt x="84227" y="178472"/>
                    <a:pt x="168455" y="311856"/>
                    <a:pt x="221684" y="304341"/>
                  </a:cubicBezTo>
                  <a:cubicBezTo>
                    <a:pt x="274913" y="296826"/>
                    <a:pt x="319375" y="0"/>
                    <a:pt x="319375" y="0"/>
                  </a:cubicBezTo>
                </a:path>
              </a:pathLst>
            </a:custGeom>
            <a:ln w="28575" cmpd="sng"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9" name="Forme libre 278"/>
            <p:cNvSpPr/>
            <p:nvPr/>
          </p:nvSpPr>
          <p:spPr>
            <a:xfrm>
              <a:off x="3636695" y="5275130"/>
              <a:ext cx="623722" cy="324588"/>
            </a:xfrm>
            <a:custGeom>
              <a:avLst/>
              <a:gdLst>
                <a:gd name="connsiteX0" fmla="*/ 0 w 623722"/>
                <a:gd name="connsiteY0" fmla="*/ 0 h 324588"/>
                <a:gd name="connsiteX1" fmla="*/ 266773 w 623722"/>
                <a:gd name="connsiteY1" fmla="*/ 296826 h 324588"/>
                <a:gd name="connsiteX2" fmla="*/ 623722 w 623722"/>
                <a:gd name="connsiteY2" fmla="*/ 311855 h 32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3722" h="324588">
                  <a:moveTo>
                    <a:pt x="0" y="0"/>
                  </a:moveTo>
                  <a:cubicBezTo>
                    <a:pt x="81409" y="122425"/>
                    <a:pt x="162819" y="244850"/>
                    <a:pt x="266773" y="296826"/>
                  </a:cubicBezTo>
                  <a:cubicBezTo>
                    <a:pt x="370727" y="348802"/>
                    <a:pt x="623722" y="311855"/>
                    <a:pt x="623722" y="311855"/>
                  </a:cubicBezTo>
                </a:path>
              </a:pathLst>
            </a:custGeom>
            <a:ln w="28575" cmpd="sng"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0" name="Forme libre 279"/>
            <p:cNvSpPr/>
            <p:nvPr/>
          </p:nvSpPr>
          <p:spPr>
            <a:xfrm>
              <a:off x="3599125" y="5173687"/>
              <a:ext cx="672567" cy="379511"/>
            </a:xfrm>
            <a:custGeom>
              <a:avLst/>
              <a:gdLst>
                <a:gd name="connsiteX0" fmla="*/ 0 w 672567"/>
                <a:gd name="connsiteY0" fmla="*/ 15029 h 379511"/>
                <a:gd name="connsiteX1" fmla="*/ 285559 w 672567"/>
                <a:gd name="connsiteY1" fmla="*/ 379486 h 379511"/>
                <a:gd name="connsiteX2" fmla="*/ 672567 w 672567"/>
                <a:gd name="connsiteY2" fmla="*/ 0 h 379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2567" h="379511">
                  <a:moveTo>
                    <a:pt x="0" y="15029"/>
                  </a:moveTo>
                  <a:cubicBezTo>
                    <a:pt x="86732" y="198510"/>
                    <a:pt x="173465" y="381991"/>
                    <a:pt x="285559" y="379486"/>
                  </a:cubicBezTo>
                  <a:cubicBezTo>
                    <a:pt x="397653" y="376981"/>
                    <a:pt x="672567" y="0"/>
                    <a:pt x="672567" y="0"/>
                  </a:cubicBezTo>
                </a:path>
              </a:pathLst>
            </a:custGeom>
            <a:ln w="28575" cmpd="sng"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7" name="Forme libre 286"/>
            <p:cNvSpPr/>
            <p:nvPr/>
          </p:nvSpPr>
          <p:spPr>
            <a:xfrm>
              <a:off x="3569062" y="5136110"/>
              <a:ext cx="390765" cy="541050"/>
            </a:xfrm>
            <a:custGeom>
              <a:avLst/>
              <a:gdLst>
                <a:gd name="connsiteX0" fmla="*/ 0 w 341920"/>
                <a:gd name="connsiteY0" fmla="*/ 0 h 484691"/>
                <a:gd name="connsiteX1" fmla="*/ 214169 w 341920"/>
                <a:gd name="connsiteY1" fmla="*/ 371972 h 484691"/>
                <a:gd name="connsiteX2" fmla="*/ 341920 w 341920"/>
                <a:gd name="connsiteY2" fmla="*/ 484691 h 48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920" h="484691">
                  <a:moveTo>
                    <a:pt x="0" y="0"/>
                  </a:moveTo>
                  <a:cubicBezTo>
                    <a:pt x="78591" y="145595"/>
                    <a:pt x="157182" y="291190"/>
                    <a:pt x="214169" y="371972"/>
                  </a:cubicBezTo>
                  <a:cubicBezTo>
                    <a:pt x="271156" y="452754"/>
                    <a:pt x="316245" y="462774"/>
                    <a:pt x="341920" y="484691"/>
                  </a:cubicBezTo>
                </a:path>
              </a:pathLst>
            </a:custGeom>
            <a:ln w="28575" cmpd="sng"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3" name="Cube 292"/>
            <p:cNvSpPr/>
            <p:nvPr/>
          </p:nvSpPr>
          <p:spPr>
            <a:xfrm rot="10800000">
              <a:off x="4110864" y="4984278"/>
              <a:ext cx="393913" cy="401784"/>
            </a:xfrm>
            <a:prstGeom prst="cube">
              <a:avLst>
                <a:gd name="adj" fmla="val 17392"/>
              </a:avLst>
            </a:prstGeom>
            <a:solidFill>
              <a:schemeClr val="accent2">
                <a:lumMod val="60000"/>
                <a:lumOff val="40000"/>
                <a:alpha val="63000"/>
              </a:schemeClr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4" name="Cube 293"/>
            <p:cNvSpPr/>
            <p:nvPr/>
          </p:nvSpPr>
          <p:spPr>
            <a:xfrm rot="10800000">
              <a:off x="4108450" y="5316310"/>
              <a:ext cx="393913" cy="401784"/>
            </a:xfrm>
            <a:prstGeom prst="cube">
              <a:avLst>
                <a:gd name="adj" fmla="val 17392"/>
              </a:avLst>
            </a:prstGeom>
            <a:solidFill>
              <a:srgbClr val="93CDDD">
                <a:alpha val="60000"/>
              </a:srgbClr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5" name="ZoneTexte 294"/>
            <p:cNvSpPr txBox="1"/>
            <p:nvPr/>
          </p:nvSpPr>
          <p:spPr>
            <a:xfrm>
              <a:off x="3411870" y="5749015"/>
              <a:ext cx="168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 smtClean="0">
                  <a:latin typeface="Avenir Book"/>
                  <a:cs typeface="Avenir Book"/>
                </a:rPr>
                <a:t>At</a:t>
              </a:r>
              <a:r>
                <a:rPr lang="fr-FR" sz="1200" dirty="0" smtClean="0">
                  <a:latin typeface="Avenir Book"/>
                  <a:cs typeface="Avenir Book"/>
                </a:rPr>
                <a:t> </a:t>
              </a:r>
              <a:r>
                <a:rPr lang="fr-FR" sz="1200" dirty="0" err="1" smtClean="0">
                  <a:latin typeface="Avenir Book"/>
                  <a:cs typeface="Avenir Book"/>
                </a:rPr>
                <a:t>death</a:t>
              </a:r>
              <a:r>
                <a:rPr lang="fr-FR" sz="1200" dirty="0" smtClean="0">
                  <a:latin typeface="Avenir Book"/>
                  <a:cs typeface="Avenir Book"/>
                </a:rPr>
                <a:t>, </a:t>
              </a:r>
              <a:r>
                <a:rPr lang="fr-FR" sz="1200" dirty="0" err="1" smtClean="0">
                  <a:latin typeface="Avenir Book"/>
                  <a:cs typeface="Avenir Book"/>
                </a:rPr>
                <a:t>cytoplasm</a:t>
              </a:r>
              <a:r>
                <a:rPr lang="fr-FR" sz="1200" dirty="0" smtClean="0">
                  <a:latin typeface="Avenir Book"/>
                  <a:cs typeface="Avenir Book"/>
                </a:rPr>
                <a:t> content </a:t>
              </a:r>
              <a:r>
                <a:rPr lang="fr-FR" sz="1200" dirty="0" err="1" smtClean="0">
                  <a:latin typeface="Avenir Book"/>
                  <a:cs typeface="Avenir Book"/>
                </a:rPr>
                <a:t>is</a:t>
              </a:r>
              <a:r>
                <a:rPr lang="fr-FR" sz="1200" dirty="0" smtClean="0">
                  <a:latin typeface="Avenir Book"/>
                  <a:cs typeface="Avenir Book"/>
                </a:rPr>
                <a:t> </a:t>
              </a:r>
              <a:r>
                <a:rPr lang="fr-FR" sz="1200" dirty="0" err="1" smtClean="0">
                  <a:latin typeface="Avenir Book"/>
                  <a:cs typeface="Avenir Book"/>
                </a:rPr>
                <a:t>released</a:t>
              </a:r>
              <a:endParaRPr lang="fr-FR" sz="1200" dirty="0">
                <a:latin typeface="Avenir Book"/>
                <a:cs typeface="Avenir Book"/>
              </a:endParaRPr>
            </a:p>
          </p:txBody>
        </p:sp>
        <p:sp>
          <p:nvSpPr>
            <p:cNvPr id="296" name="ZoneTexte 295"/>
            <p:cNvSpPr txBox="1"/>
            <p:nvPr/>
          </p:nvSpPr>
          <p:spPr>
            <a:xfrm>
              <a:off x="3147856" y="4896669"/>
              <a:ext cx="6881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solidFill>
                    <a:srgbClr val="C0504D"/>
                  </a:solidFill>
                  <a:latin typeface="Avenir Book"/>
                  <a:cs typeface="Avenir Book"/>
                </a:rPr>
                <a:t>Diffusion</a:t>
              </a:r>
              <a:endParaRPr lang="fr-FR" sz="1000" dirty="0">
                <a:solidFill>
                  <a:srgbClr val="C0504D"/>
                </a:solidFill>
                <a:latin typeface="Avenir Book"/>
                <a:cs typeface="Avenir Book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1238205" y="4594125"/>
              <a:ext cx="1054359" cy="474588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latin typeface="Avenir Book"/>
                  <a:cs typeface="Avenir Book"/>
                </a:rPr>
                <a:t>Population</a:t>
              </a:r>
              <a:endParaRPr lang="fr-FR" sz="1200" dirty="0">
                <a:latin typeface="Avenir Book"/>
                <a:cs typeface="Avenir Book"/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238206" y="5286644"/>
              <a:ext cx="1054359" cy="474588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latin typeface="Avenir Book"/>
                  <a:cs typeface="Avenir Book"/>
                </a:rPr>
                <a:t>Environment</a:t>
              </a:r>
              <a:endParaRPr lang="fr-FR" sz="1200" dirty="0">
                <a:latin typeface="Avenir Book"/>
                <a:cs typeface="Avenir Book"/>
              </a:endParaRPr>
            </a:p>
          </p:txBody>
        </p:sp>
        <p:sp>
          <p:nvSpPr>
            <p:cNvPr id="302" name="Double flèche verticale 301"/>
            <p:cNvSpPr/>
            <p:nvPr/>
          </p:nvSpPr>
          <p:spPr>
            <a:xfrm>
              <a:off x="1690214" y="4967799"/>
              <a:ext cx="130985" cy="433067"/>
            </a:xfrm>
            <a:prstGeom prst="upDownArrow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6" name="Flèche vers la droite 305"/>
            <p:cNvSpPr/>
            <p:nvPr/>
          </p:nvSpPr>
          <p:spPr>
            <a:xfrm>
              <a:off x="1017792" y="5456527"/>
              <a:ext cx="182581" cy="120961"/>
            </a:xfrm>
            <a:prstGeom prst="rightArrow">
              <a:avLst/>
            </a:prstGeom>
            <a:solidFill>
              <a:srgbClr val="000000"/>
            </a:solidFill>
            <a:ln w="12700" cmpd="sng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7" name="ZoneTexte 306"/>
            <p:cNvSpPr txBox="1"/>
            <p:nvPr/>
          </p:nvSpPr>
          <p:spPr>
            <a:xfrm>
              <a:off x="377535" y="5217918"/>
              <a:ext cx="8690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err="1" smtClean="0">
                  <a:latin typeface="Avenir Book"/>
                  <a:cs typeface="Avenir Book"/>
                </a:rPr>
                <a:t>Metabolite</a:t>
              </a:r>
              <a:r>
                <a:rPr lang="fr-FR" sz="1000" dirty="0" smtClean="0">
                  <a:latin typeface="Avenir Book"/>
                  <a:cs typeface="Avenir Book"/>
                </a:rPr>
                <a:t> influx</a:t>
              </a:r>
              <a:endParaRPr lang="fr-FR" sz="1000" dirty="0">
                <a:latin typeface="Avenir Book"/>
                <a:cs typeface="Avenir Book"/>
              </a:endParaRPr>
            </a:p>
          </p:txBody>
        </p:sp>
        <p:sp>
          <p:nvSpPr>
            <p:cNvPr id="315" name="ZoneTexte 314"/>
            <p:cNvSpPr txBox="1"/>
            <p:nvPr/>
          </p:nvSpPr>
          <p:spPr>
            <a:xfrm>
              <a:off x="2269748" y="5206043"/>
              <a:ext cx="9338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err="1" smtClean="0">
                  <a:latin typeface="Avenir Book"/>
                  <a:cs typeface="Avenir Book"/>
                </a:rPr>
                <a:t>Degradation</a:t>
              </a:r>
              <a:endParaRPr lang="fr-FR" sz="1000" dirty="0" smtClean="0">
                <a:latin typeface="Avenir Book"/>
                <a:cs typeface="Avenir Book"/>
              </a:endParaRPr>
            </a:p>
            <a:p>
              <a:pPr algn="ctr"/>
              <a:r>
                <a:rPr lang="fr-FR" sz="1000" dirty="0">
                  <a:latin typeface="Avenir Book"/>
                  <a:cs typeface="Avenir Book"/>
                </a:rPr>
                <a:t>a</a:t>
              </a:r>
              <a:r>
                <a:rPr lang="fr-FR" sz="1000" dirty="0" smtClean="0">
                  <a:latin typeface="Avenir Book"/>
                  <a:cs typeface="Avenir Book"/>
                </a:rPr>
                <a:t>nd/or</a:t>
              </a:r>
            </a:p>
            <a:p>
              <a:pPr algn="ctr"/>
              <a:r>
                <a:rPr lang="fr-FR" sz="1000" dirty="0" err="1" smtClean="0">
                  <a:latin typeface="Avenir Book"/>
                  <a:cs typeface="Avenir Book"/>
                </a:rPr>
                <a:t>Rinse</a:t>
              </a:r>
              <a:endParaRPr lang="fr-FR" sz="1000" dirty="0">
                <a:latin typeface="Avenir Book"/>
                <a:cs typeface="Avenir Book"/>
              </a:endParaRPr>
            </a:p>
          </p:txBody>
        </p:sp>
        <p:sp>
          <p:nvSpPr>
            <p:cNvPr id="317" name="Double flèche verticale 316"/>
            <p:cNvSpPr/>
            <p:nvPr/>
          </p:nvSpPr>
          <p:spPr>
            <a:xfrm>
              <a:off x="2018789" y="4967799"/>
              <a:ext cx="130985" cy="433067"/>
            </a:xfrm>
            <a:prstGeom prst="upDownArrow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8" name="Double flèche verticale 317"/>
            <p:cNvSpPr/>
            <p:nvPr/>
          </p:nvSpPr>
          <p:spPr>
            <a:xfrm>
              <a:off x="1353850" y="4967799"/>
              <a:ext cx="130985" cy="433067"/>
            </a:xfrm>
            <a:prstGeom prst="upDownArrow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9" name="Double flèche verticale 318"/>
            <p:cNvSpPr/>
            <p:nvPr/>
          </p:nvSpPr>
          <p:spPr>
            <a:xfrm rot="5400000">
              <a:off x="1688752" y="5384855"/>
              <a:ext cx="130985" cy="961760"/>
            </a:xfrm>
            <a:prstGeom prst="upDownArrow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0" name="ZoneTexte 319"/>
            <p:cNvSpPr txBox="1"/>
            <p:nvPr/>
          </p:nvSpPr>
          <p:spPr>
            <a:xfrm>
              <a:off x="826178" y="5885917"/>
              <a:ext cx="18866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latin typeface="Avenir Book"/>
                  <a:cs typeface="Avenir Book"/>
                </a:rPr>
                <a:t>Diffusion on the </a:t>
              </a:r>
              <a:r>
                <a:rPr lang="fr-FR" sz="1000" dirty="0" err="1" smtClean="0">
                  <a:latin typeface="Avenir Book"/>
                  <a:cs typeface="Avenir Book"/>
                </a:rPr>
                <a:t>grid</a:t>
              </a:r>
              <a:endParaRPr lang="fr-FR" sz="1000" dirty="0">
                <a:latin typeface="Avenir Book"/>
                <a:cs typeface="Avenir Book"/>
              </a:endParaRPr>
            </a:p>
          </p:txBody>
        </p:sp>
        <p:sp>
          <p:nvSpPr>
            <p:cNvPr id="321" name="Flèche vers la droite 320"/>
            <p:cNvSpPr/>
            <p:nvPr/>
          </p:nvSpPr>
          <p:spPr>
            <a:xfrm>
              <a:off x="2329671" y="5454877"/>
              <a:ext cx="182581" cy="120961"/>
            </a:xfrm>
            <a:prstGeom prst="rightArrow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2" name="Flèche vers la gauche 321"/>
            <p:cNvSpPr/>
            <p:nvPr/>
          </p:nvSpPr>
          <p:spPr>
            <a:xfrm>
              <a:off x="6696071" y="4896669"/>
              <a:ext cx="438831" cy="556139"/>
            </a:xfrm>
            <a:prstGeom prst="leftArrow">
              <a:avLst/>
            </a:prstGeom>
            <a:solidFill>
              <a:schemeClr val="bg2"/>
            </a:solidFill>
            <a:ln w="12700" cmpd="sng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3" name="Flèche vers la gauche 322"/>
            <p:cNvSpPr/>
            <p:nvPr/>
          </p:nvSpPr>
          <p:spPr>
            <a:xfrm>
              <a:off x="4923855" y="4881577"/>
              <a:ext cx="438831" cy="556139"/>
            </a:xfrm>
            <a:prstGeom prst="leftArrow">
              <a:avLst/>
            </a:prstGeom>
            <a:solidFill>
              <a:srgbClr val="EEECE1"/>
            </a:solidFill>
            <a:ln w="12700" cmpd="sng">
              <a:solidFill>
                <a:srgbClr val="948A54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4" name="ZoneTexte 323"/>
            <p:cNvSpPr txBox="1"/>
            <p:nvPr/>
          </p:nvSpPr>
          <p:spPr>
            <a:xfrm>
              <a:off x="568730" y="4464105"/>
              <a:ext cx="5093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>
                  <a:latin typeface="Avenir Heavy"/>
                  <a:cs typeface="Avenir Heavy"/>
                </a:rPr>
                <a:t>(b.2)</a:t>
              </a:r>
              <a:endParaRPr lang="fr-FR" sz="1200" dirty="0">
                <a:latin typeface="Avenir Heavy"/>
                <a:cs typeface="Avenir Heavy"/>
              </a:endParaRPr>
            </a:p>
          </p:txBody>
        </p:sp>
        <p:sp>
          <p:nvSpPr>
            <p:cNvPr id="325" name="ZoneTexte 324"/>
            <p:cNvSpPr txBox="1"/>
            <p:nvPr/>
          </p:nvSpPr>
          <p:spPr>
            <a:xfrm>
              <a:off x="3221317" y="4464105"/>
              <a:ext cx="5093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>
                  <a:latin typeface="Avenir Heavy"/>
                  <a:cs typeface="Avenir Heavy"/>
                </a:rPr>
                <a:t>(b.1)</a:t>
              </a:r>
              <a:endParaRPr lang="fr-FR" sz="1200" dirty="0">
                <a:latin typeface="Avenir Heavy"/>
                <a:cs typeface="Avenir Heavy"/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413440" y="717654"/>
              <a:ext cx="2283517" cy="3230512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rgbClr val="948A5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7" name="Ellipse 326"/>
            <p:cNvSpPr/>
            <p:nvPr/>
          </p:nvSpPr>
          <p:spPr>
            <a:xfrm>
              <a:off x="6615178" y="907255"/>
              <a:ext cx="163153" cy="163153"/>
            </a:xfrm>
            <a:prstGeom prst="ellipse">
              <a:avLst/>
            </a:prstGeom>
            <a:solidFill>
              <a:srgbClr val="9BBB59"/>
            </a:solidFill>
            <a:ln>
              <a:solidFill>
                <a:srgbClr val="4F622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8" name="ZoneTexte 327"/>
            <p:cNvSpPr txBox="1"/>
            <p:nvPr/>
          </p:nvSpPr>
          <p:spPr>
            <a:xfrm>
              <a:off x="6730941" y="835373"/>
              <a:ext cx="19030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venir Book"/>
                  <a:cs typeface="Avenir Book"/>
                </a:rPr>
                <a:t>Non essential </a:t>
              </a:r>
              <a:r>
                <a:rPr lang="fr-FR" sz="1200" dirty="0" err="1" smtClean="0">
                  <a:latin typeface="Avenir Book"/>
                  <a:cs typeface="Avenir Book"/>
                </a:rPr>
                <a:t>metabolite</a:t>
              </a:r>
              <a:endParaRPr lang="fr-FR" sz="1200" dirty="0">
                <a:latin typeface="Avenir Book"/>
                <a:cs typeface="Avenir Book"/>
              </a:endParaRPr>
            </a:p>
          </p:txBody>
        </p:sp>
        <p:sp>
          <p:nvSpPr>
            <p:cNvPr id="329" name="ZoneTexte 328"/>
            <p:cNvSpPr txBox="1"/>
            <p:nvPr/>
          </p:nvSpPr>
          <p:spPr>
            <a:xfrm>
              <a:off x="6730941" y="1082372"/>
              <a:ext cx="18092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Avenir Book"/>
                  <a:cs typeface="Avenir Book"/>
                </a:rPr>
                <a:t>E</a:t>
              </a:r>
              <a:r>
                <a:rPr lang="fr-FR" sz="1200" dirty="0" smtClean="0">
                  <a:latin typeface="Avenir Book"/>
                  <a:cs typeface="Avenir Book"/>
                </a:rPr>
                <a:t>ssential </a:t>
              </a:r>
              <a:r>
                <a:rPr lang="fr-FR" sz="1200" dirty="0" err="1" smtClean="0">
                  <a:latin typeface="Avenir Book"/>
                  <a:cs typeface="Avenir Book"/>
                </a:rPr>
                <a:t>metabolite</a:t>
              </a:r>
              <a:endParaRPr lang="fr-FR" sz="1200" dirty="0">
                <a:latin typeface="Avenir Book"/>
                <a:cs typeface="Avenir Book"/>
              </a:endParaRPr>
            </a:p>
          </p:txBody>
        </p:sp>
        <p:sp>
          <p:nvSpPr>
            <p:cNvPr id="330" name="Ellipse 329"/>
            <p:cNvSpPr/>
            <p:nvPr/>
          </p:nvSpPr>
          <p:spPr>
            <a:xfrm>
              <a:off x="6615178" y="1142583"/>
              <a:ext cx="163153" cy="163153"/>
            </a:xfrm>
            <a:prstGeom prst="ellipse">
              <a:avLst/>
            </a:prstGeom>
            <a:solidFill>
              <a:srgbClr val="D99694"/>
            </a:solidFill>
            <a:ln>
              <a:solidFill>
                <a:srgbClr val="C0504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1" name="ZoneTexte 330"/>
            <p:cNvSpPr txBox="1"/>
            <p:nvPr/>
          </p:nvSpPr>
          <p:spPr>
            <a:xfrm>
              <a:off x="6837225" y="187614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332" name="ZoneTexte 331"/>
            <p:cNvSpPr txBox="1"/>
            <p:nvPr/>
          </p:nvSpPr>
          <p:spPr>
            <a:xfrm rot="16200000">
              <a:off x="6125171" y="2090526"/>
              <a:ext cx="1161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venir Book"/>
                  <a:cs typeface="Avenir Book"/>
                </a:rPr>
                <a:t>Concentration</a:t>
              </a:r>
            </a:p>
          </p:txBody>
        </p:sp>
        <p:sp>
          <p:nvSpPr>
            <p:cNvPr id="333" name="ZoneTexte 332"/>
            <p:cNvSpPr txBox="1"/>
            <p:nvPr/>
          </p:nvSpPr>
          <p:spPr>
            <a:xfrm>
              <a:off x="6858742" y="2718357"/>
              <a:ext cx="1444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>
                  <a:latin typeface="Avenir Book"/>
                  <a:cs typeface="Avenir Book"/>
                </a:rPr>
                <a:t>Internal</a:t>
              </a:r>
              <a:r>
                <a:rPr lang="fr-FR" sz="1200" dirty="0" smtClean="0">
                  <a:latin typeface="Avenir Book"/>
                  <a:cs typeface="Avenir Book"/>
                </a:rPr>
                <a:t> </a:t>
              </a:r>
              <a:r>
                <a:rPr lang="fr-FR" sz="1200" dirty="0" err="1" smtClean="0">
                  <a:latin typeface="Avenir Book"/>
                  <a:cs typeface="Avenir Book"/>
                </a:rPr>
                <a:t>metabolic</a:t>
              </a:r>
              <a:endParaRPr lang="fr-FR" sz="1200" dirty="0">
                <a:latin typeface="Avenir Book"/>
                <a:cs typeface="Avenir Book"/>
              </a:endParaRPr>
            </a:p>
            <a:p>
              <a:r>
                <a:rPr lang="fr-FR" sz="1200" dirty="0" smtClean="0">
                  <a:latin typeface="Avenir Book"/>
                  <a:cs typeface="Avenir Book"/>
                </a:rPr>
                <a:t>concentrations (   )</a:t>
              </a: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535780" y="3236232"/>
              <a:ext cx="1218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venir Book"/>
                  <a:cs typeface="Avenir Book"/>
                </a:rPr>
                <a:t>Score </a:t>
              </a:r>
              <a:r>
                <a:rPr lang="fr-FR" sz="1200" dirty="0" err="1" smtClean="0">
                  <a:latin typeface="Avenir Book"/>
                  <a:cs typeface="Avenir Book"/>
                </a:rPr>
                <a:t>function</a:t>
              </a:r>
              <a:r>
                <a:rPr lang="fr-FR" sz="1200" dirty="0">
                  <a:latin typeface="Avenir Book"/>
                  <a:cs typeface="Avenir Book"/>
                </a:rPr>
                <a:t>:</a:t>
              </a:r>
            </a:p>
          </p:txBody>
        </p:sp>
        <p:grpSp>
          <p:nvGrpSpPr>
            <p:cNvPr id="335" name="Grouper 334"/>
            <p:cNvGrpSpPr/>
            <p:nvPr/>
          </p:nvGrpSpPr>
          <p:grpSpPr>
            <a:xfrm>
              <a:off x="6855479" y="1704718"/>
              <a:ext cx="1574609" cy="1015603"/>
              <a:chOff x="2966977" y="3979259"/>
              <a:chExt cx="3167636" cy="2043085"/>
            </a:xfrm>
          </p:grpSpPr>
          <p:sp>
            <p:nvSpPr>
              <p:cNvPr id="336" name="Rectangle 335"/>
              <p:cNvSpPr/>
              <p:nvPr/>
            </p:nvSpPr>
            <p:spPr>
              <a:xfrm>
                <a:off x="2973542" y="5108592"/>
                <a:ext cx="471429" cy="913751"/>
              </a:xfrm>
              <a:prstGeom prst="rect">
                <a:avLst/>
              </a:prstGeom>
              <a:ln w="12700" cmpd="sng">
                <a:solidFill>
                  <a:srgbClr val="4F6228"/>
                </a:solidFill>
                <a:prstDash val="soli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3444971" y="5459285"/>
                <a:ext cx="471429" cy="563058"/>
              </a:xfrm>
              <a:prstGeom prst="rect">
                <a:avLst/>
              </a:prstGeom>
              <a:ln w="12700" cmpd="sng">
                <a:solidFill>
                  <a:srgbClr val="4F6228"/>
                </a:solidFill>
                <a:prstDash val="soli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4387829" y="4964100"/>
                <a:ext cx="471429" cy="1058243"/>
              </a:xfrm>
              <a:prstGeom prst="rect">
                <a:avLst/>
              </a:prstGeom>
              <a:ln w="12700" cmpd="sng">
                <a:solidFill>
                  <a:srgbClr val="4F6228"/>
                </a:solidFill>
                <a:prstDash val="soli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4859258" y="5108593"/>
                <a:ext cx="471429" cy="913751"/>
              </a:xfrm>
              <a:prstGeom prst="rect">
                <a:avLst/>
              </a:prstGeom>
              <a:solidFill>
                <a:srgbClr val="D99694"/>
              </a:solidFill>
              <a:ln w="12700" cmpd="sng">
                <a:solidFill>
                  <a:srgbClr val="C0504D"/>
                </a:solidFill>
                <a:prstDash val="soli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5330687" y="5459285"/>
                <a:ext cx="471429" cy="563058"/>
              </a:xfrm>
              <a:prstGeom prst="rect">
                <a:avLst/>
              </a:prstGeom>
              <a:ln w="12700" cmpd="sng">
                <a:solidFill>
                  <a:srgbClr val="4F6228"/>
                </a:solidFill>
                <a:prstDash val="soli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41" name="Connecteur droit avec flèche 340"/>
              <p:cNvCxnSpPr/>
              <p:nvPr/>
            </p:nvCxnSpPr>
            <p:spPr>
              <a:xfrm flipV="1">
                <a:off x="2966977" y="6022342"/>
                <a:ext cx="3167636" cy="2"/>
              </a:xfrm>
              <a:prstGeom prst="straightConnector1">
                <a:avLst/>
              </a:prstGeom>
              <a:ln>
                <a:prstDash val="solid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2" name="Connecteur droit avec flèche 341"/>
              <p:cNvCxnSpPr/>
              <p:nvPr/>
            </p:nvCxnSpPr>
            <p:spPr>
              <a:xfrm flipV="1">
                <a:off x="2973541" y="3979259"/>
                <a:ext cx="0" cy="2043085"/>
              </a:xfrm>
              <a:prstGeom prst="straightConnector1">
                <a:avLst/>
              </a:prstGeom>
              <a:ln>
                <a:prstDash val="solid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3" name="Connecteur droit 342"/>
              <p:cNvCxnSpPr/>
              <p:nvPr/>
            </p:nvCxnSpPr>
            <p:spPr>
              <a:xfrm>
                <a:off x="2970333" y="5202898"/>
                <a:ext cx="2957746" cy="0"/>
              </a:xfrm>
              <a:prstGeom prst="line">
                <a:avLst/>
              </a:prstGeom>
              <a:ln>
                <a:prstDash val="solid"/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44" name="Connecteur droit 343"/>
            <p:cNvCxnSpPr/>
            <p:nvPr/>
          </p:nvCxnSpPr>
          <p:spPr>
            <a:xfrm>
              <a:off x="6615178" y="1466470"/>
              <a:ext cx="163153" cy="0"/>
            </a:xfrm>
            <a:prstGeom prst="line">
              <a:avLst/>
            </a:prstGeom>
            <a:ln>
              <a:prstDash val="soli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5" name="ZoneTexte 344"/>
            <p:cNvSpPr txBox="1"/>
            <p:nvPr/>
          </p:nvSpPr>
          <p:spPr>
            <a:xfrm>
              <a:off x="6730941" y="1305736"/>
              <a:ext cx="18092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Avenir Book"/>
                  <a:cs typeface="Avenir Book"/>
                </a:rPr>
                <a:t>Toxicity</a:t>
              </a:r>
              <a:r>
                <a:rPr lang="fr-FR" sz="1200" dirty="0" smtClean="0">
                  <a:latin typeface="Avenir Book"/>
                  <a:cs typeface="Avenir Book"/>
                </a:rPr>
                <a:t> </a:t>
              </a:r>
              <a:r>
                <a:rPr lang="fr-FR" sz="1200" dirty="0" err="1" smtClean="0">
                  <a:latin typeface="Avenir Book"/>
                  <a:cs typeface="Avenir Book"/>
                </a:rPr>
                <a:t>threshold</a:t>
              </a:r>
              <a:r>
                <a:rPr lang="fr-FR" sz="1200" dirty="0" smtClean="0">
                  <a:latin typeface="Avenir Book"/>
                  <a:cs typeface="Avenir Book"/>
                </a:rPr>
                <a:t> (</a:t>
              </a:r>
              <a:r>
                <a:rPr lang="fr-FR" sz="1200" dirty="0" err="1" smtClean="0">
                  <a:latin typeface="Avenir Book"/>
                  <a:cs typeface="Avenir Book"/>
                </a:rPr>
                <a:t>T</a:t>
              </a:r>
              <a:r>
                <a:rPr lang="fr-FR" sz="1200" dirty="0" smtClean="0">
                  <a:latin typeface="Avenir Book"/>
                  <a:cs typeface="Avenir Book"/>
                </a:rPr>
                <a:t>)</a:t>
              </a:r>
              <a:endParaRPr lang="fr-FR" sz="1200" dirty="0">
                <a:latin typeface="Avenir Book"/>
                <a:cs typeface="Avenir Book"/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858742" y="1846865"/>
              <a:ext cx="1468679" cy="453542"/>
            </a:xfrm>
            <a:prstGeom prst="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7" name="ZoneTexte 346"/>
            <p:cNvSpPr txBox="1"/>
            <p:nvPr/>
          </p:nvSpPr>
          <p:spPr>
            <a:xfrm>
              <a:off x="6939291" y="1912992"/>
              <a:ext cx="1296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 smtClean="0">
                  <a:solidFill>
                    <a:srgbClr val="C0504D"/>
                  </a:solidFill>
                  <a:latin typeface="Avenir Book"/>
                  <a:cs typeface="Avenir Book"/>
                </a:rPr>
                <a:t>Toxicity</a:t>
              </a:r>
              <a:r>
                <a:rPr lang="fr-FR" sz="1200" dirty="0" smtClean="0">
                  <a:solidFill>
                    <a:srgbClr val="C0504D"/>
                  </a:solidFill>
                  <a:latin typeface="Avenir Book"/>
                  <a:cs typeface="Avenir Book"/>
                </a:rPr>
                <a:t> </a:t>
              </a:r>
              <a:r>
                <a:rPr lang="fr-FR" sz="1200" dirty="0" err="1" smtClean="0">
                  <a:solidFill>
                    <a:srgbClr val="C0504D"/>
                  </a:solidFill>
                  <a:latin typeface="Avenir Book"/>
                  <a:cs typeface="Avenir Book"/>
                </a:rPr>
                <a:t>region</a:t>
              </a:r>
              <a:endParaRPr lang="fr-FR" sz="1200" dirty="0">
                <a:solidFill>
                  <a:srgbClr val="C0504D"/>
                </a:solidFill>
                <a:latin typeface="Avenir Book"/>
                <a:cs typeface="Avenir Book"/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530809" y="822497"/>
              <a:ext cx="2053131" cy="790277"/>
            </a:xfrm>
            <a:prstGeom prst="rect">
              <a:avLst/>
            </a:prstGeom>
            <a:noFill/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9" name="ZoneTexte 348"/>
            <p:cNvSpPr txBox="1"/>
            <p:nvPr/>
          </p:nvSpPr>
          <p:spPr>
            <a:xfrm>
              <a:off x="8246457" y="2153924"/>
              <a:ext cx="378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err="1" smtClean="0">
                  <a:solidFill>
                    <a:srgbClr val="C0504D"/>
                  </a:solidFill>
                  <a:latin typeface="Helvetica Neue"/>
                  <a:cs typeface="Helvetica Neue"/>
                </a:rPr>
                <a:t>T</a:t>
              </a:r>
              <a:endParaRPr lang="fr-FR" sz="1200" b="1" dirty="0">
                <a:solidFill>
                  <a:srgbClr val="C0504D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50" name="Parenthèse fermante 349"/>
            <p:cNvSpPr/>
            <p:nvPr/>
          </p:nvSpPr>
          <p:spPr>
            <a:xfrm rot="5400000">
              <a:off x="7487448" y="2636881"/>
              <a:ext cx="102133" cy="1820807"/>
            </a:xfrm>
            <a:prstGeom prst="rightBracket">
              <a:avLst>
                <a:gd name="adj" fmla="val 373848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ZoneTexte 350"/>
            <p:cNvSpPr txBox="1"/>
            <p:nvPr/>
          </p:nvSpPr>
          <p:spPr>
            <a:xfrm>
              <a:off x="7275470" y="3606417"/>
              <a:ext cx="572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>
                  <a:latin typeface="Avenir Book"/>
                  <a:cs typeface="Avenir Book"/>
                </a:rPr>
                <a:t>Score</a:t>
              </a:r>
              <a:endParaRPr lang="fr-FR" sz="1200" dirty="0">
                <a:latin typeface="Avenir Book"/>
                <a:cs typeface="Avenir Book"/>
              </a:endParaRPr>
            </a:p>
          </p:txBody>
        </p:sp>
        <p:graphicFrame>
          <p:nvGraphicFramePr>
            <p:cNvPr id="352" name="Objet 3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2343889"/>
                </p:ext>
              </p:extLst>
            </p:nvPr>
          </p:nvGraphicFramePr>
          <p:xfrm>
            <a:off x="7641242" y="3267299"/>
            <a:ext cx="838415" cy="239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" name="…quation" r:id="rId4" imgW="711200" imgH="203200" progId="Equation.3">
                    <p:embed/>
                  </p:oleObj>
                </mc:Choice>
                <mc:Fallback>
                  <p:oleObj name="…quation" r:id="rId4" imgW="7112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641242" y="3267299"/>
                          <a:ext cx="838415" cy="2395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3" name="Objet 3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4703597"/>
                </p:ext>
              </p:extLst>
            </p:nvPr>
          </p:nvGraphicFramePr>
          <p:xfrm>
            <a:off x="8013501" y="2963137"/>
            <a:ext cx="171572" cy="158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" name="…quation" r:id="rId6" imgW="165100" imgH="152400" progId="Equation.3">
                    <p:embed/>
                  </p:oleObj>
                </mc:Choice>
                <mc:Fallback>
                  <p:oleObj name="…quation" r:id="rId6" imgW="1651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013501" y="2963137"/>
                          <a:ext cx="171572" cy="1583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7" name="Grouper 366"/>
            <p:cNvGrpSpPr/>
            <p:nvPr/>
          </p:nvGrpSpPr>
          <p:grpSpPr>
            <a:xfrm>
              <a:off x="258407" y="1552425"/>
              <a:ext cx="1247753" cy="1324442"/>
              <a:chOff x="746566" y="875925"/>
              <a:chExt cx="2916700" cy="3095964"/>
            </a:xfrm>
          </p:grpSpPr>
          <p:sp>
            <p:nvSpPr>
              <p:cNvPr id="368" name="Bouée 367"/>
              <p:cNvSpPr/>
              <p:nvPr/>
            </p:nvSpPr>
            <p:spPr>
              <a:xfrm>
                <a:off x="746566" y="1018767"/>
                <a:ext cx="2852966" cy="2852966"/>
              </a:xfrm>
              <a:prstGeom prst="donut">
                <a:avLst>
                  <a:gd name="adj" fmla="val 3657"/>
                </a:avLst>
              </a:prstGeom>
              <a:solidFill>
                <a:schemeClr val="bg1">
                  <a:lumMod val="65000"/>
                </a:schemeClr>
              </a:solidFill>
              <a:ln w="952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Flèche à angle droit 368"/>
              <p:cNvSpPr/>
              <p:nvPr/>
            </p:nvSpPr>
            <p:spPr>
              <a:xfrm rot="15384849" flipV="1">
                <a:off x="1768608" y="804185"/>
                <a:ext cx="273518" cy="416998"/>
              </a:xfrm>
              <a:prstGeom prst="bentUpArrow">
                <a:avLst>
                  <a:gd name="adj1" fmla="val 13103"/>
                  <a:gd name="adj2" fmla="val 25000"/>
                  <a:gd name="adj3" fmla="val 25000"/>
                </a:avLst>
              </a:prstGeom>
              <a:solidFill>
                <a:srgbClr val="557399"/>
              </a:solidFill>
              <a:ln w="952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0" name="Flèche à angle droit 369"/>
              <p:cNvSpPr/>
              <p:nvPr/>
            </p:nvSpPr>
            <p:spPr>
              <a:xfrm rot="19887413" flipV="1">
                <a:off x="3389748" y="1670961"/>
                <a:ext cx="273518" cy="416998"/>
              </a:xfrm>
              <a:prstGeom prst="bentUpArrow">
                <a:avLst>
                  <a:gd name="adj1" fmla="val 13103"/>
                  <a:gd name="adj2" fmla="val 25000"/>
                  <a:gd name="adj3" fmla="val 25000"/>
                </a:avLst>
              </a:prstGeom>
              <a:solidFill>
                <a:srgbClr val="557399"/>
              </a:solidFill>
              <a:ln w="952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1" name="Flèche à angle droit 370"/>
              <p:cNvSpPr/>
              <p:nvPr/>
            </p:nvSpPr>
            <p:spPr>
              <a:xfrm rot="13009136" flipV="1">
                <a:off x="901054" y="1334411"/>
                <a:ext cx="273518" cy="416998"/>
              </a:xfrm>
              <a:prstGeom prst="bentUpArrow">
                <a:avLst>
                  <a:gd name="adj1" fmla="val 13103"/>
                  <a:gd name="adj2" fmla="val 25000"/>
                  <a:gd name="adj3" fmla="val 25000"/>
                </a:avLst>
              </a:prstGeom>
              <a:solidFill>
                <a:srgbClr val="557399"/>
              </a:solidFill>
              <a:ln w="952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2" name="Flèche à angle droit 371"/>
              <p:cNvSpPr/>
              <p:nvPr/>
            </p:nvSpPr>
            <p:spPr>
              <a:xfrm rot="7387547" flipV="1">
                <a:off x="1132312" y="3388633"/>
                <a:ext cx="273518" cy="416998"/>
              </a:xfrm>
              <a:prstGeom prst="bentUpArrow">
                <a:avLst>
                  <a:gd name="adj1" fmla="val 13103"/>
                  <a:gd name="adj2" fmla="val 25000"/>
                  <a:gd name="adj3" fmla="val 25000"/>
                </a:avLst>
              </a:prstGeom>
              <a:solidFill>
                <a:srgbClr val="557399"/>
              </a:solidFill>
              <a:ln w="952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3" name="Flèche à angle droit 372"/>
              <p:cNvSpPr/>
              <p:nvPr/>
            </p:nvSpPr>
            <p:spPr>
              <a:xfrm rot="4029405" flipV="1">
                <a:off x="2484863" y="3626631"/>
                <a:ext cx="273518" cy="416998"/>
              </a:xfrm>
              <a:prstGeom prst="bentUpArrow">
                <a:avLst>
                  <a:gd name="adj1" fmla="val 13103"/>
                  <a:gd name="adj2" fmla="val 25000"/>
                  <a:gd name="adj3" fmla="val 25000"/>
                </a:avLst>
              </a:prstGeom>
              <a:solidFill>
                <a:srgbClr val="557399"/>
              </a:solidFill>
              <a:ln w="952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4" name="Arc plein 373"/>
              <p:cNvSpPr/>
              <p:nvPr/>
            </p:nvSpPr>
            <p:spPr>
              <a:xfrm>
                <a:off x="749741" y="1018767"/>
                <a:ext cx="2852966" cy="2852966"/>
              </a:xfrm>
              <a:prstGeom prst="blockArc">
                <a:avLst>
                  <a:gd name="adj1" fmla="val 15102646"/>
                  <a:gd name="adj2" fmla="val 16949270"/>
                  <a:gd name="adj3" fmla="val 3644"/>
                </a:avLst>
              </a:prstGeom>
              <a:solidFill>
                <a:srgbClr val="557399"/>
              </a:solidFill>
              <a:ln w="9525" cmpd="sng">
                <a:solidFill>
                  <a:srgbClr val="55739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75" name="Arc plein 374"/>
              <p:cNvSpPr/>
              <p:nvPr/>
            </p:nvSpPr>
            <p:spPr>
              <a:xfrm>
                <a:off x="746566" y="1018767"/>
                <a:ext cx="2852966" cy="2852966"/>
              </a:xfrm>
              <a:prstGeom prst="blockArc">
                <a:avLst>
                  <a:gd name="adj1" fmla="val 12655163"/>
                  <a:gd name="adj2" fmla="val 13457848"/>
                  <a:gd name="adj3" fmla="val 3520"/>
                </a:avLst>
              </a:prstGeom>
              <a:solidFill>
                <a:srgbClr val="557399"/>
              </a:solidFill>
              <a:ln w="9525" cmpd="sng">
                <a:solidFill>
                  <a:srgbClr val="55739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Arc plein 375"/>
              <p:cNvSpPr/>
              <p:nvPr/>
            </p:nvSpPr>
            <p:spPr>
              <a:xfrm>
                <a:off x="746566" y="1019182"/>
                <a:ext cx="2852966" cy="2852966"/>
              </a:xfrm>
              <a:prstGeom prst="blockArc">
                <a:avLst>
                  <a:gd name="adj1" fmla="val 7258202"/>
                  <a:gd name="adj2" fmla="val 9653585"/>
                  <a:gd name="adj3" fmla="val 3669"/>
                </a:avLst>
              </a:prstGeom>
              <a:solidFill>
                <a:srgbClr val="557399"/>
              </a:solidFill>
              <a:ln w="9525" cmpd="sng">
                <a:solidFill>
                  <a:srgbClr val="55739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Arc plein 376"/>
              <p:cNvSpPr/>
              <p:nvPr/>
            </p:nvSpPr>
            <p:spPr>
              <a:xfrm>
                <a:off x="746566" y="1018767"/>
                <a:ext cx="2852966" cy="2852966"/>
              </a:xfrm>
              <a:prstGeom prst="blockArc">
                <a:avLst>
                  <a:gd name="adj1" fmla="val 19828172"/>
                  <a:gd name="adj2" fmla="val 21476304"/>
                  <a:gd name="adj3" fmla="val 3676"/>
                </a:avLst>
              </a:prstGeom>
              <a:solidFill>
                <a:srgbClr val="557399"/>
              </a:solidFill>
              <a:ln w="9525" cmpd="sng">
                <a:solidFill>
                  <a:srgbClr val="55739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Arc plein 377"/>
              <p:cNvSpPr/>
              <p:nvPr/>
            </p:nvSpPr>
            <p:spPr>
              <a:xfrm>
                <a:off x="746566" y="1019182"/>
                <a:ext cx="2852966" cy="2852966"/>
              </a:xfrm>
              <a:prstGeom prst="blockArc">
                <a:avLst>
                  <a:gd name="adj1" fmla="val 3890817"/>
                  <a:gd name="adj2" fmla="val 5394856"/>
                  <a:gd name="adj3" fmla="val 3785"/>
                </a:avLst>
              </a:prstGeom>
              <a:solidFill>
                <a:srgbClr val="557399"/>
              </a:solidFill>
              <a:ln w="9525" cmpd="sng">
                <a:solidFill>
                  <a:srgbClr val="55739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79" name="Image 37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70369" y="1798519"/>
              <a:ext cx="718125" cy="727786"/>
            </a:xfrm>
            <a:prstGeom prst="rect">
              <a:avLst/>
            </a:prstGeom>
          </p:spPr>
        </p:pic>
        <p:cxnSp>
          <p:nvCxnSpPr>
            <p:cNvPr id="380" name="Connecteur droit 379"/>
            <p:cNvCxnSpPr/>
            <p:nvPr/>
          </p:nvCxnSpPr>
          <p:spPr>
            <a:xfrm flipV="1">
              <a:off x="1259195" y="1010654"/>
              <a:ext cx="679940" cy="8824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Connecteur droit 380"/>
            <p:cNvCxnSpPr/>
            <p:nvPr/>
          </p:nvCxnSpPr>
          <p:spPr>
            <a:xfrm>
              <a:off x="1267572" y="2245480"/>
              <a:ext cx="671563" cy="10218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78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r 15"/>
          <p:cNvGrpSpPr/>
          <p:nvPr/>
        </p:nvGrpSpPr>
        <p:grpSpPr>
          <a:xfrm>
            <a:off x="3009808" y="2457017"/>
            <a:ext cx="2857408" cy="2904745"/>
            <a:chOff x="3009808" y="2457017"/>
            <a:chExt cx="2857408" cy="2904745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4056814" y="4715023"/>
              <a:ext cx="646739" cy="646739"/>
            </a:xfrm>
            <a:prstGeom prst="roundRect">
              <a:avLst>
                <a:gd name="adj" fmla="val 12660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latin typeface="Rockwell"/>
                  <a:cs typeface="Rockwell"/>
                </a:rPr>
                <a:t>ENV</a:t>
              </a:r>
            </a:p>
          </p:txBody>
        </p:sp>
        <p:sp>
          <p:nvSpPr>
            <p:cNvPr id="185" name="Rectangle à coins arrondis 184"/>
            <p:cNvSpPr/>
            <p:nvPr/>
          </p:nvSpPr>
          <p:spPr>
            <a:xfrm>
              <a:off x="3009808" y="3679879"/>
              <a:ext cx="646739" cy="646739"/>
            </a:xfrm>
            <a:prstGeom prst="roundRect">
              <a:avLst>
                <a:gd name="adj" fmla="val 10656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latin typeface="Rockwell"/>
                  <a:cs typeface="Rockwell"/>
                </a:rPr>
                <a:t>0</a:t>
              </a:r>
            </a:p>
          </p:txBody>
        </p:sp>
        <p:sp>
          <p:nvSpPr>
            <p:cNvPr id="189" name="Rectangle à coins arrondis 188"/>
            <p:cNvSpPr/>
            <p:nvPr/>
          </p:nvSpPr>
          <p:spPr>
            <a:xfrm>
              <a:off x="5220477" y="3679879"/>
              <a:ext cx="646739" cy="646739"/>
            </a:xfrm>
            <a:prstGeom prst="roundRect">
              <a:avLst>
                <a:gd name="adj" fmla="val 10656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latin typeface="Rockwell"/>
                  <a:cs typeface="Rockwell"/>
                </a:rPr>
                <a:t>1</a:t>
              </a:r>
            </a:p>
          </p:txBody>
        </p:sp>
        <p:sp>
          <p:nvSpPr>
            <p:cNvPr id="257" name="Rectangle à coins arrondis 256"/>
            <p:cNvSpPr/>
            <p:nvPr/>
          </p:nvSpPr>
          <p:spPr>
            <a:xfrm>
              <a:off x="3009808" y="2457017"/>
              <a:ext cx="646739" cy="646739"/>
            </a:xfrm>
            <a:prstGeom prst="roundRect">
              <a:avLst>
                <a:gd name="adj" fmla="val 11658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259" name="Rectangle à coins arrondis 258"/>
            <p:cNvSpPr/>
            <p:nvPr/>
          </p:nvSpPr>
          <p:spPr>
            <a:xfrm>
              <a:off x="5220477" y="2457017"/>
              <a:ext cx="646739" cy="646739"/>
            </a:xfrm>
            <a:prstGeom prst="roundRect">
              <a:avLst>
                <a:gd name="adj" fmla="val 1266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latin typeface="Rockwell"/>
                  <a:cs typeface="Rockwell"/>
                </a:rPr>
                <a:t>3</a:t>
              </a:r>
            </a:p>
          </p:txBody>
        </p:sp>
        <p:cxnSp>
          <p:nvCxnSpPr>
            <p:cNvPr id="4" name="Connecteur en arc 3"/>
            <p:cNvCxnSpPr>
              <a:stCxn id="185" idx="2"/>
              <a:endCxn id="2" idx="1"/>
            </p:cNvCxnSpPr>
            <p:nvPr/>
          </p:nvCxnSpPr>
          <p:spPr>
            <a:xfrm rot="16200000" flipH="1">
              <a:off x="3339109" y="4320687"/>
              <a:ext cx="711775" cy="723636"/>
            </a:xfrm>
            <a:prstGeom prst="curvedConnector2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Connecteur en arc 269"/>
            <p:cNvCxnSpPr>
              <a:stCxn id="189" idx="2"/>
              <a:endCxn id="2" idx="3"/>
            </p:cNvCxnSpPr>
            <p:nvPr/>
          </p:nvCxnSpPr>
          <p:spPr>
            <a:xfrm rot="5400000">
              <a:off x="4767813" y="4262358"/>
              <a:ext cx="711775" cy="840294"/>
            </a:xfrm>
            <a:prstGeom prst="curvedConnector2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Connecteur en arc 273"/>
            <p:cNvCxnSpPr>
              <a:stCxn id="257" idx="2"/>
            </p:cNvCxnSpPr>
            <p:nvPr/>
          </p:nvCxnSpPr>
          <p:spPr>
            <a:xfrm rot="16200000" flipH="1">
              <a:off x="3900461" y="2536473"/>
              <a:ext cx="752732" cy="1887298"/>
            </a:xfrm>
            <a:prstGeom prst="curvedConnector2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257" idx="2"/>
              <a:endCxn id="185" idx="0"/>
            </p:cNvCxnSpPr>
            <p:nvPr/>
          </p:nvCxnSpPr>
          <p:spPr>
            <a:xfrm>
              <a:off x="3333178" y="3103756"/>
              <a:ext cx="0" cy="576123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Connecteur droit avec flèche 276"/>
            <p:cNvCxnSpPr>
              <a:stCxn id="189" idx="1"/>
              <a:endCxn id="185" idx="3"/>
            </p:cNvCxnSpPr>
            <p:nvPr/>
          </p:nvCxnSpPr>
          <p:spPr>
            <a:xfrm flipH="1">
              <a:off x="3656547" y="4003249"/>
              <a:ext cx="1563930" cy="0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50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356134" y="328249"/>
            <a:ext cx="8398614" cy="6183468"/>
            <a:chOff x="356134" y="328249"/>
            <a:chExt cx="8398614" cy="6183468"/>
          </a:xfrm>
        </p:grpSpPr>
        <p:cxnSp>
          <p:nvCxnSpPr>
            <p:cNvPr id="6" name="Connecteur droit 5"/>
            <p:cNvCxnSpPr>
              <a:stCxn id="3" idx="6"/>
              <a:endCxn id="15" idx="2"/>
            </p:cNvCxnSpPr>
            <p:nvPr/>
          </p:nvCxnSpPr>
          <p:spPr>
            <a:xfrm>
              <a:off x="2514651" y="1759002"/>
              <a:ext cx="30057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>
              <a:stCxn id="15" idx="6"/>
              <a:endCxn id="17" idx="2"/>
            </p:cNvCxnSpPr>
            <p:nvPr/>
          </p:nvCxnSpPr>
          <p:spPr>
            <a:xfrm>
              <a:off x="3105462" y="1759002"/>
              <a:ext cx="31101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>
              <a:stCxn id="17" idx="7"/>
              <a:endCxn id="18" idx="2"/>
            </p:cNvCxnSpPr>
            <p:nvPr/>
          </p:nvCxnSpPr>
          <p:spPr>
            <a:xfrm flipV="1">
              <a:off x="3664207" y="1476208"/>
              <a:ext cx="301325" cy="18017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>
              <a:stCxn id="17" idx="5"/>
              <a:endCxn id="19" idx="2"/>
            </p:cNvCxnSpPr>
            <p:nvPr/>
          </p:nvCxnSpPr>
          <p:spPr>
            <a:xfrm>
              <a:off x="3664207" y="1861616"/>
              <a:ext cx="301325" cy="18762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>
              <a:stCxn id="18" idx="7"/>
              <a:endCxn id="20" idx="2"/>
            </p:cNvCxnSpPr>
            <p:nvPr/>
          </p:nvCxnSpPr>
          <p:spPr>
            <a:xfrm flipV="1">
              <a:off x="4213265" y="1183500"/>
              <a:ext cx="315244" cy="1900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>
              <a:stCxn id="19" idx="5"/>
              <a:endCxn id="22" idx="2"/>
            </p:cNvCxnSpPr>
            <p:nvPr/>
          </p:nvCxnSpPr>
          <p:spPr>
            <a:xfrm>
              <a:off x="4213265" y="2151853"/>
              <a:ext cx="315244" cy="1879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>
              <a:stCxn id="19" idx="7"/>
              <a:endCxn id="21" idx="2"/>
            </p:cNvCxnSpPr>
            <p:nvPr/>
          </p:nvCxnSpPr>
          <p:spPr>
            <a:xfrm flipV="1">
              <a:off x="4213265" y="1765078"/>
              <a:ext cx="315244" cy="1815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Ellipse 2"/>
            <p:cNvSpPr/>
            <p:nvPr/>
          </p:nvSpPr>
          <p:spPr>
            <a:xfrm>
              <a:off x="2224414" y="1613883"/>
              <a:ext cx="290237" cy="29023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97B6D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E97B6D"/>
                  </a:solidFill>
                  <a:latin typeface="Rockwell"/>
                  <a:cs typeface="Rockwell"/>
                </a:rPr>
                <a:t>0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2815225" y="1613883"/>
              <a:ext cx="290237" cy="290237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1</a:t>
              </a:r>
            </a:p>
          </p:txBody>
        </p:sp>
        <p:sp>
          <p:nvSpPr>
            <p:cNvPr id="17" name="Ellipse 16"/>
            <p:cNvSpPr/>
            <p:nvPr/>
          </p:nvSpPr>
          <p:spPr>
            <a:xfrm>
              <a:off x="3416474" y="1613883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1">
                      <a:lumMod val="75000"/>
                    </a:schemeClr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18" name="Ellipse 17"/>
            <p:cNvSpPr/>
            <p:nvPr/>
          </p:nvSpPr>
          <p:spPr>
            <a:xfrm>
              <a:off x="3965532" y="1331089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3</a:t>
              </a:r>
            </a:p>
          </p:txBody>
        </p:sp>
        <p:sp>
          <p:nvSpPr>
            <p:cNvPr id="19" name="Ellipse 18"/>
            <p:cNvSpPr/>
            <p:nvPr/>
          </p:nvSpPr>
          <p:spPr>
            <a:xfrm>
              <a:off x="3965532" y="1904120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20" name="Ellipse 19"/>
            <p:cNvSpPr/>
            <p:nvPr/>
          </p:nvSpPr>
          <p:spPr>
            <a:xfrm>
              <a:off x="4528509" y="1038381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3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4528509" y="1619959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4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4528509" y="2194683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264" name="ZoneTexte 263"/>
            <p:cNvSpPr txBox="1"/>
            <p:nvPr/>
          </p:nvSpPr>
          <p:spPr>
            <a:xfrm>
              <a:off x="2192200" y="1362971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E97B6D"/>
                  </a:solidFill>
                  <a:latin typeface="Avenir Book"/>
                  <a:cs typeface="Avenir Book"/>
                </a:rPr>
                <a:t>CA</a:t>
              </a: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3274524" y="1359254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376092"/>
                  </a:solidFill>
                  <a:latin typeface="Avenir Book"/>
                  <a:cs typeface="Avenir Book"/>
                </a:rPr>
                <a:t>MRCA</a:t>
              </a:r>
            </a:p>
          </p:txBody>
        </p:sp>
        <p:cxnSp>
          <p:nvCxnSpPr>
            <p:cNvPr id="51" name="Connecteur droit 50"/>
            <p:cNvCxnSpPr>
              <a:stCxn id="58" idx="6"/>
              <a:endCxn id="59" idx="2"/>
            </p:cNvCxnSpPr>
            <p:nvPr/>
          </p:nvCxnSpPr>
          <p:spPr>
            <a:xfrm>
              <a:off x="6185177" y="1756353"/>
              <a:ext cx="31101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>
              <a:stCxn id="59" idx="7"/>
              <a:endCxn id="62" idx="2"/>
            </p:cNvCxnSpPr>
            <p:nvPr/>
          </p:nvCxnSpPr>
          <p:spPr>
            <a:xfrm flipV="1">
              <a:off x="6743922" y="1180851"/>
              <a:ext cx="864302" cy="4728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>
              <a:stCxn id="59" idx="5"/>
              <a:endCxn id="61" idx="2"/>
            </p:cNvCxnSpPr>
            <p:nvPr/>
          </p:nvCxnSpPr>
          <p:spPr>
            <a:xfrm>
              <a:off x="6743922" y="1858967"/>
              <a:ext cx="301325" cy="18762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stCxn id="61" idx="5"/>
              <a:endCxn id="64" idx="2"/>
            </p:cNvCxnSpPr>
            <p:nvPr/>
          </p:nvCxnSpPr>
          <p:spPr>
            <a:xfrm>
              <a:off x="7292980" y="2149204"/>
              <a:ext cx="315244" cy="1879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>
              <a:stCxn id="61" idx="7"/>
              <a:endCxn id="63" idx="2"/>
            </p:cNvCxnSpPr>
            <p:nvPr/>
          </p:nvCxnSpPr>
          <p:spPr>
            <a:xfrm flipV="1">
              <a:off x="7292980" y="1762429"/>
              <a:ext cx="315244" cy="1815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lipse 57"/>
            <p:cNvSpPr/>
            <p:nvPr/>
          </p:nvSpPr>
          <p:spPr>
            <a:xfrm>
              <a:off x="5894940" y="1611234"/>
              <a:ext cx="290237" cy="290237"/>
            </a:xfrm>
            <a:prstGeom prst="ellipse">
              <a:avLst/>
            </a:prstGeom>
            <a:noFill/>
            <a:ln w="38100" cmpd="sng">
              <a:solidFill>
                <a:srgbClr val="E97B6D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E97B6D"/>
                  </a:solidFill>
                  <a:latin typeface="Rockwell"/>
                  <a:cs typeface="Rockwell"/>
                </a:rPr>
                <a:t>0</a:t>
              </a:r>
            </a:p>
          </p:txBody>
        </p:sp>
        <p:sp>
          <p:nvSpPr>
            <p:cNvPr id="59" name="Ellipse 58"/>
            <p:cNvSpPr/>
            <p:nvPr/>
          </p:nvSpPr>
          <p:spPr>
            <a:xfrm>
              <a:off x="6496189" y="1611234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rgbClr val="37609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376092"/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61" name="Ellipse 60"/>
            <p:cNvSpPr/>
            <p:nvPr/>
          </p:nvSpPr>
          <p:spPr>
            <a:xfrm>
              <a:off x="7045247" y="1901471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62" name="Ellipse 61"/>
            <p:cNvSpPr/>
            <p:nvPr/>
          </p:nvSpPr>
          <p:spPr>
            <a:xfrm>
              <a:off x="7608224" y="1035732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3</a:t>
              </a:r>
            </a:p>
          </p:txBody>
        </p:sp>
        <p:sp>
          <p:nvSpPr>
            <p:cNvPr id="63" name="Ellipse 62"/>
            <p:cNvSpPr/>
            <p:nvPr/>
          </p:nvSpPr>
          <p:spPr>
            <a:xfrm>
              <a:off x="7608224" y="1617310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4</a:t>
              </a:r>
            </a:p>
          </p:txBody>
        </p:sp>
        <p:sp>
          <p:nvSpPr>
            <p:cNvPr id="64" name="Ellipse 63"/>
            <p:cNvSpPr/>
            <p:nvPr/>
          </p:nvSpPr>
          <p:spPr>
            <a:xfrm>
              <a:off x="7608224" y="2192034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5856638" y="1362971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E97B6D"/>
                  </a:solidFill>
                  <a:latin typeface="Avenir Book"/>
                  <a:cs typeface="Avenir Book"/>
                </a:rPr>
                <a:t>CA</a:t>
              </a: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6362942" y="1359254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376092"/>
                  </a:solidFill>
                  <a:latin typeface="Avenir Book"/>
                  <a:cs typeface="Avenir Book"/>
                </a:rPr>
                <a:t>MRCA</a:t>
              </a: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2047256" y="361096"/>
              <a:ext cx="36383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Lineage tree</a:t>
              </a: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542442" y="1008936"/>
              <a:ext cx="13773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200">
                  <a:latin typeface="Avenir Heavy"/>
                  <a:cs typeface="Avenir Heavy"/>
                </a:rPr>
                <a:t>a. </a:t>
              </a:r>
              <a:r>
                <a:rPr lang="fr-FR" sz="2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End of</a:t>
              </a:r>
            </a:p>
            <a:p>
              <a:pPr algn="ctr"/>
              <a:r>
                <a:rPr lang="fr-FR" sz="2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step </a:t>
              </a:r>
              <a:r>
                <a:rPr lang="fr-FR" sz="2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t</a:t>
              </a:r>
              <a:endPara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Heavy"/>
                <a:cs typeface="Avenir Heavy"/>
              </a:endParaRPr>
            </a:p>
          </p:txBody>
        </p:sp>
        <p:cxnSp>
          <p:nvCxnSpPr>
            <p:cNvPr id="268" name="Connecteur droit 267"/>
            <p:cNvCxnSpPr/>
            <p:nvPr/>
          </p:nvCxnSpPr>
          <p:spPr>
            <a:xfrm flipH="1">
              <a:off x="2023738" y="328249"/>
              <a:ext cx="23518" cy="618346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>
              <a:off x="450398" y="848704"/>
              <a:ext cx="83043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H="1">
              <a:off x="5662056" y="328249"/>
              <a:ext cx="23518" cy="618346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H="1">
              <a:off x="8731230" y="328249"/>
              <a:ext cx="23518" cy="618346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H="1">
              <a:off x="2047256" y="2687246"/>
              <a:ext cx="670749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356134" y="2898093"/>
              <a:ext cx="17499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>
                  <a:solidFill>
                    <a:srgbClr val="000000"/>
                  </a:solidFill>
                  <a:latin typeface="Avenir Heavy"/>
                  <a:cs typeface="Avenir Heavy"/>
                </a:rPr>
                <a:t>b. </a:t>
              </a:r>
              <a:r>
                <a:rPr lang="fr-FR" sz="2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Step </a:t>
              </a:r>
              <a:r>
                <a:rPr lang="fr-FR" sz="22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t+1</a:t>
              </a:r>
              <a:r>
                <a:rPr lang="fr-FR" sz="2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 events</a:t>
              </a:r>
            </a:p>
          </p:txBody>
        </p:sp>
        <p:cxnSp>
          <p:nvCxnSpPr>
            <p:cNvPr id="119" name="Connecteur droit 118"/>
            <p:cNvCxnSpPr>
              <a:stCxn id="102" idx="7"/>
            </p:cNvCxnSpPr>
            <p:nvPr/>
          </p:nvCxnSpPr>
          <p:spPr>
            <a:xfrm flipV="1">
              <a:off x="4776242" y="3918153"/>
              <a:ext cx="363839" cy="1905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>
              <a:stCxn id="102" idx="5"/>
              <a:endCxn id="123" idx="2"/>
            </p:cNvCxnSpPr>
            <p:nvPr/>
          </p:nvCxnSpPr>
          <p:spPr>
            <a:xfrm>
              <a:off x="4776242" y="4313979"/>
              <a:ext cx="366239" cy="2068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Image 117"/>
            <p:cNvPicPr>
              <a:picLocks noChangeAspect="1"/>
            </p:cNvPicPr>
            <p:nvPr/>
          </p:nvPicPr>
          <p:blipFill rotWithShape="1">
            <a:blip r:embed="rId2"/>
            <a:srcRect t="14971" b="15210"/>
            <a:stretch/>
          </p:blipFill>
          <p:spPr>
            <a:xfrm>
              <a:off x="4841725" y="2842355"/>
              <a:ext cx="408788" cy="402801"/>
            </a:xfrm>
            <a:prstGeom prst="rect">
              <a:avLst/>
            </a:prstGeom>
          </p:spPr>
        </p:pic>
        <p:cxnSp>
          <p:nvCxnSpPr>
            <p:cNvPr id="88" name="Connecteur droit 87"/>
            <p:cNvCxnSpPr>
              <a:stCxn id="95" idx="6"/>
              <a:endCxn id="96" idx="2"/>
            </p:cNvCxnSpPr>
            <p:nvPr/>
          </p:nvCxnSpPr>
          <p:spPr>
            <a:xfrm>
              <a:off x="2514651" y="3630565"/>
              <a:ext cx="30057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>
              <a:stCxn id="96" idx="6"/>
              <a:endCxn id="97" idx="2"/>
            </p:cNvCxnSpPr>
            <p:nvPr/>
          </p:nvCxnSpPr>
          <p:spPr>
            <a:xfrm>
              <a:off x="3105462" y="3630565"/>
              <a:ext cx="31101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>
              <a:stCxn id="97" idx="7"/>
              <a:endCxn id="98" idx="2"/>
            </p:cNvCxnSpPr>
            <p:nvPr/>
          </p:nvCxnSpPr>
          <p:spPr>
            <a:xfrm flipV="1">
              <a:off x="3664207" y="3347771"/>
              <a:ext cx="301325" cy="18017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>
              <a:stCxn id="97" idx="5"/>
              <a:endCxn id="99" idx="2"/>
            </p:cNvCxnSpPr>
            <p:nvPr/>
          </p:nvCxnSpPr>
          <p:spPr>
            <a:xfrm>
              <a:off x="3664207" y="3733179"/>
              <a:ext cx="301325" cy="18762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>
              <a:stCxn id="98" idx="7"/>
              <a:endCxn id="100" idx="2"/>
            </p:cNvCxnSpPr>
            <p:nvPr/>
          </p:nvCxnSpPr>
          <p:spPr>
            <a:xfrm flipV="1">
              <a:off x="4213265" y="3055063"/>
              <a:ext cx="315244" cy="1900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>
              <a:stCxn id="99" idx="5"/>
              <a:endCxn id="102" idx="2"/>
            </p:cNvCxnSpPr>
            <p:nvPr/>
          </p:nvCxnSpPr>
          <p:spPr>
            <a:xfrm>
              <a:off x="4213265" y="4023416"/>
              <a:ext cx="315244" cy="1879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>
              <a:stCxn id="99" idx="7"/>
              <a:endCxn id="101" idx="2"/>
            </p:cNvCxnSpPr>
            <p:nvPr/>
          </p:nvCxnSpPr>
          <p:spPr>
            <a:xfrm flipV="1">
              <a:off x="4213265" y="3636641"/>
              <a:ext cx="315244" cy="1815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Ellipse 94"/>
            <p:cNvSpPr/>
            <p:nvPr/>
          </p:nvSpPr>
          <p:spPr>
            <a:xfrm>
              <a:off x="2224414" y="3485446"/>
              <a:ext cx="290237" cy="29023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97B6D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E97B6D"/>
                  </a:solidFill>
                  <a:latin typeface="Rockwell"/>
                  <a:cs typeface="Rockwell"/>
                </a:rPr>
                <a:t>0</a:t>
              </a:r>
            </a:p>
          </p:txBody>
        </p:sp>
        <p:sp>
          <p:nvSpPr>
            <p:cNvPr id="96" name="Ellipse 95"/>
            <p:cNvSpPr/>
            <p:nvPr/>
          </p:nvSpPr>
          <p:spPr>
            <a:xfrm>
              <a:off x="2815225" y="3485446"/>
              <a:ext cx="290237" cy="290237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1</a:t>
              </a:r>
            </a:p>
          </p:txBody>
        </p:sp>
        <p:sp>
          <p:nvSpPr>
            <p:cNvPr id="97" name="Ellipse 96"/>
            <p:cNvSpPr/>
            <p:nvPr/>
          </p:nvSpPr>
          <p:spPr>
            <a:xfrm>
              <a:off x="3416474" y="3485446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1">
                      <a:lumMod val="75000"/>
                    </a:schemeClr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98" name="Ellipse 97"/>
            <p:cNvSpPr/>
            <p:nvPr/>
          </p:nvSpPr>
          <p:spPr>
            <a:xfrm>
              <a:off x="3965532" y="3202652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3</a:t>
              </a:r>
            </a:p>
          </p:txBody>
        </p:sp>
        <p:sp>
          <p:nvSpPr>
            <p:cNvPr id="99" name="Ellipse 98"/>
            <p:cNvSpPr/>
            <p:nvPr/>
          </p:nvSpPr>
          <p:spPr>
            <a:xfrm>
              <a:off x="3965532" y="3775683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101" name="Ellipse 100"/>
            <p:cNvSpPr/>
            <p:nvPr/>
          </p:nvSpPr>
          <p:spPr>
            <a:xfrm>
              <a:off x="4528509" y="3491522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4</a:t>
              </a:r>
            </a:p>
          </p:txBody>
        </p:sp>
        <p:sp>
          <p:nvSpPr>
            <p:cNvPr id="102" name="Ellipse 101"/>
            <p:cNvSpPr/>
            <p:nvPr/>
          </p:nvSpPr>
          <p:spPr>
            <a:xfrm>
              <a:off x="4528509" y="4066246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rgbClr val="7F7F7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7F7F7F"/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100" name="Ellipse 99"/>
            <p:cNvSpPr/>
            <p:nvPr/>
          </p:nvSpPr>
          <p:spPr>
            <a:xfrm>
              <a:off x="4528509" y="2909944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3</a:t>
              </a:r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2192200" y="3234534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E97B6D"/>
                  </a:solidFill>
                  <a:latin typeface="Avenir Book"/>
                  <a:cs typeface="Avenir Book"/>
                </a:rPr>
                <a:t>CA</a:t>
              </a: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3274524" y="3230817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376092"/>
                  </a:solidFill>
                  <a:latin typeface="Avenir Book"/>
                  <a:cs typeface="Avenir Book"/>
                </a:rPr>
                <a:t>MRCA</a:t>
              </a:r>
            </a:p>
          </p:txBody>
        </p:sp>
        <p:sp>
          <p:nvSpPr>
            <p:cNvPr id="122" name="Ellipse 121"/>
            <p:cNvSpPr/>
            <p:nvPr/>
          </p:nvSpPr>
          <p:spPr>
            <a:xfrm>
              <a:off x="5135200" y="3768890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5</a:t>
              </a:r>
            </a:p>
          </p:txBody>
        </p:sp>
        <p:sp>
          <p:nvSpPr>
            <p:cNvPr id="123" name="Ellipse 122"/>
            <p:cNvSpPr/>
            <p:nvPr/>
          </p:nvSpPr>
          <p:spPr>
            <a:xfrm>
              <a:off x="5142481" y="4375758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2</a:t>
              </a:r>
            </a:p>
          </p:txBody>
        </p:sp>
        <p:cxnSp>
          <p:nvCxnSpPr>
            <p:cNvPr id="104" name="Connecteur droit 103"/>
            <p:cNvCxnSpPr>
              <a:stCxn id="109" idx="6"/>
              <a:endCxn id="110" idx="2"/>
            </p:cNvCxnSpPr>
            <p:nvPr/>
          </p:nvCxnSpPr>
          <p:spPr>
            <a:xfrm>
              <a:off x="6185177" y="3632372"/>
              <a:ext cx="31101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>
              <a:stCxn id="110" idx="7"/>
            </p:cNvCxnSpPr>
            <p:nvPr/>
          </p:nvCxnSpPr>
          <p:spPr>
            <a:xfrm flipV="1">
              <a:off x="6743922" y="3056870"/>
              <a:ext cx="864302" cy="4728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>
              <a:stCxn id="110" idx="5"/>
              <a:endCxn id="111" idx="2"/>
            </p:cNvCxnSpPr>
            <p:nvPr/>
          </p:nvCxnSpPr>
          <p:spPr>
            <a:xfrm>
              <a:off x="6743922" y="3734986"/>
              <a:ext cx="301325" cy="18762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>
              <a:stCxn id="111" idx="5"/>
            </p:cNvCxnSpPr>
            <p:nvPr/>
          </p:nvCxnSpPr>
          <p:spPr>
            <a:xfrm>
              <a:off x="7292980" y="4025223"/>
              <a:ext cx="315244" cy="1879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>
              <a:stCxn id="111" idx="7"/>
              <a:endCxn id="113" idx="2"/>
            </p:cNvCxnSpPr>
            <p:nvPr/>
          </p:nvCxnSpPr>
          <p:spPr>
            <a:xfrm flipV="1">
              <a:off x="7292980" y="3638448"/>
              <a:ext cx="315244" cy="1815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5894940" y="3487253"/>
              <a:ext cx="290237" cy="290237"/>
            </a:xfrm>
            <a:prstGeom prst="ellipse">
              <a:avLst/>
            </a:prstGeom>
            <a:noFill/>
            <a:ln w="38100" cmpd="sng">
              <a:solidFill>
                <a:srgbClr val="E97B6D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E97B6D"/>
                  </a:solidFill>
                  <a:latin typeface="Rockwell"/>
                  <a:cs typeface="Rockwell"/>
                </a:rPr>
                <a:t>0</a:t>
              </a:r>
            </a:p>
          </p:txBody>
        </p:sp>
        <p:sp>
          <p:nvSpPr>
            <p:cNvPr id="110" name="Ellipse 109"/>
            <p:cNvSpPr/>
            <p:nvPr/>
          </p:nvSpPr>
          <p:spPr>
            <a:xfrm>
              <a:off x="6496189" y="3487253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rgbClr val="37609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376092"/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111" name="Ellipse 110"/>
            <p:cNvSpPr/>
            <p:nvPr/>
          </p:nvSpPr>
          <p:spPr>
            <a:xfrm>
              <a:off x="7045247" y="3777490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113" name="Ellipse 112"/>
            <p:cNvSpPr/>
            <p:nvPr/>
          </p:nvSpPr>
          <p:spPr>
            <a:xfrm>
              <a:off x="7608224" y="3493329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4</a:t>
              </a: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5856638" y="3238990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E97B6D"/>
                  </a:solidFill>
                  <a:latin typeface="Avenir Book"/>
                  <a:cs typeface="Avenir Book"/>
                </a:rPr>
                <a:t>CA</a:t>
              </a:r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6362942" y="3235273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376092"/>
                  </a:solidFill>
                  <a:latin typeface="Avenir Book"/>
                  <a:cs typeface="Avenir Book"/>
                </a:rPr>
                <a:t>MRCA</a:t>
              </a:r>
            </a:p>
          </p:txBody>
        </p:sp>
        <p:pic>
          <p:nvPicPr>
            <p:cNvPr id="127" name="Image 126"/>
            <p:cNvPicPr>
              <a:picLocks noChangeAspect="1"/>
            </p:cNvPicPr>
            <p:nvPr/>
          </p:nvPicPr>
          <p:blipFill rotWithShape="1">
            <a:blip r:embed="rId2"/>
            <a:srcRect t="14971" b="15210"/>
            <a:stretch/>
          </p:blipFill>
          <p:spPr>
            <a:xfrm>
              <a:off x="7913701" y="2846811"/>
              <a:ext cx="408788" cy="402801"/>
            </a:xfrm>
            <a:prstGeom prst="rect">
              <a:avLst/>
            </a:prstGeom>
          </p:spPr>
        </p:pic>
        <p:sp>
          <p:nvSpPr>
            <p:cNvPr id="128" name="Ellipse 127"/>
            <p:cNvSpPr/>
            <p:nvPr/>
          </p:nvSpPr>
          <p:spPr>
            <a:xfrm>
              <a:off x="7600485" y="2914400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3</a:t>
              </a:r>
            </a:p>
          </p:txBody>
        </p:sp>
        <p:cxnSp>
          <p:nvCxnSpPr>
            <p:cNvPr id="129" name="Connecteur droit 128"/>
            <p:cNvCxnSpPr>
              <a:stCxn id="131" idx="7"/>
            </p:cNvCxnSpPr>
            <p:nvPr/>
          </p:nvCxnSpPr>
          <p:spPr>
            <a:xfrm flipV="1">
              <a:off x="7850877" y="3929890"/>
              <a:ext cx="363839" cy="1905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>
              <a:stCxn id="131" idx="5"/>
              <a:endCxn id="133" idx="2"/>
            </p:cNvCxnSpPr>
            <p:nvPr/>
          </p:nvCxnSpPr>
          <p:spPr>
            <a:xfrm>
              <a:off x="7850877" y="4325716"/>
              <a:ext cx="366239" cy="2068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Ellipse 130"/>
            <p:cNvSpPr/>
            <p:nvPr/>
          </p:nvSpPr>
          <p:spPr>
            <a:xfrm>
              <a:off x="7603144" y="4077983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rgbClr val="7F7F7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7F7F7F"/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132" name="Ellipse 131"/>
            <p:cNvSpPr/>
            <p:nvPr/>
          </p:nvSpPr>
          <p:spPr>
            <a:xfrm>
              <a:off x="8209835" y="3780627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5</a:t>
              </a:r>
            </a:p>
          </p:txBody>
        </p:sp>
        <p:sp>
          <p:nvSpPr>
            <p:cNvPr id="133" name="Ellipse 132"/>
            <p:cNvSpPr/>
            <p:nvPr/>
          </p:nvSpPr>
          <p:spPr>
            <a:xfrm>
              <a:off x="8217116" y="4387495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356134" y="5049597"/>
              <a:ext cx="17499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>
                  <a:solidFill>
                    <a:srgbClr val="000000"/>
                  </a:solidFill>
                  <a:latin typeface="Avenir Heavy"/>
                  <a:cs typeface="Avenir Heavy"/>
                </a:rPr>
                <a:t>c. </a:t>
              </a:r>
              <a:r>
                <a:rPr lang="fr-FR" sz="2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Pruning</a:t>
              </a:r>
            </a:p>
            <a:p>
              <a:pPr algn="ctr"/>
              <a:r>
                <a:rPr lang="fr-FR" sz="2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and</a:t>
              </a:r>
            </a:p>
            <a:p>
              <a:pPr algn="ctr"/>
              <a:r>
                <a:rPr lang="fr-FR" sz="2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Shortening</a:t>
              </a:r>
            </a:p>
            <a:p>
              <a:pPr algn="ctr"/>
              <a:r>
                <a:rPr lang="fr-FR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(end of step </a:t>
              </a:r>
              <a:r>
                <a:rPr lang="fr-FR" sz="1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t+1</a:t>
              </a:r>
              <a:r>
                <a:rPr lang="fr-FR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)</a:t>
              </a:r>
            </a:p>
          </p:txBody>
        </p:sp>
        <p:cxnSp>
          <p:nvCxnSpPr>
            <p:cNvPr id="135" name="Connecteur droit 134"/>
            <p:cNvCxnSpPr>
              <a:stCxn id="151" idx="7"/>
            </p:cNvCxnSpPr>
            <p:nvPr/>
          </p:nvCxnSpPr>
          <p:spPr>
            <a:xfrm flipV="1">
              <a:off x="4782721" y="5555907"/>
              <a:ext cx="363839" cy="1905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>
              <a:stCxn id="151" idx="5"/>
              <a:endCxn id="167" idx="2"/>
            </p:cNvCxnSpPr>
            <p:nvPr/>
          </p:nvCxnSpPr>
          <p:spPr>
            <a:xfrm>
              <a:off x="4782721" y="5951733"/>
              <a:ext cx="366239" cy="2068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>
              <a:stCxn id="145" idx="6"/>
              <a:endCxn id="146" idx="2"/>
            </p:cNvCxnSpPr>
            <p:nvPr/>
          </p:nvCxnSpPr>
          <p:spPr>
            <a:xfrm>
              <a:off x="2514651" y="5559919"/>
              <a:ext cx="30057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>
              <a:stCxn id="146" idx="6"/>
              <a:endCxn id="147" idx="2"/>
            </p:cNvCxnSpPr>
            <p:nvPr/>
          </p:nvCxnSpPr>
          <p:spPr>
            <a:xfrm>
              <a:off x="3105462" y="5559919"/>
              <a:ext cx="31101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>
              <a:stCxn id="147" idx="6"/>
              <a:endCxn id="149" idx="2"/>
            </p:cNvCxnSpPr>
            <p:nvPr/>
          </p:nvCxnSpPr>
          <p:spPr>
            <a:xfrm flipV="1">
              <a:off x="3706711" y="5558556"/>
              <a:ext cx="265300" cy="13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>
              <a:stCxn id="149" idx="5"/>
              <a:endCxn id="151" idx="2"/>
            </p:cNvCxnSpPr>
            <p:nvPr/>
          </p:nvCxnSpPr>
          <p:spPr>
            <a:xfrm>
              <a:off x="4219744" y="5661170"/>
              <a:ext cx="315244" cy="1879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>
              <a:stCxn id="149" idx="7"/>
              <a:endCxn id="150" idx="2"/>
            </p:cNvCxnSpPr>
            <p:nvPr/>
          </p:nvCxnSpPr>
          <p:spPr>
            <a:xfrm flipV="1">
              <a:off x="4219744" y="5274395"/>
              <a:ext cx="315244" cy="1815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Ellipse 144"/>
            <p:cNvSpPr/>
            <p:nvPr/>
          </p:nvSpPr>
          <p:spPr>
            <a:xfrm>
              <a:off x="2224414" y="5414800"/>
              <a:ext cx="290237" cy="29023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97B6D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E97B6D"/>
                  </a:solidFill>
                  <a:latin typeface="Rockwell"/>
                  <a:cs typeface="Rockwell"/>
                </a:rPr>
                <a:t>0</a:t>
              </a: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2815225" y="5414800"/>
              <a:ext cx="290237" cy="290237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1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3416474" y="5414800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3972011" y="5413437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1">
                      <a:lumMod val="75000"/>
                    </a:schemeClr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150" name="Ellipse 149"/>
            <p:cNvSpPr/>
            <p:nvPr/>
          </p:nvSpPr>
          <p:spPr>
            <a:xfrm>
              <a:off x="4534988" y="5129276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4</a:t>
              </a:r>
            </a:p>
          </p:txBody>
        </p:sp>
        <p:sp>
          <p:nvSpPr>
            <p:cNvPr id="151" name="Ellipse 150"/>
            <p:cNvSpPr/>
            <p:nvPr/>
          </p:nvSpPr>
          <p:spPr>
            <a:xfrm>
              <a:off x="4534988" y="5704000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rgbClr val="7F7F7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7F7F7F"/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153" name="ZoneTexte 152"/>
            <p:cNvSpPr txBox="1"/>
            <p:nvPr/>
          </p:nvSpPr>
          <p:spPr>
            <a:xfrm>
              <a:off x="2192200" y="5163888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E97B6D"/>
                  </a:solidFill>
                  <a:latin typeface="Avenir Book"/>
                  <a:cs typeface="Avenir Book"/>
                </a:rPr>
                <a:t>CA</a:t>
              </a:r>
            </a:p>
          </p:txBody>
        </p:sp>
        <p:sp>
          <p:nvSpPr>
            <p:cNvPr id="154" name="ZoneTexte 153"/>
            <p:cNvSpPr txBox="1"/>
            <p:nvPr/>
          </p:nvSpPr>
          <p:spPr>
            <a:xfrm>
              <a:off x="3838197" y="5160171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376092"/>
                  </a:solidFill>
                  <a:latin typeface="Avenir Book"/>
                  <a:cs typeface="Avenir Book"/>
                </a:rPr>
                <a:t>MRCA</a:t>
              </a:r>
            </a:p>
          </p:txBody>
        </p:sp>
        <p:sp>
          <p:nvSpPr>
            <p:cNvPr id="166" name="Ellipse 165"/>
            <p:cNvSpPr/>
            <p:nvPr/>
          </p:nvSpPr>
          <p:spPr>
            <a:xfrm>
              <a:off x="5141679" y="5406644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5</a:t>
              </a:r>
            </a:p>
          </p:txBody>
        </p:sp>
        <p:sp>
          <p:nvSpPr>
            <p:cNvPr id="167" name="Ellipse 166"/>
            <p:cNvSpPr/>
            <p:nvPr/>
          </p:nvSpPr>
          <p:spPr>
            <a:xfrm>
              <a:off x="5148960" y="6013512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2</a:t>
              </a:r>
            </a:p>
          </p:txBody>
        </p:sp>
        <p:cxnSp>
          <p:nvCxnSpPr>
            <p:cNvPr id="155" name="Connecteur droit 154"/>
            <p:cNvCxnSpPr>
              <a:stCxn id="160" idx="6"/>
              <a:endCxn id="162" idx="2"/>
            </p:cNvCxnSpPr>
            <p:nvPr/>
          </p:nvCxnSpPr>
          <p:spPr>
            <a:xfrm flipV="1">
              <a:off x="6185177" y="5542115"/>
              <a:ext cx="852789" cy="125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>
              <a:stCxn id="162" idx="5"/>
            </p:cNvCxnSpPr>
            <p:nvPr/>
          </p:nvCxnSpPr>
          <p:spPr>
            <a:xfrm>
              <a:off x="7285699" y="5644729"/>
              <a:ext cx="315244" cy="1879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>
              <a:stCxn id="162" idx="7"/>
              <a:endCxn id="163" idx="2"/>
            </p:cNvCxnSpPr>
            <p:nvPr/>
          </p:nvCxnSpPr>
          <p:spPr>
            <a:xfrm flipV="1">
              <a:off x="7285699" y="5257954"/>
              <a:ext cx="315244" cy="1815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Ellipse 159"/>
            <p:cNvSpPr/>
            <p:nvPr/>
          </p:nvSpPr>
          <p:spPr>
            <a:xfrm>
              <a:off x="5894940" y="5398254"/>
              <a:ext cx="290237" cy="290237"/>
            </a:xfrm>
            <a:prstGeom prst="ellipse">
              <a:avLst/>
            </a:prstGeom>
            <a:noFill/>
            <a:ln w="38100" cmpd="sng">
              <a:solidFill>
                <a:srgbClr val="E97B6D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E97B6D"/>
                  </a:solidFill>
                  <a:latin typeface="Rockwell"/>
                  <a:cs typeface="Rockwell"/>
                </a:rPr>
                <a:t>0</a:t>
              </a:r>
            </a:p>
          </p:txBody>
        </p:sp>
        <p:sp>
          <p:nvSpPr>
            <p:cNvPr id="162" name="Ellipse 161"/>
            <p:cNvSpPr/>
            <p:nvPr/>
          </p:nvSpPr>
          <p:spPr>
            <a:xfrm>
              <a:off x="7037966" y="5396996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1">
                      <a:lumMod val="75000"/>
                    </a:schemeClr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163" name="Ellipse 162"/>
            <p:cNvSpPr/>
            <p:nvPr/>
          </p:nvSpPr>
          <p:spPr>
            <a:xfrm>
              <a:off x="7600943" y="5112835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4</a:t>
              </a:r>
            </a:p>
          </p:txBody>
        </p:sp>
        <p:sp>
          <p:nvSpPr>
            <p:cNvPr id="164" name="ZoneTexte 163"/>
            <p:cNvSpPr txBox="1"/>
            <p:nvPr/>
          </p:nvSpPr>
          <p:spPr>
            <a:xfrm>
              <a:off x="5856638" y="5149991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E97B6D"/>
                  </a:solidFill>
                  <a:latin typeface="Avenir Book"/>
                  <a:cs typeface="Avenir Book"/>
                </a:rPr>
                <a:t>CA</a:t>
              </a:r>
            </a:p>
          </p:txBody>
        </p:sp>
        <p:sp>
          <p:nvSpPr>
            <p:cNvPr id="165" name="ZoneTexte 164"/>
            <p:cNvSpPr txBox="1"/>
            <p:nvPr/>
          </p:nvSpPr>
          <p:spPr>
            <a:xfrm>
              <a:off x="6900458" y="5146274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>
                  <a:solidFill>
                    <a:srgbClr val="376092"/>
                  </a:solidFill>
                  <a:latin typeface="Avenir Book"/>
                  <a:cs typeface="Avenir Book"/>
                </a:rPr>
                <a:t>MRCA</a:t>
              </a:r>
            </a:p>
          </p:txBody>
        </p:sp>
        <p:cxnSp>
          <p:nvCxnSpPr>
            <p:cNvPr id="170" name="Connecteur droit 169"/>
            <p:cNvCxnSpPr>
              <a:stCxn id="172" idx="7"/>
            </p:cNvCxnSpPr>
            <p:nvPr/>
          </p:nvCxnSpPr>
          <p:spPr>
            <a:xfrm flipV="1">
              <a:off x="7843596" y="5549396"/>
              <a:ext cx="363839" cy="1905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>
              <a:stCxn id="172" idx="5"/>
              <a:endCxn id="174" idx="2"/>
            </p:cNvCxnSpPr>
            <p:nvPr/>
          </p:nvCxnSpPr>
          <p:spPr>
            <a:xfrm>
              <a:off x="7843596" y="5945222"/>
              <a:ext cx="366239" cy="2068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Ellipse 171"/>
            <p:cNvSpPr/>
            <p:nvPr/>
          </p:nvSpPr>
          <p:spPr>
            <a:xfrm>
              <a:off x="7595863" y="5697489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rgbClr val="7F7F7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rgbClr val="7F7F7F"/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173" name="Ellipse 172"/>
            <p:cNvSpPr/>
            <p:nvPr/>
          </p:nvSpPr>
          <p:spPr>
            <a:xfrm>
              <a:off x="8202554" y="5400133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5</a:t>
              </a:r>
            </a:p>
          </p:txBody>
        </p:sp>
        <p:sp>
          <p:nvSpPr>
            <p:cNvPr id="174" name="Ellipse 173"/>
            <p:cNvSpPr/>
            <p:nvPr/>
          </p:nvSpPr>
          <p:spPr>
            <a:xfrm>
              <a:off x="8209835" y="6007001"/>
              <a:ext cx="290237" cy="290237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>
                  <a:solidFill>
                    <a:schemeClr val="accent3"/>
                  </a:solidFill>
                  <a:latin typeface="Rockwell"/>
                  <a:cs typeface="Rockwell"/>
                </a:rPr>
                <a:t>2</a:t>
              </a:r>
            </a:p>
          </p:txBody>
        </p:sp>
        <p:sp>
          <p:nvSpPr>
            <p:cNvPr id="180" name="ZoneTexte 179"/>
            <p:cNvSpPr txBox="1"/>
            <p:nvPr/>
          </p:nvSpPr>
          <p:spPr>
            <a:xfrm>
              <a:off x="5685574" y="361096"/>
              <a:ext cx="30691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Heavy"/>
                  <a:cs typeface="Avenir Heavy"/>
                </a:rPr>
                <a:t>Phylogenetic tree</a:t>
              </a:r>
            </a:p>
          </p:txBody>
        </p:sp>
        <p:cxnSp>
          <p:nvCxnSpPr>
            <p:cNvPr id="183" name="Connecteur droit 182"/>
            <p:cNvCxnSpPr/>
            <p:nvPr/>
          </p:nvCxnSpPr>
          <p:spPr>
            <a:xfrm flipH="1">
              <a:off x="2023738" y="4878697"/>
              <a:ext cx="670749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flipH="1">
              <a:off x="426880" y="6511717"/>
              <a:ext cx="83043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 flipH="1">
              <a:off x="426880" y="332185"/>
              <a:ext cx="23518" cy="617953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190"/>
            <p:cNvCxnSpPr/>
            <p:nvPr/>
          </p:nvCxnSpPr>
          <p:spPr>
            <a:xfrm flipH="1">
              <a:off x="450398" y="339232"/>
              <a:ext cx="83043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lèche vers le bas 69"/>
            <p:cNvSpPr/>
            <p:nvPr/>
          </p:nvSpPr>
          <p:spPr>
            <a:xfrm>
              <a:off x="863614" y="1891052"/>
              <a:ext cx="733684" cy="937265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" name="Flèche vers le bas 204"/>
            <p:cNvSpPr/>
            <p:nvPr/>
          </p:nvSpPr>
          <p:spPr>
            <a:xfrm>
              <a:off x="877126" y="3865230"/>
              <a:ext cx="733684" cy="974319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50398" y="332185"/>
              <a:ext cx="1596858" cy="51651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>
                  <a:latin typeface="Avenir Heavy"/>
                  <a:cs typeface="Avenir Heavy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950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1964032" y="2577332"/>
            <a:ext cx="3826325" cy="2888781"/>
            <a:chOff x="1964032" y="2577332"/>
            <a:chExt cx="3826325" cy="2888781"/>
          </a:xfrm>
        </p:grpSpPr>
        <p:pic>
          <p:nvPicPr>
            <p:cNvPr id="2" name="Image 1" descr="Handmade-oil-painting-reproduction-Birch-font-b-Forest-b-font-by-Gustav-font-b-Klimt-b.jpe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14" r="1"/>
            <a:stretch/>
          </p:blipFill>
          <p:spPr>
            <a:xfrm>
              <a:off x="1964032" y="2577332"/>
              <a:ext cx="2903667" cy="2888781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9510" y="2841935"/>
              <a:ext cx="630847" cy="63084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9510" y="4604710"/>
              <a:ext cx="630847" cy="63084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59510" y="3723322"/>
              <a:ext cx="630847" cy="63084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4818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1326934" y="2881794"/>
            <a:ext cx="834121" cy="834121"/>
            <a:chOff x="1326934" y="2881794"/>
            <a:chExt cx="834121" cy="834121"/>
          </a:xfrm>
        </p:grpSpPr>
        <p:sp>
          <p:nvSpPr>
            <p:cNvPr id="2" name="Rectangle 1"/>
            <p:cNvSpPr/>
            <p:nvPr/>
          </p:nvSpPr>
          <p:spPr>
            <a:xfrm>
              <a:off x="1326934" y="2881794"/>
              <a:ext cx="834121" cy="8341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1476930" y="3031790"/>
              <a:ext cx="534129" cy="534129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NC</a:t>
              </a:r>
            </a:p>
          </p:txBody>
        </p:sp>
      </p:grpSp>
      <p:grpSp>
        <p:nvGrpSpPr>
          <p:cNvPr id="4" name="Grouper 3"/>
          <p:cNvGrpSpPr/>
          <p:nvPr/>
        </p:nvGrpSpPr>
        <p:grpSpPr>
          <a:xfrm>
            <a:off x="2594818" y="2881794"/>
            <a:ext cx="834121" cy="834121"/>
            <a:chOff x="2578794" y="2881794"/>
            <a:chExt cx="834121" cy="834121"/>
          </a:xfrm>
        </p:grpSpPr>
        <p:sp>
          <p:nvSpPr>
            <p:cNvPr id="12" name="Rectangle 11"/>
            <p:cNvSpPr/>
            <p:nvPr/>
          </p:nvSpPr>
          <p:spPr>
            <a:xfrm>
              <a:off x="2578794" y="2881794"/>
              <a:ext cx="834121" cy="8341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Croix 40"/>
            <p:cNvSpPr/>
            <p:nvPr/>
          </p:nvSpPr>
          <p:spPr>
            <a:xfrm>
              <a:off x="2728790" y="3031790"/>
              <a:ext cx="534129" cy="534129"/>
            </a:xfrm>
            <a:prstGeom prst="plus">
              <a:avLst>
                <a:gd name="adj" fmla="val 36111"/>
              </a:avLst>
            </a:prstGeom>
            <a:solidFill>
              <a:srgbClr val="FFFFFF"/>
            </a:solidFill>
            <a:ln w="571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venir Light"/>
                <a:cs typeface="Avenir Light"/>
              </a:endParaRPr>
            </a:p>
          </p:txBody>
        </p:sp>
      </p:grpSp>
      <p:grpSp>
        <p:nvGrpSpPr>
          <p:cNvPr id="5" name="Grouper 4"/>
          <p:cNvGrpSpPr/>
          <p:nvPr/>
        </p:nvGrpSpPr>
        <p:grpSpPr>
          <a:xfrm>
            <a:off x="3862702" y="2881794"/>
            <a:ext cx="834121" cy="834121"/>
            <a:chOff x="3791991" y="2881794"/>
            <a:chExt cx="834121" cy="834121"/>
          </a:xfrm>
        </p:grpSpPr>
        <p:sp>
          <p:nvSpPr>
            <p:cNvPr id="13" name="Rectangle 12"/>
            <p:cNvSpPr/>
            <p:nvPr/>
          </p:nvSpPr>
          <p:spPr>
            <a:xfrm>
              <a:off x="3791991" y="2881794"/>
              <a:ext cx="834121" cy="8341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941987" y="3031790"/>
              <a:ext cx="534129" cy="534129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DB5D5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>
                  <a:solidFill>
                    <a:srgbClr val="DB5D5B"/>
                  </a:solidFill>
                  <a:latin typeface="Rockwell"/>
                  <a:cs typeface="Rockwell"/>
                </a:rPr>
                <a:t>E</a:t>
              </a:r>
              <a:endParaRPr lang="fr-FR" sz="2000" dirty="0">
                <a:solidFill>
                  <a:srgbClr val="DB5D5B"/>
                </a:solidFill>
                <a:latin typeface="Rockwell"/>
                <a:cs typeface="Rockwell"/>
              </a:endParaRPr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5130586" y="2881794"/>
            <a:ext cx="834121" cy="834121"/>
            <a:chOff x="4879669" y="2881794"/>
            <a:chExt cx="834121" cy="834121"/>
          </a:xfrm>
        </p:grpSpPr>
        <p:sp>
          <p:nvSpPr>
            <p:cNvPr id="14" name="Rectangle 13"/>
            <p:cNvSpPr/>
            <p:nvPr/>
          </p:nvSpPr>
          <p:spPr>
            <a:xfrm>
              <a:off x="4879669" y="2881794"/>
              <a:ext cx="834121" cy="8341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Triangle isocèle 69"/>
            <p:cNvSpPr/>
            <p:nvPr/>
          </p:nvSpPr>
          <p:spPr>
            <a:xfrm rot="5400000">
              <a:off x="5025034" y="3064635"/>
              <a:ext cx="543390" cy="468439"/>
            </a:xfrm>
            <a:prstGeom prst="triangle">
              <a:avLst/>
            </a:prstGeom>
            <a:solidFill>
              <a:srgbClr val="FFFFFF"/>
            </a:solidFill>
            <a:ln w="5715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Avenir Light"/>
                <a:cs typeface="Avenir Light"/>
              </a:endParaRPr>
            </a:p>
          </p:txBody>
        </p:sp>
      </p:grpSp>
      <p:grpSp>
        <p:nvGrpSpPr>
          <p:cNvPr id="7" name="Grouper 6"/>
          <p:cNvGrpSpPr/>
          <p:nvPr/>
        </p:nvGrpSpPr>
        <p:grpSpPr>
          <a:xfrm>
            <a:off x="6398470" y="2881794"/>
            <a:ext cx="834121" cy="834121"/>
            <a:chOff x="6398470" y="2881794"/>
            <a:chExt cx="834121" cy="834121"/>
          </a:xfrm>
        </p:grpSpPr>
        <p:sp>
          <p:nvSpPr>
            <p:cNvPr id="15" name="Rectangle 14"/>
            <p:cNvSpPr/>
            <p:nvPr/>
          </p:nvSpPr>
          <p:spPr>
            <a:xfrm>
              <a:off x="6398470" y="2881794"/>
              <a:ext cx="834121" cy="8341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556904" y="3031790"/>
              <a:ext cx="517253" cy="534129"/>
            </a:xfrm>
            <a:prstGeom prst="rect">
              <a:avLst/>
            </a:prstGeom>
            <a:solidFill>
              <a:srgbClr val="FFFFFF"/>
            </a:solidFill>
            <a:ln w="57150" cmpd="sng">
              <a:solidFill>
                <a:srgbClr val="847BA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>
                  <a:solidFill>
                    <a:srgbClr val="847BA2"/>
                  </a:solidFill>
                  <a:latin typeface="Rockwell"/>
                  <a:cs typeface="Rockwell"/>
                </a:rPr>
                <a:t>TF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93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lipse 39"/>
          <p:cNvSpPr/>
          <p:nvPr/>
        </p:nvSpPr>
        <p:spPr>
          <a:xfrm>
            <a:off x="1476930" y="3031790"/>
            <a:ext cx="534129" cy="534129"/>
          </a:xfrm>
          <a:prstGeom prst="ellipse">
            <a:avLst/>
          </a:prstGeom>
          <a:noFill/>
          <a:ln w="571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NC</a:t>
            </a:r>
          </a:p>
        </p:txBody>
      </p:sp>
      <p:sp>
        <p:nvSpPr>
          <p:cNvPr id="41" name="Croix 40"/>
          <p:cNvSpPr/>
          <p:nvPr/>
        </p:nvSpPr>
        <p:spPr>
          <a:xfrm>
            <a:off x="2744814" y="3031790"/>
            <a:ext cx="534129" cy="534129"/>
          </a:xfrm>
          <a:prstGeom prst="plus">
            <a:avLst>
              <a:gd name="adj" fmla="val 36111"/>
            </a:avLst>
          </a:prstGeom>
          <a:noFill/>
          <a:ln w="571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Light"/>
              <a:cs typeface="Avenir Light"/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4012698" y="3031790"/>
            <a:ext cx="534129" cy="534129"/>
          </a:xfrm>
          <a:prstGeom prst="ellipse">
            <a:avLst/>
          </a:prstGeom>
          <a:noFill/>
          <a:ln w="57150" cmpd="sng">
            <a:solidFill>
              <a:srgbClr val="DB5D5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DB5D5B"/>
                </a:solidFill>
                <a:latin typeface="Rockwell"/>
                <a:cs typeface="Rockwell"/>
              </a:rPr>
              <a:t>E</a:t>
            </a:r>
            <a:endParaRPr lang="fr-FR" sz="2000" dirty="0">
              <a:solidFill>
                <a:srgbClr val="DB5D5B"/>
              </a:solidFill>
              <a:latin typeface="Rockwell"/>
              <a:cs typeface="Rockwell"/>
            </a:endParaRPr>
          </a:p>
        </p:txBody>
      </p:sp>
      <p:sp>
        <p:nvSpPr>
          <p:cNvPr id="70" name="Triangle isocèle 69"/>
          <p:cNvSpPr/>
          <p:nvPr/>
        </p:nvSpPr>
        <p:spPr>
          <a:xfrm rot="5400000">
            <a:off x="5275951" y="3064635"/>
            <a:ext cx="543390" cy="468439"/>
          </a:xfrm>
          <a:prstGeom prst="triangle">
            <a:avLst/>
          </a:prstGeom>
          <a:noFill/>
          <a:ln w="571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Light"/>
              <a:cs typeface="Avenir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556904" y="3031790"/>
            <a:ext cx="517253" cy="534129"/>
          </a:xfrm>
          <a:prstGeom prst="rect">
            <a:avLst/>
          </a:prstGeom>
          <a:noFill/>
          <a:ln w="57150" cmpd="sng">
            <a:solidFill>
              <a:srgbClr val="847BA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solidFill>
                  <a:srgbClr val="847BA2"/>
                </a:solidFill>
                <a:latin typeface="Rockwell"/>
                <a:cs typeface="Rockwell"/>
              </a:rPr>
              <a:t>TF</a:t>
            </a:r>
          </a:p>
        </p:txBody>
      </p:sp>
    </p:spTree>
    <p:extLst>
      <p:ext uri="{BB962C8B-B14F-4D97-AF65-F5344CB8AC3E}">
        <p14:creationId xmlns:p14="http://schemas.microsoft.com/office/powerpoint/2010/main" val="411729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338336" y="618531"/>
            <a:ext cx="8055075" cy="4473199"/>
            <a:chOff x="338336" y="618531"/>
            <a:chExt cx="8055075" cy="4473199"/>
          </a:xfrm>
        </p:grpSpPr>
        <p:cxnSp>
          <p:nvCxnSpPr>
            <p:cNvPr id="3" name="Connecteur droit 2"/>
            <p:cNvCxnSpPr/>
            <p:nvPr/>
          </p:nvCxnSpPr>
          <p:spPr>
            <a:xfrm>
              <a:off x="464924" y="1526388"/>
              <a:ext cx="2596777" cy="0"/>
            </a:xfrm>
            <a:prstGeom prst="line">
              <a:avLst/>
            </a:prstGeom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/>
            <p:cNvSpPr/>
            <p:nvPr/>
          </p:nvSpPr>
          <p:spPr>
            <a:xfrm>
              <a:off x="608611" y="1255961"/>
              <a:ext cx="534129" cy="534129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NC</a:t>
              </a:r>
            </a:p>
          </p:txBody>
        </p:sp>
        <p:sp>
          <p:nvSpPr>
            <p:cNvPr id="41" name="Croix 40"/>
            <p:cNvSpPr/>
            <p:nvPr/>
          </p:nvSpPr>
          <p:spPr>
            <a:xfrm>
              <a:off x="1197546" y="1255961"/>
              <a:ext cx="534129" cy="534129"/>
            </a:xfrm>
            <a:prstGeom prst="plus">
              <a:avLst>
                <a:gd name="adj" fmla="val 36111"/>
              </a:avLst>
            </a:prstGeom>
            <a:solidFill>
              <a:srgbClr val="FFFFFF"/>
            </a:solidFill>
            <a:ln w="571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venir Light"/>
                <a:cs typeface="Avenir Light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>
              <a:off x="1790342" y="1255961"/>
              <a:ext cx="534129" cy="534129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DB5D5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>
                  <a:solidFill>
                    <a:srgbClr val="DB5D5B"/>
                  </a:solidFill>
                  <a:latin typeface="Rockwell"/>
                  <a:cs typeface="Rockwell"/>
                </a:rPr>
                <a:t>E</a:t>
              </a:r>
              <a:endParaRPr lang="fr-FR" sz="2000" dirty="0">
                <a:solidFill>
                  <a:srgbClr val="DB5D5B"/>
                </a:solidFill>
                <a:latin typeface="Rockwell"/>
                <a:cs typeface="Rockwell"/>
              </a:endParaRPr>
            </a:p>
          </p:txBody>
        </p:sp>
        <p:sp>
          <p:nvSpPr>
            <p:cNvPr id="49" name="Ellipse 48"/>
            <p:cNvSpPr/>
            <p:nvPr/>
          </p:nvSpPr>
          <p:spPr>
            <a:xfrm>
              <a:off x="2372396" y="1255961"/>
              <a:ext cx="534129" cy="534129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NC</a:t>
              </a:r>
            </a:p>
          </p:txBody>
        </p:sp>
        <p:cxnSp>
          <p:nvCxnSpPr>
            <p:cNvPr id="50" name="Connecteur droit 49"/>
            <p:cNvCxnSpPr/>
            <p:nvPr/>
          </p:nvCxnSpPr>
          <p:spPr>
            <a:xfrm>
              <a:off x="3620788" y="1521392"/>
              <a:ext cx="4772623" cy="0"/>
            </a:xfrm>
            <a:prstGeom prst="line">
              <a:avLst/>
            </a:prstGeom>
            <a:ln w="38100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lipse 52"/>
            <p:cNvSpPr/>
            <p:nvPr/>
          </p:nvSpPr>
          <p:spPr>
            <a:xfrm>
              <a:off x="3788484" y="1255961"/>
              <a:ext cx="534129" cy="534129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NC</a:t>
              </a:r>
            </a:p>
          </p:txBody>
        </p:sp>
        <p:sp>
          <p:nvSpPr>
            <p:cNvPr id="54" name="Croix 53"/>
            <p:cNvSpPr/>
            <p:nvPr/>
          </p:nvSpPr>
          <p:spPr>
            <a:xfrm>
              <a:off x="4913493" y="1255961"/>
              <a:ext cx="534129" cy="534129"/>
            </a:xfrm>
            <a:prstGeom prst="plus">
              <a:avLst>
                <a:gd name="adj" fmla="val 36111"/>
              </a:avLst>
            </a:prstGeom>
            <a:solidFill>
              <a:srgbClr val="FFFFFF"/>
            </a:solidFill>
            <a:ln w="571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venir Light"/>
                <a:cs typeface="Avenir Light"/>
              </a:endParaRPr>
            </a:p>
          </p:txBody>
        </p:sp>
        <p:sp>
          <p:nvSpPr>
            <p:cNvPr id="55" name="Ellipse 54"/>
            <p:cNvSpPr/>
            <p:nvPr/>
          </p:nvSpPr>
          <p:spPr>
            <a:xfrm>
              <a:off x="6551511" y="1255961"/>
              <a:ext cx="534129" cy="534129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DB5D5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>
                  <a:solidFill>
                    <a:srgbClr val="DB5D5B"/>
                  </a:solidFill>
                  <a:latin typeface="Rockwell"/>
                  <a:cs typeface="Rockwell"/>
                </a:rPr>
                <a:t>E</a:t>
              </a:r>
              <a:endParaRPr lang="fr-FR" sz="2000" dirty="0">
                <a:solidFill>
                  <a:srgbClr val="DB5D5B"/>
                </a:solidFill>
                <a:latin typeface="Rockwell"/>
                <a:cs typeface="Rockwell"/>
              </a:endParaRPr>
            </a:p>
          </p:txBody>
        </p:sp>
        <p:sp>
          <p:nvSpPr>
            <p:cNvPr id="59" name="Triangle isocèle 58"/>
            <p:cNvSpPr/>
            <p:nvPr/>
          </p:nvSpPr>
          <p:spPr>
            <a:xfrm rot="5400000">
              <a:off x="4348583" y="1288806"/>
              <a:ext cx="543390" cy="468439"/>
            </a:xfrm>
            <a:prstGeom prst="triangle">
              <a:avLst/>
            </a:prstGeom>
            <a:solidFill>
              <a:srgbClr val="FFFFFF"/>
            </a:solidFill>
            <a:ln w="5715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Avenir Light"/>
                <a:cs typeface="Avenir Light"/>
              </a:endParaRPr>
            </a:p>
          </p:txBody>
        </p:sp>
        <p:sp>
          <p:nvSpPr>
            <p:cNvPr id="61" name="Triangle isocèle 60"/>
            <p:cNvSpPr/>
            <p:nvPr/>
          </p:nvSpPr>
          <p:spPr>
            <a:xfrm rot="5400000">
              <a:off x="5465780" y="1288806"/>
              <a:ext cx="543390" cy="468439"/>
            </a:xfrm>
            <a:prstGeom prst="triangle">
              <a:avLst/>
            </a:prstGeom>
            <a:solidFill>
              <a:srgbClr val="FFFFFF"/>
            </a:solidFill>
            <a:ln w="5715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Avenir Light"/>
                <a:cs typeface="Avenir Light"/>
              </a:endParaRPr>
            </a:p>
          </p:txBody>
        </p:sp>
        <p:sp>
          <p:nvSpPr>
            <p:cNvPr id="62" name="Triangle isocèle 61"/>
            <p:cNvSpPr/>
            <p:nvPr/>
          </p:nvSpPr>
          <p:spPr>
            <a:xfrm rot="5400000">
              <a:off x="5986601" y="1288806"/>
              <a:ext cx="543390" cy="468439"/>
            </a:xfrm>
            <a:prstGeom prst="triangle">
              <a:avLst/>
            </a:prstGeom>
            <a:solidFill>
              <a:srgbClr val="FFFFFF"/>
            </a:solidFill>
            <a:ln w="5715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Avenir Light"/>
                <a:cs typeface="Avenir Light"/>
              </a:endParaRPr>
            </a:p>
          </p:txBody>
        </p:sp>
        <p:sp>
          <p:nvSpPr>
            <p:cNvPr id="65" name="Croix 64"/>
            <p:cNvSpPr/>
            <p:nvPr/>
          </p:nvSpPr>
          <p:spPr>
            <a:xfrm>
              <a:off x="7709949" y="1255961"/>
              <a:ext cx="534129" cy="534129"/>
            </a:xfrm>
            <a:prstGeom prst="plus">
              <a:avLst>
                <a:gd name="adj" fmla="val 36111"/>
              </a:avLst>
            </a:prstGeom>
            <a:solidFill>
              <a:srgbClr val="FFFFFF"/>
            </a:solidFill>
            <a:ln w="571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venir Light"/>
                <a:cs typeface="Avenir Light"/>
              </a:endParaRPr>
            </a:p>
          </p:txBody>
        </p:sp>
        <p:cxnSp>
          <p:nvCxnSpPr>
            <p:cNvPr id="66" name="Connecteur droit 65"/>
            <p:cNvCxnSpPr/>
            <p:nvPr/>
          </p:nvCxnSpPr>
          <p:spPr>
            <a:xfrm>
              <a:off x="451644" y="2893111"/>
              <a:ext cx="4811989" cy="0"/>
            </a:xfrm>
            <a:prstGeom prst="line">
              <a:avLst/>
            </a:prstGeom>
            <a:ln w="38100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583046" y="2623400"/>
              <a:ext cx="534129" cy="534129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NC</a:t>
              </a:r>
            </a:p>
          </p:txBody>
        </p:sp>
        <p:sp>
          <p:nvSpPr>
            <p:cNvPr id="68" name="Croix 67"/>
            <p:cNvSpPr/>
            <p:nvPr/>
          </p:nvSpPr>
          <p:spPr>
            <a:xfrm>
              <a:off x="1699415" y="2623400"/>
              <a:ext cx="534129" cy="534129"/>
            </a:xfrm>
            <a:prstGeom prst="plus">
              <a:avLst>
                <a:gd name="adj" fmla="val 36111"/>
              </a:avLst>
            </a:prstGeom>
            <a:solidFill>
              <a:srgbClr val="FFFFFF"/>
            </a:solidFill>
            <a:ln w="571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venir Light"/>
                <a:cs typeface="Avenir Light"/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3401558" y="2623400"/>
              <a:ext cx="534129" cy="534129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DB5D5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>
                  <a:solidFill>
                    <a:srgbClr val="DB5D5B"/>
                  </a:solidFill>
                  <a:latin typeface="Rockwell"/>
                  <a:cs typeface="Rockwell"/>
                </a:rPr>
                <a:t>E</a:t>
              </a:r>
              <a:endParaRPr lang="fr-FR" sz="2000" dirty="0">
                <a:solidFill>
                  <a:srgbClr val="DB5D5B"/>
                </a:solidFill>
                <a:latin typeface="Rockwell"/>
                <a:cs typeface="Rockwell"/>
              </a:endParaRPr>
            </a:p>
          </p:txBody>
        </p:sp>
        <p:sp>
          <p:nvSpPr>
            <p:cNvPr id="70" name="Triangle isocèle 69"/>
            <p:cNvSpPr/>
            <p:nvPr/>
          </p:nvSpPr>
          <p:spPr>
            <a:xfrm rot="5400000">
              <a:off x="1134505" y="2656245"/>
              <a:ext cx="543390" cy="468439"/>
            </a:xfrm>
            <a:prstGeom prst="triangle">
              <a:avLst/>
            </a:prstGeom>
            <a:solidFill>
              <a:srgbClr val="FFFFFF"/>
            </a:solidFill>
            <a:ln w="5715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Avenir Light"/>
                <a:cs typeface="Avenir Light"/>
              </a:endParaRPr>
            </a:p>
          </p:txBody>
        </p:sp>
        <p:sp>
          <p:nvSpPr>
            <p:cNvPr id="71" name="Triangle isocèle 70"/>
            <p:cNvSpPr/>
            <p:nvPr/>
          </p:nvSpPr>
          <p:spPr>
            <a:xfrm rot="5400000">
              <a:off x="2251702" y="2656245"/>
              <a:ext cx="543390" cy="468439"/>
            </a:xfrm>
            <a:prstGeom prst="triangle">
              <a:avLst/>
            </a:prstGeom>
            <a:solidFill>
              <a:srgbClr val="FFFFFF"/>
            </a:solidFill>
            <a:ln w="5715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Avenir Light"/>
                <a:cs typeface="Avenir Light"/>
              </a:endParaRPr>
            </a:p>
          </p:txBody>
        </p:sp>
        <p:sp>
          <p:nvSpPr>
            <p:cNvPr id="73" name="Ellipse 72"/>
            <p:cNvSpPr/>
            <p:nvPr/>
          </p:nvSpPr>
          <p:spPr>
            <a:xfrm>
              <a:off x="3988067" y="2623400"/>
              <a:ext cx="534129" cy="534129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DB5D5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2000" dirty="0">
                  <a:solidFill>
                    <a:srgbClr val="DB5D5B"/>
                  </a:solidFill>
                  <a:latin typeface="Rockwell"/>
                  <a:cs typeface="Rockwell"/>
                </a:rPr>
                <a:t>E</a:t>
              </a:r>
            </a:p>
          </p:txBody>
        </p:sp>
        <p:sp>
          <p:nvSpPr>
            <p:cNvPr id="75" name="Croix 74"/>
            <p:cNvSpPr/>
            <p:nvPr/>
          </p:nvSpPr>
          <p:spPr>
            <a:xfrm>
              <a:off x="2807972" y="2623400"/>
              <a:ext cx="534129" cy="534129"/>
            </a:xfrm>
            <a:prstGeom prst="plus">
              <a:avLst>
                <a:gd name="adj" fmla="val 36111"/>
              </a:avLst>
            </a:prstGeom>
            <a:solidFill>
              <a:srgbClr val="FFFFFF"/>
            </a:solidFill>
            <a:ln w="571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venir Light"/>
                <a:cs typeface="Avenir Light"/>
              </a:endParaRPr>
            </a:p>
          </p:txBody>
        </p:sp>
        <p:sp>
          <p:nvSpPr>
            <p:cNvPr id="76" name="Ellipse 75"/>
            <p:cNvSpPr/>
            <p:nvPr/>
          </p:nvSpPr>
          <p:spPr>
            <a:xfrm>
              <a:off x="4577276" y="2623400"/>
              <a:ext cx="534129" cy="534129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NC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38336" y="618531"/>
              <a:ext cx="5442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latin typeface="Avenir Heavy"/>
                  <a:cs typeface="Avenir Heavy"/>
                </a:rPr>
                <a:t>a. Some</a:t>
              </a:r>
              <a:r>
                <a:rPr lang="fr-FR" dirty="0" smtClean="0">
                  <a:latin typeface="Avenir Heavy"/>
                  <a:cs typeface="Avenir Heavy"/>
                </a:rPr>
                <a:t> </a:t>
              </a:r>
              <a:r>
                <a:rPr lang="fr-FR" dirty="0" err="1" smtClean="0">
                  <a:latin typeface="Avenir Heavy"/>
                  <a:cs typeface="Avenir Heavy"/>
                </a:rPr>
                <a:t>functional</a:t>
              </a:r>
              <a:r>
                <a:rPr lang="fr-FR" dirty="0" smtClean="0">
                  <a:latin typeface="Avenir Heavy"/>
                  <a:cs typeface="Avenir Heavy"/>
                </a:rPr>
                <a:t> </a:t>
              </a:r>
              <a:r>
                <a:rPr lang="fr-FR" dirty="0" err="1" smtClean="0">
                  <a:latin typeface="Avenir Heavy"/>
                  <a:cs typeface="Avenir Heavy"/>
                </a:rPr>
                <a:t>combinations</a:t>
              </a:r>
              <a:r>
                <a:rPr lang="fr-FR" dirty="0" smtClean="0">
                  <a:latin typeface="Avenir Heavy"/>
                  <a:cs typeface="Avenir Heavy"/>
                </a:rPr>
                <a:t> of </a:t>
              </a:r>
              <a:r>
                <a:rPr lang="fr-FR" dirty="0" err="1" smtClean="0">
                  <a:latin typeface="Avenir Heavy"/>
                  <a:cs typeface="Avenir Heavy"/>
                </a:rPr>
                <a:t>genetic units</a:t>
              </a:r>
              <a:endParaRPr lang="fr-FR" dirty="0">
                <a:latin typeface="Avenir Heavy"/>
                <a:cs typeface="Avenir Heavy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800742" y="1939206"/>
              <a:ext cx="19168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latin typeface="Avenir Book"/>
                  <a:cs typeface="Avenir Book"/>
                </a:rPr>
                <a:t>f</a:t>
              </a:r>
              <a:r>
                <a:rPr lang="fr-FR" dirty="0" err="1" smtClean="0">
                  <a:latin typeface="Avenir Book"/>
                  <a:cs typeface="Avenir Book"/>
                </a:rPr>
                <a:t>unctional</a:t>
              </a:r>
              <a:r>
                <a:rPr lang="fr-FR" dirty="0" smtClean="0">
                  <a:latin typeface="Avenir Book"/>
                  <a:cs typeface="Avenir Book"/>
                </a:rPr>
                <a:t> </a:t>
              </a:r>
              <a:r>
                <a:rPr lang="fr-FR" dirty="0" err="1" smtClean="0">
                  <a:latin typeface="Avenir Book"/>
                  <a:cs typeface="Avenir Book"/>
                </a:rPr>
                <a:t>region</a:t>
              </a:r>
              <a:endParaRPr lang="fr-FR" dirty="0">
                <a:latin typeface="Avenir Book"/>
                <a:cs typeface="Avenir Book"/>
              </a:endParaRPr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338336" y="3939618"/>
              <a:ext cx="5942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latin typeface="Avenir Heavy"/>
                  <a:cs typeface="Avenir Heavy"/>
                </a:rPr>
                <a:t>b. Some</a:t>
              </a:r>
              <a:r>
                <a:rPr lang="fr-FR" dirty="0" smtClean="0">
                  <a:latin typeface="Avenir Heavy"/>
                  <a:cs typeface="Avenir Heavy"/>
                </a:rPr>
                <a:t> non </a:t>
              </a:r>
              <a:r>
                <a:rPr lang="fr-FR" dirty="0" err="1" smtClean="0">
                  <a:latin typeface="Avenir Heavy"/>
                  <a:cs typeface="Avenir Heavy"/>
                </a:rPr>
                <a:t>functional</a:t>
              </a:r>
              <a:r>
                <a:rPr lang="fr-FR" dirty="0" smtClean="0">
                  <a:latin typeface="Avenir Heavy"/>
                  <a:cs typeface="Avenir Heavy"/>
                </a:rPr>
                <a:t> </a:t>
              </a:r>
              <a:r>
                <a:rPr lang="fr-FR" dirty="0" err="1" smtClean="0">
                  <a:latin typeface="Avenir Heavy"/>
                  <a:cs typeface="Avenir Heavy"/>
                </a:rPr>
                <a:t>combinations</a:t>
              </a:r>
              <a:r>
                <a:rPr lang="fr-FR" dirty="0" smtClean="0">
                  <a:latin typeface="Avenir Heavy"/>
                  <a:cs typeface="Avenir Heavy"/>
                </a:rPr>
                <a:t> of </a:t>
              </a:r>
              <a:r>
                <a:rPr lang="fr-FR" dirty="0" err="1">
                  <a:latin typeface="Avenir Heavy"/>
                  <a:cs typeface="Avenir Heavy"/>
                </a:rPr>
                <a:t>genetic units</a:t>
              </a:r>
              <a:endParaRPr lang="fr-FR" dirty="0">
                <a:latin typeface="Avenir Heavy"/>
                <a:cs typeface="Avenir Heavy"/>
              </a:endParaRPr>
            </a:p>
          </p:txBody>
        </p:sp>
        <p:cxnSp>
          <p:nvCxnSpPr>
            <p:cNvPr id="113" name="Connecteur droit 112"/>
            <p:cNvCxnSpPr/>
            <p:nvPr/>
          </p:nvCxnSpPr>
          <p:spPr>
            <a:xfrm>
              <a:off x="426888" y="4819635"/>
              <a:ext cx="4247168" cy="0"/>
            </a:xfrm>
            <a:prstGeom prst="line">
              <a:avLst/>
            </a:prstGeom>
            <a:ln w="38100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Ellipse 113"/>
            <p:cNvSpPr/>
            <p:nvPr/>
          </p:nvSpPr>
          <p:spPr>
            <a:xfrm>
              <a:off x="565445" y="4552970"/>
              <a:ext cx="534129" cy="534129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NC</a:t>
              </a:r>
            </a:p>
          </p:txBody>
        </p:sp>
        <p:sp>
          <p:nvSpPr>
            <p:cNvPr id="115" name="Croix 114"/>
            <p:cNvSpPr/>
            <p:nvPr/>
          </p:nvSpPr>
          <p:spPr>
            <a:xfrm>
              <a:off x="1681814" y="4552970"/>
              <a:ext cx="534129" cy="534129"/>
            </a:xfrm>
            <a:prstGeom prst="plus">
              <a:avLst>
                <a:gd name="adj" fmla="val 36111"/>
              </a:avLst>
            </a:prstGeom>
            <a:solidFill>
              <a:srgbClr val="FFFFFF"/>
            </a:solidFill>
            <a:ln w="571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venir Light"/>
                <a:cs typeface="Avenir Light"/>
              </a:endParaRPr>
            </a:p>
          </p:txBody>
        </p:sp>
        <p:sp>
          <p:nvSpPr>
            <p:cNvPr id="116" name="Ellipse 115"/>
            <p:cNvSpPr/>
            <p:nvPr/>
          </p:nvSpPr>
          <p:spPr>
            <a:xfrm>
              <a:off x="3366677" y="4552970"/>
              <a:ext cx="534129" cy="534129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DB5D5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>
                  <a:solidFill>
                    <a:srgbClr val="DB5D5B"/>
                  </a:solidFill>
                  <a:latin typeface="Rockwell"/>
                  <a:cs typeface="Rockwell"/>
                </a:rPr>
                <a:t>E</a:t>
              </a:r>
              <a:endParaRPr lang="fr-FR" sz="2000" dirty="0">
                <a:solidFill>
                  <a:srgbClr val="DB5D5B"/>
                </a:solidFill>
                <a:latin typeface="Rockwell"/>
                <a:cs typeface="Rockwell"/>
              </a:endParaRPr>
            </a:p>
          </p:txBody>
        </p:sp>
        <p:sp>
          <p:nvSpPr>
            <p:cNvPr id="117" name="Triangle isocèle 116"/>
            <p:cNvSpPr/>
            <p:nvPr/>
          </p:nvSpPr>
          <p:spPr>
            <a:xfrm rot="5400000">
              <a:off x="1116904" y="4585815"/>
              <a:ext cx="543390" cy="468439"/>
            </a:xfrm>
            <a:prstGeom prst="triangle">
              <a:avLst/>
            </a:prstGeom>
            <a:solidFill>
              <a:srgbClr val="FFFFFF"/>
            </a:solidFill>
            <a:ln w="5715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Avenir Light"/>
                <a:cs typeface="Avenir Light"/>
              </a:endParaRPr>
            </a:p>
          </p:txBody>
        </p:sp>
        <p:sp>
          <p:nvSpPr>
            <p:cNvPr id="118" name="Triangle isocèle 117"/>
            <p:cNvSpPr/>
            <p:nvPr/>
          </p:nvSpPr>
          <p:spPr>
            <a:xfrm rot="5400000">
              <a:off x="2234101" y="4585815"/>
              <a:ext cx="543390" cy="468439"/>
            </a:xfrm>
            <a:prstGeom prst="triangle">
              <a:avLst/>
            </a:prstGeom>
            <a:solidFill>
              <a:srgbClr val="FFFFFF"/>
            </a:solidFill>
            <a:ln w="5715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Avenir Light"/>
                <a:cs typeface="Avenir Light"/>
              </a:endParaRPr>
            </a:p>
          </p:txBody>
        </p:sp>
        <p:sp>
          <p:nvSpPr>
            <p:cNvPr id="124" name="Ellipse 123"/>
            <p:cNvSpPr/>
            <p:nvPr/>
          </p:nvSpPr>
          <p:spPr>
            <a:xfrm>
              <a:off x="2778489" y="4552970"/>
              <a:ext cx="534129" cy="534129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NC</a:t>
              </a:r>
            </a:p>
          </p:txBody>
        </p:sp>
        <p:sp>
          <p:nvSpPr>
            <p:cNvPr id="125" name="Ellipse 124"/>
            <p:cNvSpPr/>
            <p:nvPr/>
          </p:nvSpPr>
          <p:spPr>
            <a:xfrm>
              <a:off x="3952644" y="4552970"/>
              <a:ext cx="534129" cy="534129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NC</a:t>
              </a:r>
            </a:p>
          </p:txBody>
        </p:sp>
        <p:cxnSp>
          <p:nvCxnSpPr>
            <p:cNvPr id="126" name="Connecteur droit 125"/>
            <p:cNvCxnSpPr/>
            <p:nvPr/>
          </p:nvCxnSpPr>
          <p:spPr>
            <a:xfrm>
              <a:off x="5289456" y="4812954"/>
              <a:ext cx="3059999" cy="0"/>
            </a:xfrm>
            <a:prstGeom prst="line">
              <a:avLst/>
            </a:prstGeom>
            <a:ln w="38100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Ellipse 126"/>
            <p:cNvSpPr/>
            <p:nvPr/>
          </p:nvSpPr>
          <p:spPr>
            <a:xfrm>
              <a:off x="5448397" y="4548176"/>
              <a:ext cx="534129" cy="534129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NC</a:t>
              </a:r>
            </a:p>
          </p:txBody>
        </p:sp>
        <p:sp>
          <p:nvSpPr>
            <p:cNvPr id="130" name="Triangle isocèle 129"/>
            <p:cNvSpPr/>
            <p:nvPr/>
          </p:nvSpPr>
          <p:spPr>
            <a:xfrm rot="5400000">
              <a:off x="6003448" y="4581021"/>
              <a:ext cx="543390" cy="468439"/>
            </a:xfrm>
            <a:prstGeom prst="triangle">
              <a:avLst/>
            </a:prstGeom>
            <a:solidFill>
              <a:srgbClr val="FFFFFF"/>
            </a:solidFill>
            <a:ln w="5715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Avenir Light"/>
                <a:cs typeface="Avenir Light"/>
              </a:endParaRPr>
            </a:p>
          </p:txBody>
        </p:sp>
        <p:sp>
          <p:nvSpPr>
            <p:cNvPr id="131" name="Triangle isocèle 130"/>
            <p:cNvSpPr/>
            <p:nvPr/>
          </p:nvSpPr>
          <p:spPr>
            <a:xfrm rot="5400000">
              <a:off x="6526293" y="4581021"/>
              <a:ext cx="543390" cy="468439"/>
            </a:xfrm>
            <a:prstGeom prst="triangle">
              <a:avLst/>
            </a:prstGeom>
            <a:solidFill>
              <a:srgbClr val="FFFFFF"/>
            </a:solidFill>
            <a:ln w="5715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Avenir Light"/>
                <a:cs typeface="Avenir Light"/>
              </a:endParaRPr>
            </a:p>
          </p:txBody>
        </p:sp>
        <p:sp>
          <p:nvSpPr>
            <p:cNvPr id="133" name="Ellipse 132"/>
            <p:cNvSpPr/>
            <p:nvPr/>
          </p:nvSpPr>
          <p:spPr>
            <a:xfrm>
              <a:off x="7671017" y="4548176"/>
              <a:ext cx="534129" cy="534129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NC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7097818" y="4548176"/>
              <a:ext cx="517253" cy="534129"/>
            </a:xfrm>
            <a:prstGeom prst="rect">
              <a:avLst/>
            </a:prstGeom>
            <a:solidFill>
              <a:srgbClr val="FFFFFF"/>
            </a:solidFill>
            <a:ln w="57150" cmpd="sng">
              <a:solidFill>
                <a:srgbClr val="847BA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>
                  <a:solidFill>
                    <a:srgbClr val="847BA2"/>
                  </a:solidFill>
                  <a:latin typeface="Rockwell"/>
                  <a:cs typeface="Rockwell"/>
                </a:rPr>
                <a:t>TF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36824" y="1255961"/>
              <a:ext cx="517253" cy="534129"/>
            </a:xfrm>
            <a:prstGeom prst="rect">
              <a:avLst/>
            </a:prstGeom>
            <a:solidFill>
              <a:srgbClr val="FFFFFF"/>
            </a:solidFill>
            <a:ln w="57150" cmpd="sng">
              <a:solidFill>
                <a:srgbClr val="847BA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>
                  <a:solidFill>
                    <a:srgbClr val="847BA2"/>
                  </a:solidFill>
                  <a:latin typeface="Rockwell"/>
                  <a:cs typeface="Rockwell"/>
                </a:rPr>
                <a:t>TF</a:t>
              </a:r>
            </a:p>
          </p:txBody>
        </p:sp>
        <p:sp>
          <p:nvSpPr>
            <p:cNvPr id="4" name="Accolade ouvrante 3"/>
            <p:cNvSpPr/>
            <p:nvPr/>
          </p:nvSpPr>
          <p:spPr>
            <a:xfrm rot="16200000">
              <a:off x="1675408" y="1370757"/>
              <a:ext cx="161735" cy="1119110"/>
            </a:xfrm>
            <a:prstGeom prst="leftBrace">
              <a:avLst>
                <a:gd name="adj1" fmla="val 50886"/>
                <a:gd name="adj2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5074510" y="1928667"/>
              <a:ext cx="19168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latin typeface="Avenir Book"/>
                  <a:cs typeface="Avenir Book"/>
                </a:rPr>
                <a:t>f</a:t>
              </a:r>
              <a:r>
                <a:rPr lang="fr-FR" dirty="0" err="1" smtClean="0">
                  <a:latin typeface="Avenir Book"/>
                  <a:cs typeface="Avenir Book"/>
                </a:rPr>
                <a:t>unctional</a:t>
              </a:r>
              <a:r>
                <a:rPr lang="fr-FR" dirty="0" smtClean="0">
                  <a:latin typeface="Avenir Book"/>
                  <a:cs typeface="Avenir Book"/>
                </a:rPr>
                <a:t> </a:t>
              </a:r>
              <a:r>
                <a:rPr lang="fr-FR" dirty="0" err="1" smtClean="0">
                  <a:latin typeface="Avenir Book"/>
                  <a:cs typeface="Avenir Book"/>
                </a:rPr>
                <a:t>region</a:t>
              </a:r>
              <a:endParaRPr lang="fr-FR" dirty="0">
                <a:latin typeface="Avenir Book"/>
                <a:cs typeface="Avenir Book"/>
              </a:endParaRPr>
            </a:p>
          </p:txBody>
        </p:sp>
        <p:sp>
          <p:nvSpPr>
            <p:cNvPr id="60" name="Accolade ouvrante 59"/>
            <p:cNvSpPr/>
            <p:nvPr/>
          </p:nvSpPr>
          <p:spPr>
            <a:xfrm rot="16200000">
              <a:off x="5948375" y="299545"/>
              <a:ext cx="161735" cy="3240454"/>
            </a:xfrm>
            <a:prstGeom prst="leftBrace">
              <a:avLst>
                <a:gd name="adj1" fmla="val 50886"/>
                <a:gd name="adj2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2431779" y="3291501"/>
              <a:ext cx="19168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latin typeface="Avenir Book"/>
                  <a:cs typeface="Avenir Book"/>
                </a:rPr>
                <a:t>f</a:t>
              </a:r>
              <a:r>
                <a:rPr lang="fr-FR" dirty="0" err="1" smtClean="0">
                  <a:latin typeface="Avenir Book"/>
                  <a:cs typeface="Avenir Book"/>
                </a:rPr>
                <a:t>unctional</a:t>
              </a:r>
              <a:r>
                <a:rPr lang="fr-FR" dirty="0" smtClean="0">
                  <a:latin typeface="Avenir Book"/>
                  <a:cs typeface="Avenir Book"/>
                </a:rPr>
                <a:t> </a:t>
              </a:r>
              <a:r>
                <a:rPr lang="fr-FR" dirty="0" err="1" smtClean="0">
                  <a:latin typeface="Avenir Book"/>
                  <a:cs typeface="Avenir Book"/>
                </a:rPr>
                <a:t>region</a:t>
              </a:r>
              <a:endParaRPr lang="fr-FR" dirty="0">
                <a:latin typeface="Avenir Book"/>
                <a:cs typeface="Avenir Book"/>
              </a:endParaRPr>
            </a:p>
          </p:txBody>
        </p:sp>
        <p:sp>
          <p:nvSpPr>
            <p:cNvPr id="72" name="Accolade ouvrante 71"/>
            <p:cNvSpPr/>
            <p:nvPr/>
          </p:nvSpPr>
          <p:spPr>
            <a:xfrm rot="16200000">
              <a:off x="3307264" y="2162581"/>
              <a:ext cx="161735" cy="2240052"/>
            </a:xfrm>
            <a:prstGeom prst="leftBrace">
              <a:avLst>
                <a:gd name="adj1" fmla="val 50886"/>
                <a:gd name="adj2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862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-1457297" y="556414"/>
            <a:ext cx="9939597" cy="5149749"/>
            <a:chOff x="-1457297" y="556414"/>
            <a:chExt cx="9939597" cy="5149749"/>
          </a:xfrm>
        </p:grpSpPr>
        <p:sp>
          <p:nvSpPr>
            <p:cNvPr id="6" name="Arc 5"/>
            <p:cNvSpPr/>
            <p:nvPr/>
          </p:nvSpPr>
          <p:spPr>
            <a:xfrm>
              <a:off x="-1457297" y="1308738"/>
              <a:ext cx="4021891" cy="4021891"/>
            </a:xfrm>
            <a:prstGeom prst="arc">
              <a:avLst>
                <a:gd name="adj1" fmla="val 17352962"/>
                <a:gd name="adj2" fmla="val 5006398"/>
              </a:avLst>
            </a:prstGeom>
            <a:ln w="44450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 Neue Light"/>
                <a:cs typeface="Helvetica Neue Light"/>
              </a:endParaRPr>
            </a:p>
          </p:txBody>
        </p:sp>
        <p:sp>
          <p:nvSpPr>
            <p:cNvPr id="13" name="Arc 12"/>
            <p:cNvSpPr/>
            <p:nvPr/>
          </p:nvSpPr>
          <p:spPr>
            <a:xfrm>
              <a:off x="-1457297" y="1308738"/>
              <a:ext cx="4021891" cy="4021891"/>
            </a:xfrm>
            <a:prstGeom prst="arc">
              <a:avLst>
                <a:gd name="adj1" fmla="val 17716733"/>
                <a:gd name="adj2" fmla="val 18812292"/>
              </a:avLst>
            </a:prstGeom>
            <a:ln w="76200" cmpd="sng">
              <a:solidFill>
                <a:srgbClr val="55739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 Neue Light"/>
                <a:cs typeface="Helvetica Neue Light"/>
              </a:endParaRPr>
            </a:p>
          </p:txBody>
        </p:sp>
        <p:sp>
          <p:nvSpPr>
            <p:cNvPr id="14" name="Arc 13"/>
            <p:cNvSpPr/>
            <p:nvPr/>
          </p:nvSpPr>
          <p:spPr>
            <a:xfrm>
              <a:off x="-1457297" y="1308738"/>
              <a:ext cx="4021891" cy="4021891"/>
            </a:xfrm>
            <a:prstGeom prst="arc">
              <a:avLst>
                <a:gd name="adj1" fmla="val 20569301"/>
                <a:gd name="adj2" fmla="val 368558"/>
              </a:avLst>
            </a:prstGeom>
            <a:ln w="76200" cmpd="sng">
              <a:solidFill>
                <a:srgbClr val="55739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 Neue Light"/>
                <a:cs typeface="Helvetica Neue Light"/>
              </a:endParaRPr>
            </a:p>
          </p:txBody>
        </p:sp>
        <p:sp>
          <p:nvSpPr>
            <p:cNvPr id="15" name="Arc 14"/>
            <p:cNvSpPr/>
            <p:nvPr/>
          </p:nvSpPr>
          <p:spPr>
            <a:xfrm>
              <a:off x="-1457297" y="1308738"/>
              <a:ext cx="4021891" cy="4021891"/>
            </a:xfrm>
            <a:prstGeom prst="arc">
              <a:avLst>
                <a:gd name="adj1" fmla="val 3533745"/>
                <a:gd name="adj2" fmla="val 4082512"/>
              </a:avLst>
            </a:prstGeom>
            <a:ln w="76200" cmpd="sng">
              <a:solidFill>
                <a:srgbClr val="55739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 Neue Light"/>
                <a:cs typeface="Helvetica Neue Light"/>
              </a:endParaRPr>
            </a:p>
          </p:txBody>
        </p:sp>
        <p:sp>
          <p:nvSpPr>
            <p:cNvPr id="16" name="Arc 15"/>
            <p:cNvSpPr/>
            <p:nvPr/>
          </p:nvSpPr>
          <p:spPr>
            <a:xfrm>
              <a:off x="-1457297" y="1308738"/>
              <a:ext cx="4021891" cy="4021891"/>
            </a:xfrm>
            <a:prstGeom prst="arc">
              <a:avLst>
                <a:gd name="adj1" fmla="val 824105"/>
                <a:gd name="adj2" fmla="val 1439898"/>
              </a:avLst>
            </a:prstGeom>
            <a:ln w="76200" cmpd="sng">
              <a:solidFill>
                <a:srgbClr val="55739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 Neue Light"/>
                <a:cs typeface="Helvetica Neue Light"/>
              </a:endParaRPr>
            </a:p>
          </p:txBody>
        </p:sp>
        <p:sp>
          <p:nvSpPr>
            <p:cNvPr id="18" name="Flèche à angle droit 17"/>
            <p:cNvSpPr/>
            <p:nvPr/>
          </p:nvSpPr>
          <p:spPr>
            <a:xfrm rot="17712084" flipV="1">
              <a:off x="1430817" y="1384106"/>
              <a:ext cx="174962" cy="193718"/>
            </a:xfrm>
            <a:prstGeom prst="bentUpArrow">
              <a:avLst>
                <a:gd name="adj1" fmla="val 6836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 Neue Light"/>
                <a:cs typeface="Helvetica Neue Light"/>
              </a:endParaRPr>
            </a:p>
          </p:txBody>
        </p:sp>
        <p:sp>
          <p:nvSpPr>
            <p:cNvPr id="19" name="Flèche à angle droit 18"/>
            <p:cNvSpPr/>
            <p:nvPr/>
          </p:nvSpPr>
          <p:spPr>
            <a:xfrm rot="20858614" flipV="1">
              <a:off x="2477113" y="2702927"/>
              <a:ext cx="174962" cy="193718"/>
            </a:xfrm>
            <a:prstGeom prst="bentUpArrow">
              <a:avLst>
                <a:gd name="adj1" fmla="val 6836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 Neue Light"/>
                <a:cs typeface="Helvetica Neue Light"/>
              </a:endParaRPr>
            </a:p>
          </p:txBody>
        </p:sp>
        <p:sp>
          <p:nvSpPr>
            <p:cNvPr id="20" name="Flèche à angle droit 19"/>
            <p:cNvSpPr/>
            <p:nvPr/>
          </p:nvSpPr>
          <p:spPr>
            <a:xfrm rot="1022626" flipV="1">
              <a:off x="2466463" y="3808304"/>
              <a:ext cx="174962" cy="193718"/>
            </a:xfrm>
            <a:prstGeom prst="bentUpArrow">
              <a:avLst>
                <a:gd name="adj1" fmla="val 6836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 Neue Light"/>
                <a:cs typeface="Helvetica Neue Light"/>
              </a:endParaRPr>
            </a:p>
          </p:txBody>
        </p:sp>
        <p:sp>
          <p:nvSpPr>
            <p:cNvPr id="21" name="Flèche à angle droit 20"/>
            <p:cNvSpPr/>
            <p:nvPr/>
          </p:nvSpPr>
          <p:spPr>
            <a:xfrm rot="3583499" flipV="1">
              <a:off x="1470187" y="5055252"/>
              <a:ext cx="174962" cy="193718"/>
            </a:xfrm>
            <a:prstGeom prst="bentUpArrow">
              <a:avLst>
                <a:gd name="adj1" fmla="val 6836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 Neue Light"/>
                <a:cs typeface="Helvetica Neue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31738" y="2642045"/>
              <a:ext cx="956171" cy="956171"/>
            </a:xfrm>
            <a:prstGeom prst="rect">
              <a:avLst/>
            </a:prstGeom>
            <a:noFill/>
            <a:ln>
              <a:solidFill>
                <a:srgbClr val="7F7F7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 Neue Light"/>
                <a:cs typeface="Helvetica Neue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13605" y="976547"/>
              <a:ext cx="4468695" cy="4566852"/>
            </a:xfrm>
            <a:prstGeom prst="rect">
              <a:avLst/>
            </a:prstGeom>
            <a:noFill/>
            <a:ln>
              <a:solidFill>
                <a:srgbClr val="7F7F7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 Neue Light"/>
                <a:cs typeface="Helvetica Neue Light"/>
              </a:endParaRPr>
            </a:p>
          </p:txBody>
        </p:sp>
        <p:cxnSp>
          <p:nvCxnSpPr>
            <p:cNvPr id="25" name="Connecteur droit 24"/>
            <p:cNvCxnSpPr/>
            <p:nvPr/>
          </p:nvCxnSpPr>
          <p:spPr>
            <a:xfrm flipV="1">
              <a:off x="2031738" y="982842"/>
              <a:ext cx="1981867" cy="16566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2031738" y="3598216"/>
              <a:ext cx="1981867" cy="1945183"/>
            </a:xfrm>
            <a:prstGeom prst="line">
              <a:avLst/>
            </a:prstGeom>
            <a:ln>
              <a:solidFill>
                <a:srgbClr val="7F7F7F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>
              <a:off x="3507486" y="982842"/>
              <a:ext cx="1508302" cy="4723321"/>
            </a:xfrm>
            <a:prstGeom prst="arc">
              <a:avLst>
                <a:gd name="adj1" fmla="val 16379505"/>
                <a:gd name="adj2" fmla="val 4866987"/>
              </a:avLst>
            </a:prstGeom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 Neue Light"/>
                <a:cs typeface="Helvetica Neue Light"/>
              </a:endParaRPr>
            </a:p>
          </p:txBody>
        </p:sp>
        <p:sp>
          <p:nvSpPr>
            <p:cNvPr id="31" name="Triangle isocèle 30"/>
            <p:cNvSpPr/>
            <p:nvPr/>
          </p:nvSpPr>
          <p:spPr>
            <a:xfrm rot="10006051">
              <a:off x="4576210" y="1603280"/>
              <a:ext cx="543390" cy="468439"/>
            </a:xfrm>
            <a:prstGeom prst="triangle">
              <a:avLst/>
            </a:prstGeom>
            <a:solidFill>
              <a:srgbClr val="FFFFFF"/>
            </a:solidFill>
            <a:ln w="5715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Rockwell"/>
                <a:cs typeface="Rockwell"/>
              </a:endParaRPr>
            </a:p>
          </p:txBody>
        </p:sp>
        <p:sp>
          <p:nvSpPr>
            <p:cNvPr id="32" name="Croix 31"/>
            <p:cNvSpPr/>
            <p:nvPr/>
          </p:nvSpPr>
          <p:spPr>
            <a:xfrm rot="21305821">
              <a:off x="4677113" y="2093243"/>
              <a:ext cx="534129" cy="534129"/>
            </a:xfrm>
            <a:prstGeom prst="plus">
              <a:avLst>
                <a:gd name="adj" fmla="val 36111"/>
              </a:avLst>
            </a:prstGeom>
            <a:solidFill>
              <a:srgbClr val="FFFFFF"/>
            </a:solidFill>
            <a:ln w="571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  <a:latin typeface="Rockwell"/>
                <a:cs typeface="Rockwell"/>
              </a:endParaRPr>
            </a:p>
          </p:txBody>
        </p:sp>
        <p:sp>
          <p:nvSpPr>
            <p:cNvPr id="33" name="Triangle isocèle 32"/>
            <p:cNvSpPr/>
            <p:nvPr/>
          </p:nvSpPr>
          <p:spPr>
            <a:xfrm rot="10569511">
              <a:off x="4723103" y="2678910"/>
              <a:ext cx="543390" cy="468439"/>
            </a:xfrm>
            <a:prstGeom prst="triangle">
              <a:avLst/>
            </a:prstGeom>
            <a:solidFill>
              <a:srgbClr val="FFFFFF"/>
            </a:solidFill>
            <a:ln w="5715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Rockwell"/>
                <a:cs typeface="Rockwell"/>
              </a:endParaRPr>
            </a:p>
          </p:txBody>
        </p:sp>
        <p:sp>
          <p:nvSpPr>
            <p:cNvPr id="34" name="Triangle isocèle 33"/>
            <p:cNvSpPr/>
            <p:nvPr/>
          </p:nvSpPr>
          <p:spPr>
            <a:xfrm rot="10997045">
              <a:off x="4758123" y="3198127"/>
              <a:ext cx="543390" cy="468439"/>
            </a:xfrm>
            <a:prstGeom prst="triangle">
              <a:avLst/>
            </a:prstGeom>
            <a:solidFill>
              <a:srgbClr val="FFFFFF"/>
            </a:solidFill>
            <a:ln w="5715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Rockwell"/>
                <a:cs typeface="Rockwell"/>
              </a:endParaRPr>
            </a:p>
          </p:txBody>
        </p:sp>
        <p:sp>
          <p:nvSpPr>
            <p:cNvPr id="36" name="Ellipse 35"/>
            <p:cNvSpPr/>
            <p:nvPr/>
          </p:nvSpPr>
          <p:spPr>
            <a:xfrm rot="629688">
              <a:off x="4637984" y="4259075"/>
              <a:ext cx="534129" cy="534129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DB5D5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DB5D5B"/>
                  </a:solidFill>
                  <a:latin typeface="Rockwell"/>
                  <a:cs typeface="Rockwell"/>
                </a:rPr>
                <a:t>E</a:t>
              </a:r>
              <a:endParaRPr lang="fr-FR" dirty="0">
                <a:solidFill>
                  <a:srgbClr val="DB5D5B"/>
                </a:solidFill>
                <a:latin typeface="Rockwell"/>
                <a:cs typeface="Rockwell"/>
              </a:endParaRPr>
            </a:p>
          </p:txBody>
        </p:sp>
        <p:sp>
          <p:nvSpPr>
            <p:cNvPr id="37" name="Ellipse 36"/>
            <p:cNvSpPr/>
            <p:nvPr/>
          </p:nvSpPr>
          <p:spPr>
            <a:xfrm rot="20507419">
              <a:off x="4387457" y="1046628"/>
              <a:ext cx="534129" cy="534129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dirty="0" smtClean="0">
                  <a:solidFill>
                    <a:srgbClr val="7F7F7F"/>
                  </a:solidFill>
                  <a:latin typeface="Rockwell"/>
                  <a:cs typeface="Rockwell"/>
                </a:rPr>
                <a:t>NC</a:t>
              </a:r>
              <a:endParaRPr lang="fr-FR" dirty="0">
                <a:solidFill>
                  <a:srgbClr val="7F7F7F"/>
                </a:solidFill>
                <a:latin typeface="Rockwell"/>
                <a:cs typeface="Rockwell"/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 rot="902048">
              <a:off x="4483096" y="4822529"/>
              <a:ext cx="534129" cy="534129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ckwell"/>
                  <a:cs typeface="Rockwell"/>
                </a:rPr>
                <a:t>NC</a:t>
              </a:r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endParaRPr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6542378" y="1113184"/>
              <a:ext cx="1939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 smtClean="0">
                  <a:latin typeface="Avenir Book"/>
                  <a:cs typeface="Avenir Book"/>
                </a:rPr>
                <a:t>Enhancer</a:t>
              </a:r>
              <a:r>
                <a:rPr lang="fr-FR" sz="1600" dirty="0" smtClean="0">
                  <a:latin typeface="Avenir Book"/>
                  <a:cs typeface="Avenir Book"/>
                </a:rPr>
                <a:t> site, made of one </a:t>
              </a:r>
              <a:r>
                <a:rPr lang="fr-FR" sz="1600" dirty="0" err="1" smtClean="0">
                  <a:latin typeface="Avenir Book"/>
                  <a:cs typeface="Avenir Book"/>
                </a:rPr>
                <a:t>binding</a:t>
              </a:r>
              <a:r>
                <a:rPr lang="fr-FR" sz="1600" dirty="0" smtClean="0">
                  <a:latin typeface="Avenir Book"/>
                  <a:cs typeface="Avenir Book"/>
                </a:rPr>
                <a:t> site</a:t>
              </a:r>
              <a:endParaRPr lang="fr-FR" sz="1600" dirty="0">
                <a:latin typeface="Avenir Book"/>
                <a:cs typeface="Avenir Book"/>
              </a:endParaRPr>
            </a:p>
          </p:txBody>
        </p:sp>
        <p:sp>
          <p:nvSpPr>
            <p:cNvPr id="42" name="Accolade fermante 41"/>
            <p:cNvSpPr/>
            <p:nvPr/>
          </p:nvSpPr>
          <p:spPr>
            <a:xfrm rot="20954333">
              <a:off x="5252028" y="1490497"/>
              <a:ext cx="104251" cy="518506"/>
            </a:xfrm>
            <a:prstGeom prst="rightBrace">
              <a:avLst>
                <a:gd name="adj1" fmla="val 31497"/>
                <a:gd name="adj2" fmla="val 50000"/>
              </a:avLst>
            </a:prstGeom>
            <a:ln w="19050" cmpd="sng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 cmpd="sng">
                  <a:solidFill>
                    <a:schemeClr val="tx1"/>
                  </a:solidFill>
                </a:ln>
                <a:latin typeface="Helvetica Neue Light"/>
                <a:cs typeface="Helvetica Neue Light"/>
              </a:endParaRPr>
            </a:p>
          </p:txBody>
        </p:sp>
        <p:sp>
          <p:nvSpPr>
            <p:cNvPr id="43" name="Accolade fermante 42"/>
            <p:cNvSpPr/>
            <p:nvPr/>
          </p:nvSpPr>
          <p:spPr>
            <a:xfrm rot="21430040">
              <a:off x="5362662" y="2641574"/>
              <a:ext cx="108000" cy="1041010"/>
            </a:xfrm>
            <a:prstGeom prst="rightBrace">
              <a:avLst>
                <a:gd name="adj1" fmla="val 31497"/>
                <a:gd name="adj2" fmla="val 50000"/>
              </a:avLst>
            </a:prstGeom>
            <a:ln w="19050" cmpd="sng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 Neue Light"/>
                <a:cs typeface="Helvetica Neue Light"/>
              </a:endParaRPr>
            </a:p>
          </p:txBody>
        </p:sp>
        <p:sp>
          <p:nvSpPr>
            <p:cNvPr id="44" name="Accolade fermante 43"/>
            <p:cNvSpPr/>
            <p:nvPr/>
          </p:nvSpPr>
          <p:spPr>
            <a:xfrm rot="559661">
              <a:off x="5291966" y="3755097"/>
              <a:ext cx="108000" cy="1123151"/>
            </a:xfrm>
            <a:prstGeom prst="rightBrace">
              <a:avLst>
                <a:gd name="adj1" fmla="val 31497"/>
                <a:gd name="adj2" fmla="val 50000"/>
              </a:avLst>
            </a:prstGeom>
            <a:ln w="19050" cmpd="sng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 Neue Light"/>
                <a:cs typeface="Helvetica Neue Light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6636833" y="2097314"/>
              <a:ext cx="15596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 smtClean="0">
                  <a:latin typeface="Avenir Book"/>
                  <a:cs typeface="Avenir Book"/>
                </a:rPr>
                <a:t>Promoter</a:t>
              </a:r>
              <a:endParaRPr lang="fr-FR" sz="1600" dirty="0">
                <a:latin typeface="Avenir Book"/>
                <a:cs typeface="Avenir Book"/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6636833" y="2695801"/>
              <a:ext cx="15596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 smtClean="0">
                  <a:latin typeface="Avenir Book"/>
                  <a:cs typeface="Avenir Book"/>
                </a:rPr>
                <a:t>Operator</a:t>
              </a:r>
              <a:r>
                <a:rPr lang="fr-FR" sz="1600" dirty="0" smtClean="0">
                  <a:latin typeface="Avenir Book"/>
                  <a:cs typeface="Avenir Book"/>
                </a:rPr>
                <a:t> site, made of </a:t>
              </a:r>
              <a:r>
                <a:rPr lang="fr-FR" sz="1600" dirty="0" err="1" smtClean="0">
                  <a:latin typeface="Avenir Book"/>
                  <a:cs typeface="Avenir Book"/>
                </a:rPr>
                <a:t>two</a:t>
              </a:r>
              <a:r>
                <a:rPr lang="fr-FR" sz="1600" dirty="0" smtClean="0">
                  <a:latin typeface="Avenir Book"/>
                  <a:cs typeface="Avenir Book"/>
                </a:rPr>
                <a:t> </a:t>
              </a:r>
              <a:r>
                <a:rPr lang="fr-FR" sz="1600" dirty="0" err="1" smtClean="0">
                  <a:latin typeface="Avenir Book"/>
                  <a:cs typeface="Avenir Book"/>
                </a:rPr>
                <a:t>binding</a:t>
              </a:r>
              <a:r>
                <a:rPr lang="fr-FR" sz="1600" dirty="0" smtClean="0">
                  <a:latin typeface="Avenir Book"/>
                  <a:cs typeface="Avenir Book"/>
                </a:rPr>
                <a:t> sites</a:t>
              </a:r>
              <a:endParaRPr lang="fr-FR" sz="1600" dirty="0">
                <a:latin typeface="Avenir Book"/>
                <a:cs typeface="Avenir Book"/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6366262" y="3838086"/>
              <a:ext cx="21160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 smtClean="0">
                  <a:latin typeface="Avenir Book"/>
                  <a:cs typeface="Avenir Book"/>
                </a:rPr>
                <a:t>Two</a:t>
              </a:r>
              <a:r>
                <a:rPr lang="fr-FR" sz="1600" dirty="0" smtClean="0">
                  <a:latin typeface="Avenir Book"/>
                  <a:cs typeface="Avenir Book"/>
                </a:rPr>
                <a:t> </a:t>
              </a:r>
              <a:r>
                <a:rPr lang="fr-FR" sz="1600" dirty="0" err="1" smtClean="0">
                  <a:latin typeface="Avenir Book"/>
                  <a:cs typeface="Avenir Book"/>
                </a:rPr>
                <a:t>genes</a:t>
              </a:r>
              <a:r>
                <a:rPr lang="fr-FR" sz="1600" dirty="0" smtClean="0">
                  <a:latin typeface="Avenir Book"/>
                  <a:cs typeface="Avenir Book"/>
                </a:rPr>
                <a:t> (one </a:t>
              </a:r>
              <a:r>
                <a:rPr lang="fr-FR" sz="1600" dirty="0" err="1" smtClean="0">
                  <a:latin typeface="Avenir Book"/>
                  <a:cs typeface="Avenir Book"/>
                </a:rPr>
                <a:t>coding</a:t>
              </a:r>
              <a:r>
                <a:rPr lang="fr-FR" sz="1600" dirty="0" smtClean="0">
                  <a:latin typeface="Avenir Book"/>
                  <a:cs typeface="Avenir Book"/>
                </a:rPr>
                <a:t> for </a:t>
              </a:r>
              <a:r>
                <a:rPr lang="fr-FR" sz="1600" dirty="0">
                  <a:latin typeface="Avenir Book"/>
                  <a:cs typeface="Avenir Book"/>
                </a:rPr>
                <a:t>a</a:t>
              </a:r>
              <a:r>
                <a:rPr lang="fr-FR" sz="1600" dirty="0" smtClean="0">
                  <a:latin typeface="Avenir Book"/>
                  <a:cs typeface="Avenir Book"/>
                </a:rPr>
                <a:t> transcription factor and one for an enzyme), </a:t>
              </a:r>
              <a:r>
                <a:rPr lang="fr-FR" sz="1600" dirty="0" err="1" smtClean="0">
                  <a:latin typeface="Avenir Book"/>
                  <a:cs typeface="Avenir Book"/>
                </a:rPr>
                <a:t>constituting</a:t>
              </a:r>
              <a:r>
                <a:rPr lang="fr-FR" sz="1600" dirty="0" smtClean="0">
                  <a:latin typeface="Avenir Book"/>
                  <a:cs typeface="Avenir Book"/>
                </a:rPr>
                <a:t> an </a:t>
              </a:r>
              <a:r>
                <a:rPr lang="fr-FR" sz="1600" dirty="0" err="1" smtClean="0">
                  <a:latin typeface="Avenir Book"/>
                  <a:cs typeface="Avenir Book"/>
                </a:rPr>
                <a:t>operon</a:t>
              </a:r>
              <a:endParaRPr lang="fr-FR" sz="1600" dirty="0">
                <a:latin typeface="Avenir Book"/>
                <a:cs typeface="Avenir Book"/>
              </a:endParaRPr>
            </a:p>
          </p:txBody>
        </p:sp>
        <p:cxnSp>
          <p:nvCxnSpPr>
            <p:cNvPr id="57" name="Connecteur droit avec flèche 56"/>
            <p:cNvCxnSpPr>
              <a:endCxn id="56" idx="1"/>
            </p:cNvCxnSpPr>
            <p:nvPr/>
          </p:nvCxnSpPr>
          <p:spPr>
            <a:xfrm>
              <a:off x="5496319" y="4358242"/>
              <a:ext cx="869943" cy="26467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297460" y="3754353"/>
              <a:ext cx="181096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 smtClean="0">
                  <a:latin typeface="Avenir Book"/>
                  <a:cs typeface="Avenir Book"/>
                </a:rPr>
                <a:t>Circular</a:t>
              </a:r>
              <a:r>
                <a:rPr lang="fr-FR" sz="1600" dirty="0" smtClean="0">
                  <a:latin typeface="Avenir Book"/>
                  <a:cs typeface="Avenir Book"/>
                </a:rPr>
                <a:t> single</a:t>
              </a:r>
            </a:p>
            <a:p>
              <a:pPr algn="ctr"/>
              <a:r>
                <a:rPr lang="fr-FR" sz="1600" dirty="0" smtClean="0">
                  <a:latin typeface="Avenir Book"/>
                  <a:cs typeface="Avenir Book"/>
                </a:rPr>
                <a:t> </a:t>
              </a:r>
              <a:r>
                <a:rPr lang="fr-FR" sz="1600" dirty="0" err="1" smtClean="0">
                  <a:latin typeface="Avenir Book"/>
                  <a:cs typeface="Avenir Book"/>
                </a:rPr>
                <a:t>strand</a:t>
              </a:r>
              <a:r>
                <a:rPr lang="fr-FR" sz="1600" dirty="0" smtClean="0">
                  <a:latin typeface="Avenir Book"/>
                  <a:cs typeface="Avenir Book"/>
                </a:rPr>
                <a:t> </a:t>
              </a:r>
              <a:r>
                <a:rPr lang="fr-FR" sz="1600" dirty="0" err="1" smtClean="0">
                  <a:latin typeface="Avenir Book"/>
                  <a:cs typeface="Avenir Book"/>
                </a:rPr>
                <a:t>genome</a:t>
              </a:r>
              <a:endParaRPr lang="fr-FR" sz="1600" dirty="0">
                <a:latin typeface="Avenir Book"/>
                <a:cs typeface="Avenir Book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331524">
              <a:off x="4715900" y="3711602"/>
              <a:ext cx="513204" cy="499899"/>
            </a:xfrm>
            <a:prstGeom prst="rect">
              <a:avLst/>
            </a:prstGeom>
            <a:ln w="57150" cmpd="sng">
              <a:solidFill>
                <a:srgbClr val="847BA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847BA2"/>
                  </a:solidFill>
                  <a:latin typeface="Rockwell"/>
                  <a:cs typeface="Rockwell"/>
                </a:rPr>
                <a:t>TF</a:t>
              </a:r>
              <a:endParaRPr lang="fr-FR" dirty="0">
                <a:solidFill>
                  <a:srgbClr val="847BA2"/>
                </a:solidFill>
                <a:latin typeface="Rockwell"/>
                <a:cs typeface="Rockwell"/>
              </a:endParaRPr>
            </a:p>
          </p:txBody>
        </p:sp>
        <p:cxnSp>
          <p:nvCxnSpPr>
            <p:cNvPr id="41" name="Connecteur droit avec flèche 40"/>
            <p:cNvCxnSpPr/>
            <p:nvPr/>
          </p:nvCxnSpPr>
          <p:spPr>
            <a:xfrm>
              <a:off x="5648719" y="3145932"/>
              <a:ext cx="869943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 flipV="1">
              <a:off x="5602569" y="2256618"/>
              <a:ext cx="869943" cy="6476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 flipV="1">
              <a:off x="5496319" y="1485323"/>
              <a:ext cx="869943" cy="22317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508991" y="556414"/>
              <a:ext cx="4575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latin typeface="Avenir Heavy"/>
                  <a:cs typeface="Avenir Heavy"/>
                </a:rPr>
                <a:t>c</a:t>
              </a:r>
              <a:r>
                <a:rPr lang="fr-FR" dirty="0" err="1" smtClean="0">
                  <a:latin typeface="Avenir Heavy"/>
                  <a:cs typeface="Avenir Heavy"/>
                </a:rPr>
                <a:t>. Typical structure of a functional region </a:t>
              </a:r>
              <a:endParaRPr lang="fr-FR" dirty="0">
                <a:latin typeface="Avenir Heavy"/>
                <a:cs typeface="Avenir Heav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36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r 4"/>
          <p:cNvGrpSpPr/>
          <p:nvPr/>
        </p:nvGrpSpPr>
        <p:grpSpPr>
          <a:xfrm>
            <a:off x="1878131" y="164351"/>
            <a:ext cx="5312284" cy="6314355"/>
            <a:chOff x="1878131" y="164351"/>
            <a:chExt cx="5312284" cy="6314355"/>
          </a:xfrm>
        </p:grpSpPr>
        <p:pic>
          <p:nvPicPr>
            <p:cNvPr id="3" name="Image 2" descr="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7241" y="164351"/>
              <a:ext cx="5137079" cy="2880000"/>
            </a:xfrm>
            <a:prstGeom prst="rect">
              <a:avLst/>
            </a:prstGeom>
          </p:spPr>
        </p:pic>
        <p:pic>
          <p:nvPicPr>
            <p:cNvPr id="4" name="Image 3" descr="2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131" y="3238706"/>
              <a:ext cx="5312284" cy="32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87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llipse 55"/>
          <p:cNvSpPr/>
          <p:nvPr/>
        </p:nvSpPr>
        <p:spPr>
          <a:xfrm>
            <a:off x="4006172" y="2271561"/>
            <a:ext cx="130738" cy="13073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mpd="sng">
            <a:solidFill>
              <a:schemeClr val="accent5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57" name="Ellipse 56"/>
          <p:cNvSpPr/>
          <p:nvPr/>
        </p:nvSpPr>
        <p:spPr>
          <a:xfrm>
            <a:off x="3916339" y="2174943"/>
            <a:ext cx="130738" cy="13073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mpd="sng">
            <a:solidFill>
              <a:schemeClr val="accent5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58" name="Ellipse 57"/>
          <p:cNvSpPr/>
          <p:nvPr/>
        </p:nvSpPr>
        <p:spPr>
          <a:xfrm>
            <a:off x="3804432" y="2106937"/>
            <a:ext cx="130738" cy="130738"/>
          </a:xfrm>
          <a:prstGeom prst="ellipse">
            <a:avLst/>
          </a:prstGeom>
          <a:solidFill>
            <a:srgbClr val="FCB8BF"/>
          </a:solidFill>
          <a:ln w="12700" cmpd="sng">
            <a:solidFill>
              <a:srgbClr val="DB5D5B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3679684" y="2064656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60" name="Ellipse 59"/>
          <p:cNvSpPr/>
          <p:nvPr/>
        </p:nvSpPr>
        <p:spPr>
          <a:xfrm>
            <a:off x="3547929" y="2057499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61" name="Ellipse 60"/>
          <p:cNvSpPr/>
          <p:nvPr/>
        </p:nvSpPr>
        <p:spPr>
          <a:xfrm>
            <a:off x="3923231" y="2979258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4011627" y="2883062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4072783" y="2767187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64" name="Ellipse 63"/>
          <p:cNvSpPr/>
          <p:nvPr/>
        </p:nvSpPr>
        <p:spPr>
          <a:xfrm>
            <a:off x="4104774" y="2640984"/>
            <a:ext cx="130738" cy="130738"/>
          </a:xfrm>
          <a:prstGeom prst="ellipse">
            <a:avLst/>
          </a:prstGeom>
          <a:solidFill>
            <a:srgbClr val="FCB8BF"/>
          </a:solidFill>
          <a:ln w="12700" cmpd="sng">
            <a:solidFill>
              <a:srgbClr val="DB5D5B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4103532" y="2511489"/>
            <a:ext cx="130738" cy="13073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mpd="sng">
            <a:solidFill>
              <a:schemeClr val="accent5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4069055" y="2385542"/>
            <a:ext cx="130738" cy="13073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mpd="sng">
            <a:solidFill>
              <a:schemeClr val="accent5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3811665" y="3046267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3688608" y="3088947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3559113" y="3098888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3433041" y="3073831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3127471" y="2334869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3197467" y="2223590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73" name="Ellipse 72"/>
          <p:cNvSpPr/>
          <p:nvPr/>
        </p:nvSpPr>
        <p:spPr>
          <a:xfrm>
            <a:off x="3301061" y="2139126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74" name="Ellipse 73"/>
          <p:cNvSpPr/>
          <p:nvPr/>
        </p:nvSpPr>
        <p:spPr>
          <a:xfrm>
            <a:off x="3418941" y="2079997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75" name="Ellipse 74"/>
          <p:cNvSpPr/>
          <p:nvPr/>
        </p:nvSpPr>
        <p:spPr>
          <a:xfrm>
            <a:off x="3313965" y="3023578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3213417" y="2940245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77" name="Ellipse 76"/>
          <p:cNvSpPr/>
          <p:nvPr/>
        </p:nvSpPr>
        <p:spPr>
          <a:xfrm>
            <a:off x="3133959" y="2836334"/>
            <a:ext cx="130738" cy="130738"/>
          </a:xfrm>
          <a:prstGeom prst="ellipse">
            <a:avLst/>
          </a:prstGeom>
          <a:solidFill>
            <a:srgbClr val="FCB8BF"/>
          </a:solidFill>
          <a:ln w="12700" cmpd="sng">
            <a:solidFill>
              <a:srgbClr val="DB5D5B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78" name="Ellipse 77"/>
          <p:cNvSpPr/>
          <p:nvPr/>
        </p:nvSpPr>
        <p:spPr>
          <a:xfrm>
            <a:off x="3084930" y="2715488"/>
            <a:ext cx="130738" cy="130738"/>
          </a:xfrm>
          <a:prstGeom prst="ellipse">
            <a:avLst/>
          </a:prstGeom>
          <a:solidFill>
            <a:srgbClr val="FCB8BF"/>
          </a:solidFill>
          <a:ln w="12700" cmpd="sng">
            <a:solidFill>
              <a:srgbClr val="DB5D5B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3069215" y="2584751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80" name="Ellipse 79"/>
          <p:cNvSpPr/>
          <p:nvPr/>
        </p:nvSpPr>
        <p:spPr>
          <a:xfrm>
            <a:off x="3077831" y="2456287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83" name="Ellipse 82"/>
          <p:cNvSpPr/>
          <p:nvPr/>
        </p:nvSpPr>
        <p:spPr>
          <a:xfrm>
            <a:off x="5954556" y="2277308"/>
            <a:ext cx="130738" cy="130738"/>
          </a:xfrm>
          <a:prstGeom prst="ellipse">
            <a:avLst/>
          </a:prstGeom>
          <a:solidFill>
            <a:srgbClr val="B7DEE8"/>
          </a:solidFill>
          <a:ln w="12700" cmpd="sng">
            <a:solidFill>
              <a:srgbClr val="4BACC6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5864723" y="2180690"/>
            <a:ext cx="130738" cy="130738"/>
          </a:xfrm>
          <a:prstGeom prst="ellipse">
            <a:avLst/>
          </a:prstGeom>
          <a:solidFill>
            <a:srgbClr val="B7DEE8"/>
          </a:solidFill>
          <a:ln w="12700" cmpd="sng">
            <a:solidFill>
              <a:srgbClr val="4BACC6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5752816" y="2112684"/>
            <a:ext cx="130738" cy="13073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mpd="sng">
            <a:solidFill>
              <a:schemeClr val="accent5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86" name="Ellipse 85"/>
          <p:cNvSpPr/>
          <p:nvPr/>
        </p:nvSpPr>
        <p:spPr>
          <a:xfrm>
            <a:off x="5628068" y="2070403"/>
            <a:ext cx="130738" cy="130738"/>
          </a:xfrm>
          <a:prstGeom prst="ellipse">
            <a:avLst/>
          </a:prstGeom>
          <a:solidFill>
            <a:srgbClr val="FCB8BF"/>
          </a:solidFill>
          <a:ln w="12700" cmpd="sng">
            <a:solidFill>
              <a:srgbClr val="DB5D5B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87" name="Ellipse 86"/>
          <p:cNvSpPr/>
          <p:nvPr/>
        </p:nvSpPr>
        <p:spPr>
          <a:xfrm>
            <a:off x="5496313" y="2063246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88" name="Ellipse 87"/>
          <p:cNvSpPr/>
          <p:nvPr/>
        </p:nvSpPr>
        <p:spPr>
          <a:xfrm>
            <a:off x="5871615" y="2985005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5960011" y="2888809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90" name="Ellipse 89"/>
          <p:cNvSpPr/>
          <p:nvPr/>
        </p:nvSpPr>
        <p:spPr>
          <a:xfrm>
            <a:off x="6021167" y="2772934"/>
            <a:ext cx="130738" cy="130738"/>
          </a:xfrm>
          <a:prstGeom prst="ellipse">
            <a:avLst/>
          </a:prstGeom>
          <a:solidFill>
            <a:srgbClr val="FCB8BF"/>
          </a:solidFill>
          <a:ln w="12700" cmpd="sng">
            <a:solidFill>
              <a:srgbClr val="DB5D5B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6053158" y="2646731"/>
            <a:ext cx="130738" cy="13073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mpd="sng">
            <a:solidFill>
              <a:schemeClr val="accent5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92" name="Ellipse 91"/>
          <p:cNvSpPr/>
          <p:nvPr/>
        </p:nvSpPr>
        <p:spPr>
          <a:xfrm>
            <a:off x="6051916" y="2517236"/>
            <a:ext cx="130738" cy="130738"/>
          </a:xfrm>
          <a:prstGeom prst="ellipse">
            <a:avLst/>
          </a:prstGeom>
          <a:solidFill>
            <a:srgbClr val="B7DEE8"/>
          </a:solidFill>
          <a:ln w="12700" cmpd="sng">
            <a:solidFill>
              <a:srgbClr val="4BACC6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6017439" y="2391289"/>
            <a:ext cx="130738" cy="130738"/>
          </a:xfrm>
          <a:prstGeom prst="ellipse">
            <a:avLst/>
          </a:prstGeom>
          <a:solidFill>
            <a:srgbClr val="B7DEE8"/>
          </a:solidFill>
          <a:ln w="12700" cmpd="sng">
            <a:solidFill>
              <a:srgbClr val="4BACC6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94" name="Ellipse 93"/>
          <p:cNvSpPr/>
          <p:nvPr/>
        </p:nvSpPr>
        <p:spPr>
          <a:xfrm>
            <a:off x="5760049" y="3052014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5636992" y="3094694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96" name="Ellipse 95"/>
          <p:cNvSpPr/>
          <p:nvPr/>
        </p:nvSpPr>
        <p:spPr>
          <a:xfrm>
            <a:off x="5507497" y="3104635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5381425" y="3079578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5075855" y="2340616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99" name="Ellipse 98"/>
          <p:cNvSpPr/>
          <p:nvPr/>
        </p:nvSpPr>
        <p:spPr>
          <a:xfrm>
            <a:off x="5145851" y="2229337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00" name="Ellipse 99"/>
          <p:cNvSpPr/>
          <p:nvPr/>
        </p:nvSpPr>
        <p:spPr>
          <a:xfrm>
            <a:off x="5249445" y="2144873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01" name="Ellipse 100"/>
          <p:cNvSpPr/>
          <p:nvPr/>
        </p:nvSpPr>
        <p:spPr>
          <a:xfrm>
            <a:off x="5367325" y="2085744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5262349" y="3029325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5161801" y="2945992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04" name="Ellipse 103"/>
          <p:cNvSpPr/>
          <p:nvPr/>
        </p:nvSpPr>
        <p:spPr>
          <a:xfrm>
            <a:off x="5082343" y="2842081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05" name="Ellipse 104"/>
          <p:cNvSpPr/>
          <p:nvPr/>
        </p:nvSpPr>
        <p:spPr>
          <a:xfrm>
            <a:off x="5033314" y="2721235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5017599" y="2590498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07" name="Ellipse 106"/>
          <p:cNvSpPr/>
          <p:nvPr/>
        </p:nvSpPr>
        <p:spPr>
          <a:xfrm>
            <a:off x="5026215" y="2462034"/>
            <a:ext cx="130738" cy="130738"/>
          </a:xfrm>
          <a:prstGeom prst="ellipse">
            <a:avLst/>
          </a:prstGeom>
          <a:solidFill>
            <a:srgbClr val="D9D9D9"/>
          </a:solidFill>
          <a:ln w="12700" cmpd="sng">
            <a:solidFill>
              <a:srgbClr val="7F7F7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08" name="Parenthèse ouvrante 107"/>
          <p:cNvSpPr/>
          <p:nvPr/>
        </p:nvSpPr>
        <p:spPr>
          <a:xfrm rot="19988733">
            <a:off x="3879555" y="2194851"/>
            <a:ext cx="55429" cy="623327"/>
          </a:xfrm>
          <a:prstGeom prst="leftBracket">
            <a:avLst/>
          </a:prstGeom>
          <a:ln w="127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avec flèche 109"/>
          <p:cNvCxnSpPr>
            <a:stCxn id="108" idx="1"/>
          </p:cNvCxnSpPr>
          <p:nvPr/>
        </p:nvCxnSpPr>
        <p:spPr>
          <a:xfrm flipH="1">
            <a:off x="3258209" y="2519034"/>
            <a:ext cx="624335" cy="27805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Parenthèse ouvrante 112"/>
          <p:cNvSpPr/>
          <p:nvPr/>
        </p:nvSpPr>
        <p:spPr>
          <a:xfrm rot="9203405">
            <a:off x="6115246" y="2036505"/>
            <a:ext cx="72489" cy="623327"/>
          </a:xfrm>
          <a:prstGeom prst="leftBracket">
            <a:avLst/>
          </a:prstGeom>
          <a:ln w="127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4" name="Connecteur droit avec flèche 113"/>
          <p:cNvCxnSpPr>
            <a:stCxn id="113" idx="1"/>
          </p:cNvCxnSpPr>
          <p:nvPr/>
        </p:nvCxnSpPr>
        <p:spPr>
          <a:xfrm flipV="1">
            <a:off x="6183896" y="2085744"/>
            <a:ext cx="489810" cy="24619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endCxn id="78" idx="4"/>
          </p:cNvCxnSpPr>
          <p:nvPr/>
        </p:nvCxnSpPr>
        <p:spPr>
          <a:xfrm flipV="1">
            <a:off x="2954258" y="2846226"/>
            <a:ext cx="196041" cy="51699"/>
          </a:xfrm>
          <a:prstGeom prst="straightConnector1">
            <a:avLst/>
          </a:prstGeom>
          <a:ln>
            <a:solidFill>
              <a:srgbClr val="DB5D5B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 flipH="1">
            <a:off x="5758806" y="1947717"/>
            <a:ext cx="72122" cy="191409"/>
          </a:xfrm>
          <a:prstGeom prst="straightConnector1">
            <a:avLst/>
          </a:prstGeom>
          <a:ln>
            <a:solidFill>
              <a:srgbClr val="DB5D5B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6107519" y="2777469"/>
            <a:ext cx="179583" cy="50001"/>
          </a:xfrm>
          <a:prstGeom prst="straightConnector1">
            <a:avLst/>
          </a:prstGeom>
          <a:ln>
            <a:solidFill>
              <a:srgbClr val="DB5D5B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Multiplication 139"/>
          <p:cNvSpPr/>
          <p:nvPr/>
        </p:nvSpPr>
        <p:spPr>
          <a:xfrm rot="19646621">
            <a:off x="5884401" y="2168444"/>
            <a:ext cx="317061" cy="434066"/>
          </a:xfrm>
          <a:prstGeom prst="mathMultiply">
            <a:avLst>
              <a:gd name="adj1" fmla="val 472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4004930" y="3886894"/>
            <a:ext cx="130738" cy="130738"/>
          </a:xfrm>
          <a:prstGeom prst="ellipse">
            <a:avLst/>
          </a:prstGeom>
          <a:solidFill>
            <a:srgbClr val="B7DEE8"/>
          </a:solidFill>
          <a:ln w="12700" cmpd="sng">
            <a:solidFill>
              <a:srgbClr val="4BACC6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43" name="Ellipse 142"/>
          <p:cNvSpPr/>
          <p:nvPr/>
        </p:nvSpPr>
        <p:spPr>
          <a:xfrm>
            <a:off x="3915097" y="3790276"/>
            <a:ext cx="130738" cy="130738"/>
          </a:xfrm>
          <a:prstGeom prst="ellipse">
            <a:avLst/>
          </a:prstGeom>
          <a:solidFill>
            <a:srgbClr val="B7DEE8"/>
          </a:solidFill>
          <a:ln w="12700" cmpd="sng">
            <a:solidFill>
              <a:srgbClr val="4BACC6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44" name="Ellipse 143"/>
          <p:cNvSpPr/>
          <p:nvPr/>
        </p:nvSpPr>
        <p:spPr>
          <a:xfrm>
            <a:off x="3803190" y="3722270"/>
            <a:ext cx="130738" cy="130738"/>
          </a:xfrm>
          <a:prstGeom prst="ellipse">
            <a:avLst/>
          </a:prstGeom>
          <a:solidFill>
            <a:srgbClr val="FCB8BF"/>
          </a:solidFill>
          <a:ln w="12700" cmpd="sng">
            <a:solidFill>
              <a:srgbClr val="DB5D5B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45" name="Ellipse 144"/>
          <p:cNvSpPr/>
          <p:nvPr/>
        </p:nvSpPr>
        <p:spPr>
          <a:xfrm>
            <a:off x="3678442" y="3679989"/>
            <a:ext cx="130738" cy="130738"/>
          </a:xfrm>
          <a:prstGeom prst="ellipse">
            <a:avLst/>
          </a:prstGeom>
          <a:solidFill>
            <a:srgbClr val="FCB8BF"/>
          </a:solidFill>
          <a:ln w="12700" cmpd="sng">
            <a:solidFill>
              <a:srgbClr val="DB5D5B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46" name="Ellipse 145"/>
          <p:cNvSpPr/>
          <p:nvPr/>
        </p:nvSpPr>
        <p:spPr>
          <a:xfrm>
            <a:off x="3546687" y="3672832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47" name="Ellipse 146"/>
          <p:cNvSpPr/>
          <p:nvPr/>
        </p:nvSpPr>
        <p:spPr>
          <a:xfrm>
            <a:off x="3921989" y="4594591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48" name="Ellipse 147"/>
          <p:cNvSpPr/>
          <p:nvPr/>
        </p:nvSpPr>
        <p:spPr>
          <a:xfrm>
            <a:off x="4010385" y="4498395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49" name="Ellipse 148"/>
          <p:cNvSpPr/>
          <p:nvPr/>
        </p:nvSpPr>
        <p:spPr>
          <a:xfrm>
            <a:off x="4071541" y="4382520"/>
            <a:ext cx="130738" cy="130738"/>
          </a:xfrm>
          <a:prstGeom prst="ellipse">
            <a:avLst/>
          </a:prstGeom>
          <a:solidFill>
            <a:srgbClr val="FCB8BF"/>
          </a:solidFill>
          <a:ln w="12700" cmpd="sng">
            <a:solidFill>
              <a:srgbClr val="DB5D5B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50" name="Ellipse 149"/>
          <p:cNvSpPr/>
          <p:nvPr/>
        </p:nvSpPr>
        <p:spPr>
          <a:xfrm>
            <a:off x="4103532" y="4256317"/>
            <a:ext cx="130738" cy="130738"/>
          </a:xfrm>
          <a:prstGeom prst="ellipse">
            <a:avLst/>
          </a:prstGeom>
          <a:solidFill>
            <a:srgbClr val="FCB8BF"/>
          </a:solidFill>
          <a:ln w="12700" cmpd="sng">
            <a:solidFill>
              <a:srgbClr val="DB5D5B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51" name="Ellipse 150"/>
          <p:cNvSpPr/>
          <p:nvPr/>
        </p:nvSpPr>
        <p:spPr>
          <a:xfrm>
            <a:off x="4102290" y="4126822"/>
            <a:ext cx="130738" cy="130738"/>
          </a:xfrm>
          <a:prstGeom prst="ellipse">
            <a:avLst/>
          </a:prstGeom>
          <a:solidFill>
            <a:srgbClr val="B7DEE8"/>
          </a:solidFill>
          <a:ln w="12700" cmpd="sng">
            <a:solidFill>
              <a:srgbClr val="4BACC6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52" name="Ellipse 151"/>
          <p:cNvSpPr/>
          <p:nvPr/>
        </p:nvSpPr>
        <p:spPr>
          <a:xfrm>
            <a:off x="4067813" y="4000875"/>
            <a:ext cx="130738" cy="130738"/>
          </a:xfrm>
          <a:prstGeom prst="ellipse">
            <a:avLst/>
          </a:prstGeom>
          <a:solidFill>
            <a:srgbClr val="B7DEE8"/>
          </a:solidFill>
          <a:ln w="12700" cmpd="sng">
            <a:solidFill>
              <a:srgbClr val="4BACC6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53" name="Ellipse 152"/>
          <p:cNvSpPr/>
          <p:nvPr/>
        </p:nvSpPr>
        <p:spPr>
          <a:xfrm>
            <a:off x="3810423" y="4661600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54" name="Ellipse 153"/>
          <p:cNvSpPr/>
          <p:nvPr/>
        </p:nvSpPr>
        <p:spPr>
          <a:xfrm>
            <a:off x="3687366" y="4704280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55" name="Ellipse 154"/>
          <p:cNvSpPr/>
          <p:nvPr/>
        </p:nvSpPr>
        <p:spPr>
          <a:xfrm>
            <a:off x="3557871" y="4714221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56" name="Ellipse 155"/>
          <p:cNvSpPr/>
          <p:nvPr/>
        </p:nvSpPr>
        <p:spPr>
          <a:xfrm>
            <a:off x="3431799" y="4689164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57" name="Ellipse 156"/>
          <p:cNvSpPr/>
          <p:nvPr/>
        </p:nvSpPr>
        <p:spPr>
          <a:xfrm>
            <a:off x="3126229" y="3950202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58" name="Ellipse 157"/>
          <p:cNvSpPr/>
          <p:nvPr/>
        </p:nvSpPr>
        <p:spPr>
          <a:xfrm>
            <a:off x="3196225" y="3838923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59" name="Ellipse 158"/>
          <p:cNvSpPr/>
          <p:nvPr/>
        </p:nvSpPr>
        <p:spPr>
          <a:xfrm>
            <a:off x="3299819" y="3754459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60" name="Ellipse 159"/>
          <p:cNvSpPr/>
          <p:nvPr/>
        </p:nvSpPr>
        <p:spPr>
          <a:xfrm>
            <a:off x="3417699" y="3695330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61" name="Ellipse 160"/>
          <p:cNvSpPr/>
          <p:nvPr/>
        </p:nvSpPr>
        <p:spPr>
          <a:xfrm>
            <a:off x="3312723" y="4638911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62" name="Ellipse 161"/>
          <p:cNvSpPr/>
          <p:nvPr/>
        </p:nvSpPr>
        <p:spPr>
          <a:xfrm>
            <a:off x="3212175" y="4555578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63" name="Ellipse 162"/>
          <p:cNvSpPr/>
          <p:nvPr/>
        </p:nvSpPr>
        <p:spPr>
          <a:xfrm>
            <a:off x="3132717" y="4451667"/>
            <a:ext cx="130738" cy="130738"/>
          </a:xfrm>
          <a:prstGeom prst="ellipse">
            <a:avLst/>
          </a:prstGeom>
          <a:solidFill>
            <a:srgbClr val="FCB8BF"/>
          </a:solidFill>
          <a:ln w="12700" cmpd="sng">
            <a:solidFill>
              <a:srgbClr val="DB5D5B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64" name="Ellipse 163"/>
          <p:cNvSpPr/>
          <p:nvPr/>
        </p:nvSpPr>
        <p:spPr>
          <a:xfrm>
            <a:off x="3083688" y="4330821"/>
            <a:ext cx="130738" cy="130738"/>
          </a:xfrm>
          <a:prstGeom prst="ellipse">
            <a:avLst/>
          </a:prstGeom>
          <a:solidFill>
            <a:srgbClr val="FCB8BF"/>
          </a:solidFill>
          <a:ln w="12700" cmpd="sng">
            <a:solidFill>
              <a:srgbClr val="DB5D5B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65" name="Ellipse 164"/>
          <p:cNvSpPr/>
          <p:nvPr/>
        </p:nvSpPr>
        <p:spPr>
          <a:xfrm>
            <a:off x="3067973" y="4200084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66" name="Ellipse 165"/>
          <p:cNvSpPr/>
          <p:nvPr/>
        </p:nvSpPr>
        <p:spPr>
          <a:xfrm>
            <a:off x="3076589" y="4071620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68" name="Ellipse 167"/>
          <p:cNvSpPr/>
          <p:nvPr/>
        </p:nvSpPr>
        <p:spPr>
          <a:xfrm>
            <a:off x="5953314" y="3892641"/>
            <a:ext cx="130738" cy="13073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mpd="sng">
            <a:solidFill>
              <a:schemeClr val="accent5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69" name="Ellipse 168"/>
          <p:cNvSpPr/>
          <p:nvPr/>
        </p:nvSpPr>
        <p:spPr>
          <a:xfrm>
            <a:off x="5863481" y="3796023"/>
            <a:ext cx="130738" cy="13073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mpd="sng">
            <a:solidFill>
              <a:schemeClr val="accent5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70" name="Ellipse 169"/>
          <p:cNvSpPr/>
          <p:nvPr/>
        </p:nvSpPr>
        <p:spPr>
          <a:xfrm>
            <a:off x="5751574" y="3728017"/>
            <a:ext cx="130738" cy="130738"/>
          </a:xfrm>
          <a:prstGeom prst="ellipse">
            <a:avLst/>
          </a:prstGeom>
          <a:solidFill>
            <a:srgbClr val="FCB8BF"/>
          </a:solidFill>
          <a:ln w="12700" cmpd="sng">
            <a:solidFill>
              <a:srgbClr val="DB5D5B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71" name="Ellipse 170"/>
          <p:cNvSpPr/>
          <p:nvPr/>
        </p:nvSpPr>
        <p:spPr>
          <a:xfrm>
            <a:off x="5626826" y="3685736"/>
            <a:ext cx="130738" cy="130738"/>
          </a:xfrm>
          <a:prstGeom prst="ellipse">
            <a:avLst/>
          </a:prstGeom>
          <a:solidFill>
            <a:srgbClr val="FCB8BF"/>
          </a:solidFill>
          <a:ln w="12700" cmpd="sng">
            <a:solidFill>
              <a:srgbClr val="DB5D5B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72" name="Ellipse 171"/>
          <p:cNvSpPr/>
          <p:nvPr/>
        </p:nvSpPr>
        <p:spPr>
          <a:xfrm>
            <a:off x="5495071" y="3678579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73" name="Ellipse 172"/>
          <p:cNvSpPr/>
          <p:nvPr/>
        </p:nvSpPr>
        <p:spPr>
          <a:xfrm>
            <a:off x="5870373" y="4600338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74" name="Ellipse 173"/>
          <p:cNvSpPr/>
          <p:nvPr/>
        </p:nvSpPr>
        <p:spPr>
          <a:xfrm>
            <a:off x="5958769" y="4504142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75" name="Ellipse 174"/>
          <p:cNvSpPr/>
          <p:nvPr/>
        </p:nvSpPr>
        <p:spPr>
          <a:xfrm>
            <a:off x="6019925" y="4388267"/>
            <a:ext cx="130738" cy="130738"/>
          </a:xfrm>
          <a:prstGeom prst="ellipse">
            <a:avLst/>
          </a:prstGeom>
          <a:solidFill>
            <a:srgbClr val="FCB8BF"/>
          </a:solidFill>
          <a:ln w="12700" cmpd="sng">
            <a:solidFill>
              <a:srgbClr val="DB5D5B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76" name="Ellipse 175"/>
          <p:cNvSpPr/>
          <p:nvPr/>
        </p:nvSpPr>
        <p:spPr>
          <a:xfrm>
            <a:off x="6051916" y="4262064"/>
            <a:ext cx="130738" cy="130738"/>
          </a:xfrm>
          <a:prstGeom prst="ellipse">
            <a:avLst/>
          </a:prstGeom>
          <a:solidFill>
            <a:srgbClr val="FCB8BF"/>
          </a:solidFill>
          <a:ln w="12700" cmpd="sng">
            <a:solidFill>
              <a:srgbClr val="DB5D5B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77" name="Ellipse 176"/>
          <p:cNvSpPr/>
          <p:nvPr/>
        </p:nvSpPr>
        <p:spPr>
          <a:xfrm>
            <a:off x="6050674" y="4132569"/>
            <a:ext cx="130738" cy="13073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mpd="sng">
            <a:solidFill>
              <a:schemeClr val="accent5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78" name="Ellipse 177"/>
          <p:cNvSpPr/>
          <p:nvPr/>
        </p:nvSpPr>
        <p:spPr>
          <a:xfrm>
            <a:off x="6016197" y="4006622"/>
            <a:ext cx="130738" cy="13073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mpd="sng">
            <a:solidFill>
              <a:schemeClr val="accent5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79" name="Ellipse 178"/>
          <p:cNvSpPr/>
          <p:nvPr/>
        </p:nvSpPr>
        <p:spPr>
          <a:xfrm>
            <a:off x="5758807" y="4667347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80" name="Ellipse 179"/>
          <p:cNvSpPr/>
          <p:nvPr/>
        </p:nvSpPr>
        <p:spPr>
          <a:xfrm>
            <a:off x="5635750" y="4710027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81" name="Ellipse 180"/>
          <p:cNvSpPr/>
          <p:nvPr/>
        </p:nvSpPr>
        <p:spPr>
          <a:xfrm>
            <a:off x="5506255" y="4719968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82" name="Ellipse 181"/>
          <p:cNvSpPr/>
          <p:nvPr/>
        </p:nvSpPr>
        <p:spPr>
          <a:xfrm>
            <a:off x="5380183" y="4694911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83" name="Ellipse 182"/>
          <p:cNvSpPr/>
          <p:nvPr/>
        </p:nvSpPr>
        <p:spPr>
          <a:xfrm>
            <a:off x="5074613" y="3955949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84" name="Ellipse 183"/>
          <p:cNvSpPr/>
          <p:nvPr/>
        </p:nvSpPr>
        <p:spPr>
          <a:xfrm>
            <a:off x="5144609" y="3844670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85" name="Ellipse 184"/>
          <p:cNvSpPr/>
          <p:nvPr/>
        </p:nvSpPr>
        <p:spPr>
          <a:xfrm>
            <a:off x="5248203" y="3760206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86" name="Ellipse 185"/>
          <p:cNvSpPr/>
          <p:nvPr/>
        </p:nvSpPr>
        <p:spPr>
          <a:xfrm>
            <a:off x="5366083" y="3701077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87" name="Ellipse 186"/>
          <p:cNvSpPr/>
          <p:nvPr/>
        </p:nvSpPr>
        <p:spPr>
          <a:xfrm>
            <a:off x="5261107" y="4644658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88" name="Ellipse 187"/>
          <p:cNvSpPr/>
          <p:nvPr/>
        </p:nvSpPr>
        <p:spPr>
          <a:xfrm>
            <a:off x="5160559" y="4561325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89" name="Ellipse 188"/>
          <p:cNvSpPr/>
          <p:nvPr/>
        </p:nvSpPr>
        <p:spPr>
          <a:xfrm>
            <a:off x="5081101" y="4457414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90" name="Ellipse 189"/>
          <p:cNvSpPr/>
          <p:nvPr/>
        </p:nvSpPr>
        <p:spPr>
          <a:xfrm>
            <a:off x="5032072" y="4336568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91" name="Ellipse 190"/>
          <p:cNvSpPr/>
          <p:nvPr/>
        </p:nvSpPr>
        <p:spPr>
          <a:xfrm>
            <a:off x="5016357" y="4205831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92" name="Ellipse 191"/>
          <p:cNvSpPr/>
          <p:nvPr/>
        </p:nvSpPr>
        <p:spPr>
          <a:xfrm>
            <a:off x="5024973" y="4077367"/>
            <a:ext cx="130738" cy="130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M Sans 10 Regular"/>
              <a:cs typeface="LM Sans 10 Regular"/>
            </a:endParaRPr>
          </a:p>
        </p:txBody>
      </p:sp>
      <p:sp>
        <p:nvSpPr>
          <p:cNvPr id="193" name="Parenthèse ouvrante 192"/>
          <p:cNvSpPr/>
          <p:nvPr/>
        </p:nvSpPr>
        <p:spPr>
          <a:xfrm rot="19988733">
            <a:off x="3878313" y="3810184"/>
            <a:ext cx="55429" cy="623327"/>
          </a:xfrm>
          <a:prstGeom prst="leftBracket">
            <a:avLst/>
          </a:prstGeom>
          <a:ln w="127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4" name="Connecteur droit avec flèche 193"/>
          <p:cNvCxnSpPr>
            <a:stCxn id="193" idx="1"/>
          </p:cNvCxnSpPr>
          <p:nvPr/>
        </p:nvCxnSpPr>
        <p:spPr>
          <a:xfrm flipH="1">
            <a:off x="3256967" y="4134367"/>
            <a:ext cx="624335" cy="27805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>
            <a:endCxn id="145" idx="6"/>
          </p:cNvCxnSpPr>
          <p:nvPr/>
        </p:nvCxnSpPr>
        <p:spPr>
          <a:xfrm flipH="1">
            <a:off x="3809180" y="3553949"/>
            <a:ext cx="72122" cy="191409"/>
          </a:xfrm>
          <a:prstGeom prst="straightConnector1">
            <a:avLst/>
          </a:prstGeom>
          <a:ln>
            <a:solidFill>
              <a:srgbClr val="DB5D5B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Connecteur droit avec flèche 199"/>
          <p:cNvCxnSpPr>
            <a:endCxn id="149" idx="7"/>
          </p:cNvCxnSpPr>
          <p:nvPr/>
        </p:nvCxnSpPr>
        <p:spPr>
          <a:xfrm flipH="1" flipV="1">
            <a:off x="4183133" y="4401666"/>
            <a:ext cx="179583" cy="50001"/>
          </a:xfrm>
          <a:prstGeom prst="straightConnector1">
            <a:avLst/>
          </a:prstGeom>
          <a:ln>
            <a:solidFill>
              <a:srgbClr val="DB5D5B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>
            <a:endCxn id="164" idx="4"/>
          </p:cNvCxnSpPr>
          <p:nvPr/>
        </p:nvCxnSpPr>
        <p:spPr>
          <a:xfrm flipV="1">
            <a:off x="2953016" y="4461559"/>
            <a:ext cx="196041" cy="51699"/>
          </a:xfrm>
          <a:prstGeom prst="straightConnector1">
            <a:avLst/>
          </a:prstGeom>
          <a:ln>
            <a:solidFill>
              <a:srgbClr val="DB5D5B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Connecteur droit avec flèche 201"/>
          <p:cNvCxnSpPr/>
          <p:nvPr/>
        </p:nvCxnSpPr>
        <p:spPr>
          <a:xfrm flipH="1">
            <a:off x="5757564" y="3563050"/>
            <a:ext cx="72122" cy="191409"/>
          </a:xfrm>
          <a:prstGeom prst="straightConnector1">
            <a:avLst/>
          </a:prstGeom>
          <a:ln>
            <a:solidFill>
              <a:srgbClr val="DB5D5B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/>
          <p:nvPr/>
        </p:nvCxnSpPr>
        <p:spPr>
          <a:xfrm flipH="1" flipV="1">
            <a:off x="6106277" y="4392802"/>
            <a:ext cx="179583" cy="50001"/>
          </a:xfrm>
          <a:prstGeom prst="straightConnector1">
            <a:avLst/>
          </a:prstGeom>
          <a:ln>
            <a:solidFill>
              <a:srgbClr val="DB5D5B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" name="Multiplication 204"/>
          <p:cNvSpPr/>
          <p:nvPr/>
        </p:nvSpPr>
        <p:spPr>
          <a:xfrm rot="19852895">
            <a:off x="3946244" y="3806346"/>
            <a:ext cx="317061" cy="434066"/>
          </a:xfrm>
          <a:prstGeom prst="mathMultiply">
            <a:avLst>
              <a:gd name="adj1" fmla="val 472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courbée vers le bas 206"/>
          <p:cNvSpPr/>
          <p:nvPr/>
        </p:nvSpPr>
        <p:spPr>
          <a:xfrm rot="3662075">
            <a:off x="5858796" y="3759445"/>
            <a:ext cx="757155" cy="328043"/>
          </a:xfrm>
          <a:prstGeom prst="curvedDownArrow">
            <a:avLst>
              <a:gd name="adj1" fmla="val 0"/>
              <a:gd name="adj2" fmla="val 21813"/>
              <a:gd name="adj3" fmla="val 23808"/>
            </a:avLst>
          </a:prstGeom>
          <a:ln w="1270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102982" y="1681294"/>
            <a:ext cx="10967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>
                <a:latin typeface="Avenir Heavy"/>
                <a:cs typeface="Avenir Heavy"/>
              </a:rPr>
              <a:t>a. Duplication 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124013" y="1681294"/>
            <a:ext cx="9214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>
                <a:latin typeface="Avenir Heavy"/>
                <a:cs typeface="Avenir Heavy"/>
              </a:rPr>
              <a:t>b. Deletion 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3023753" y="3299169"/>
            <a:ext cx="12035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>
                <a:latin typeface="Avenir Heavy"/>
                <a:cs typeface="Avenir Heavy"/>
              </a:rPr>
              <a:t>c. Translocation 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5110324" y="3299169"/>
            <a:ext cx="952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>
                <a:latin typeface="Avenir Heavy"/>
                <a:cs typeface="Avenir Heavy"/>
              </a:rPr>
              <a:t>d. Inversion </a:t>
            </a:r>
          </a:p>
        </p:txBody>
      </p:sp>
      <p:sp>
        <p:nvSpPr>
          <p:cNvPr id="198" name="ZoneTexte 197"/>
          <p:cNvSpPr txBox="1"/>
          <p:nvPr/>
        </p:nvSpPr>
        <p:spPr>
          <a:xfrm>
            <a:off x="5704927" y="2341288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>
                <a:latin typeface="Avenir Book"/>
                <a:cs typeface="Avenir Book"/>
              </a:rPr>
              <a:t>cut</a:t>
            </a:r>
          </a:p>
        </p:txBody>
      </p:sp>
      <p:sp>
        <p:nvSpPr>
          <p:cNvPr id="206" name="ZoneTexte 205"/>
          <p:cNvSpPr txBox="1"/>
          <p:nvPr/>
        </p:nvSpPr>
        <p:spPr>
          <a:xfrm>
            <a:off x="2799529" y="2877283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>
                <a:latin typeface="Avenir Book"/>
                <a:cs typeface="Avenir Book"/>
              </a:rPr>
              <a:t>insert</a:t>
            </a:r>
          </a:p>
        </p:txBody>
      </p:sp>
      <p:sp>
        <p:nvSpPr>
          <p:cNvPr id="208" name="ZoneTexte 207"/>
          <p:cNvSpPr txBox="1"/>
          <p:nvPr/>
        </p:nvSpPr>
        <p:spPr>
          <a:xfrm>
            <a:off x="2799529" y="4496728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>
                <a:latin typeface="Avenir Book"/>
                <a:cs typeface="Avenir Book"/>
              </a:rPr>
              <a:t>insert</a:t>
            </a:r>
          </a:p>
        </p:txBody>
      </p:sp>
      <p:sp>
        <p:nvSpPr>
          <p:cNvPr id="214" name="ZoneTexte 213"/>
          <p:cNvSpPr txBox="1"/>
          <p:nvPr/>
        </p:nvSpPr>
        <p:spPr>
          <a:xfrm rot="20160000">
            <a:off x="3346917" y="4083836"/>
            <a:ext cx="407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>
                <a:latin typeface="Avenir Book"/>
                <a:cs typeface="Avenir Book"/>
              </a:rPr>
              <a:t>copy</a:t>
            </a:r>
          </a:p>
        </p:txBody>
      </p:sp>
      <p:sp>
        <p:nvSpPr>
          <p:cNvPr id="215" name="ZoneTexte 214"/>
          <p:cNvSpPr txBox="1"/>
          <p:nvPr/>
        </p:nvSpPr>
        <p:spPr>
          <a:xfrm>
            <a:off x="4102572" y="3835816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>
                <a:latin typeface="Avenir Book"/>
                <a:cs typeface="Avenir Book"/>
              </a:rPr>
              <a:t>cut</a:t>
            </a:r>
          </a:p>
        </p:txBody>
      </p:sp>
      <p:sp>
        <p:nvSpPr>
          <p:cNvPr id="216" name="ZoneTexte 215"/>
          <p:cNvSpPr txBox="1"/>
          <p:nvPr/>
        </p:nvSpPr>
        <p:spPr>
          <a:xfrm>
            <a:off x="5621672" y="3972799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>
                <a:latin typeface="Avenir Book"/>
                <a:cs typeface="Avenir Book"/>
              </a:rPr>
              <a:t>revert</a:t>
            </a:r>
          </a:p>
        </p:txBody>
      </p:sp>
      <p:sp>
        <p:nvSpPr>
          <p:cNvPr id="132" name="ZoneTexte 131"/>
          <p:cNvSpPr txBox="1"/>
          <p:nvPr/>
        </p:nvSpPr>
        <p:spPr>
          <a:xfrm rot="20160000">
            <a:off x="3343970" y="2461504"/>
            <a:ext cx="407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>
                <a:latin typeface="Avenir Book"/>
                <a:cs typeface="Avenir Book"/>
              </a:rPr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248209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affinit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891" y="1567482"/>
            <a:ext cx="4051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3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350</Words>
  <Application>Microsoft Macintosh PowerPoint</Application>
  <PresentationFormat>Présentation à l'écran (4:3)</PresentationFormat>
  <Paragraphs>182</Paragraphs>
  <Slides>13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5" baseType="lpstr">
      <vt:lpstr>Thème Office</vt:lpstr>
      <vt:lpstr>…quation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</dc:creator>
  <cp:lastModifiedBy>Charles</cp:lastModifiedBy>
  <cp:revision>497</cp:revision>
  <dcterms:created xsi:type="dcterms:W3CDTF">2014-09-20T13:21:16Z</dcterms:created>
  <dcterms:modified xsi:type="dcterms:W3CDTF">2017-11-01T20:22:50Z</dcterms:modified>
</cp:coreProperties>
</file>