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9144000" cy="12744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4"/>
    <p:restoredTop sz="94701"/>
  </p:normalViewPr>
  <p:slideViewPr>
    <p:cSldViewPr snapToGrid="0" snapToObjects="1">
      <p:cViewPr>
        <p:scale>
          <a:sx n="400" d="100"/>
          <a:sy n="400" d="100"/>
        </p:scale>
        <p:origin x="-3440" y="-1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0284-13EA-AF48-854F-808E12405AC0}" type="datetimeFigureOut">
              <a:t>31/05/2022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1143000"/>
            <a:ext cx="221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ED137-0C90-D448-888D-36E006D86E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ED137-0C90-D448-888D-36E006D86EE7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3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5724"/>
            <a:ext cx="7772400" cy="44369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693787"/>
            <a:ext cx="6858000" cy="30769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91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78524"/>
            <a:ext cx="1971675" cy="10800332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78524"/>
            <a:ext cx="5800725" cy="10800332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3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77266"/>
            <a:ext cx="7886700" cy="53013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28755"/>
            <a:ext cx="7886700" cy="27878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5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92620"/>
            <a:ext cx="3886200" cy="8086236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392620"/>
            <a:ext cx="3886200" cy="8086236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8527"/>
            <a:ext cx="7886700" cy="246333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24161"/>
            <a:ext cx="3868340" cy="1531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55264"/>
            <a:ext cx="3868340" cy="684719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24161"/>
            <a:ext cx="3887391" cy="1531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55264"/>
            <a:ext cx="3887391" cy="684719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4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630"/>
            <a:ext cx="2949178" cy="29737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34967"/>
            <a:ext cx="4629150" cy="90568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23335"/>
            <a:ext cx="2949178" cy="708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630"/>
            <a:ext cx="2949178" cy="29737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34967"/>
            <a:ext cx="4629150" cy="905682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23335"/>
            <a:ext cx="2949178" cy="708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8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78527"/>
            <a:ext cx="7886700" cy="246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392620"/>
            <a:ext cx="7886700" cy="808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12220"/>
            <a:ext cx="2057400" cy="678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4C30-31A2-F245-ACA3-DC00B4DA846D}" type="datetimeFigureOut"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12220"/>
            <a:ext cx="3086100" cy="678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12220"/>
            <a:ext cx="2057400" cy="678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7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3895FD3-39D6-6644-B663-9D29D719CCFB}"/>
              </a:ext>
            </a:extLst>
          </p:cNvPr>
          <p:cNvSpPr/>
          <p:nvPr/>
        </p:nvSpPr>
        <p:spPr>
          <a:xfrm>
            <a:off x="432025" y="2030958"/>
            <a:ext cx="1964532" cy="500549"/>
          </a:xfrm>
          <a:prstGeom prst="roundRect">
            <a:avLst>
              <a:gd name="adj" fmla="val 7050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HaplotypeCaller:</a:t>
            </a:r>
          </a:p>
          <a:p>
            <a:r>
              <a:rPr lang="fr-FR" sz="800">
                <a:latin typeface="Monaco" pitchFamily="2" charset="77"/>
              </a:rPr>
              <a:t>--pcr-indel-model NONE</a:t>
            </a:r>
          </a:p>
          <a:p>
            <a:r>
              <a:rPr lang="fr-FR" sz="800">
                <a:latin typeface="Monaco" pitchFamily="2" charset="77"/>
              </a:rPr>
              <a:t>--dont-use-soft-clipped-bases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2DA01C0-B783-0D4D-849E-3BD5EA993282}"/>
              </a:ext>
            </a:extLst>
          </p:cNvPr>
          <p:cNvSpPr/>
          <p:nvPr/>
        </p:nvSpPr>
        <p:spPr>
          <a:xfrm>
            <a:off x="1545472" y="340099"/>
            <a:ext cx="1322773" cy="319596"/>
          </a:xfrm>
          <a:prstGeom prst="roundRect">
            <a:avLst/>
          </a:prstGeom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7-1CT.bam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2526EC-4687-C946-838F-E7D37BFF15AB}"/>
              </a:ext>
            </a:extLst>
          </p:cNvPr>
          <p:cNvSpPr/>
          <p:nvPr/>
        </p:nvSpPr>
        <p:spPr>
          <a:xfrm>
            <a:off x="752906" y="2697972"/>
            <a:ext cx="1322773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7-1CT.g.vcf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68F7812-7145-ED46-BC9D-4E02848F0ABB}"/>
              </a:ext>
            </a:extLst>
          </p:cNvPr>
          <p:cNvSpPr txBox="1"/>
          <p:nvPr/>
        </p:nvSpPr>
        <p:spPr>
          <a:xfrm>
            <a:off x="0" y="780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/>
              <a:t>RNA-seq SNP detection pipeline (Tcas3.30)</a:t>
            </a:r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E17FE7F-9DEF-3B49-B66E-D58C13045131}"/>
              </a:ext>
            </a:extLst>
          </p:cNvPr>
          <p:cNvGrpSpPr/>
          <p:nvPr/>
        </p:nvGrpSpPr>
        <p:grpSpPr>
          <a:xfrm>
            <a:off x="3805348" y="799981"/>
            <a:ext cx="1567297" cy="646331"/>
            <a:chOff x="4343964" y="782633"/>
            <a:chExt cx="156729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AB2ACC8-5E63-1B4F-BB80-BD353021808B}"/>
                    </a:ext>
                  </a:extLst>
                </p:cNvPr>
                <p:cNvSpPr txBox="1"/>
                <p:nvPr/>
              </p:nvSpPr>
              <p:spPr>
                <a:xfrm>
                  <a:off x="4677008" y="782633"/>
                  <a:ext cx="9012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/>
                    <a:t>. . .</a:t>
                  </a:r>
                </a:p>
                <a:p>
                  <a:pPr algn="ctr"/>
                  <a:r>
                    <a:rPr lang="fr-FR"/>
                    <a:t>(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822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AB2ACC8-5E63-1B4F-BB80-BD3530218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08" y="782633"/>
                  <a:ext cx="901209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4167" t="-3846" r="-1389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662A048-6DDE-224F-9068-CA8C5D1BD80C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343964" y="1105799"/>
              <a:ext cx="3330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AF0F4765-C420-7946-AC98-C48FDF3AD7BA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578217" y="1105799"/>
              <a:ext cx="3330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FBC17BB-4A27-B742-923E-E445C1AF7A1C}"/>
              </a:ext>
            </a:extLst>
          </p:cNvPr>
          <p:cNvSpPr/>
          <p:nvPr/>
        </p:nvSpPr>
        <p:spPr>
          <a:xfrm>
            <a:off x="1866905" y="3340576"/>
            <a:ext cx="1785715" cy="379078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GenotypeGVCFs:</a:t>
            </a:r>
          </a:p>
          <a:p>
            <a:r>
              <a:rPr lang="fr-FR" sz="800">
                <a:latin typeface="Monaco" pitchFamily="2" charset="77"/>
              </a:rPr>
              <a:t>--max-genotype-count 1500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FCB3F38-83E1-904B-87C0-981F0CB55FAE}"/>
              </a:ext>
            </a:extLst>
          </p:cNvPr>
          <p:cNvSpPr/>
          <p:nvPr/>
        </p:nvSpPr>
        <p:spPr>
          <a:xfrm>
            <a:off x="1415871" y="798803"/>
            <a:ext cx="1573120" cy="558658"/>
          </a:xfrm>
          <a:prstGeom prst="roundRect">
            <a:avLst>
              <a:gd name="adj" fmla="val 4385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BAM Pre-processing:</a:t>
            </a:r>
          </a:p>
          <a:p>
            <a:r>
              <a:rPr lang="fr-FR" sz="1000"/>
              <a:t>• Add read group</a:t>
            </a:r>
          </a:p>
          <a:p>
            <a:r>
              <a:rPr lang="fr-FR" sz="1000"/>
              <a:t>• Edit MAPQ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25255924-E766-C247-8C5E-473039C234DD}"/>
              </a:ext>
            </a:extLst>
          </p:cNvPr>
          <p:cNvCxnSpPr>
            <a:cxnSpLocks/>
          </p:cNvCxnSpPr>
          <p:nvPr/>
        </p:nvCxnSpPr>
        <p:spPr>
          <a:xfrm>
            <a:off x="2206857" y="61441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6FE5D002-6A04-ED41-86B0-BB1CC0E24253}"/>
              </a:ext>
            </a:extLst>
          </p:cNvPr>
          <p:cNvSpPr/>
          <p:nvPr/>
        </p:nvSpPr>
        <p:spPr>
          <a:xfrm>
            <a:off x="2476222" y="1567692"/>
            <a:ext cx="1322761" cy="969704"/>
          </a:xfrm>
          <a:prstGeom prst="roundRect">
            <a:avLst>
              <a:gd name="adj" fmla="val 5521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FeatureCounts:</a:t>
            </a:r>
          </a:p>
          <a:p>
            <a:r>
              <a:rPr lang="fr-FR" sz="800">
                <a:latin typeface="Monaco" pitchFamily="2" charset="77"/>
              </a:rPr>
              <a:t>-s 2</a:t>
            </a:r>
          </a:p>
          <a:p>
            <a:r>
              <a:rPr lang="fr-FR" sz="800">
                <a:latin typeface="Monaco" pitchFamily="2" charset="77"/>
              </a:rPr>
              <a:t>-Q 10</a:t>
            </a:r>
          </a:p>
          <a:p>
            <a:r>
              <a:rPr lang="fr-FR" sz="800">
                <a:latin typeface="Monaco" pitchFamily="2" charset="77"/>
              </a:rPr>
              <a:t>-O</a:t>
            </a:r>
          </a:p>
          <a:p>
            <a:r>
              <a:rPr lang="fr-FR" sz="800">
                <a:latin typeface="Monaco" pitchFamily="2" charset="77"/>
              </a:rPr>
              <a:t>-M</a:t>
            </a:r>
          </a:p>
          <a:p>
            <a:r>
              <a:rPr lang="fr-FR" sz="800">
                <a:latin typeface="Monaco" pitchFamily="2" charset="77"/>
              </a:rPr>
              <a:t>--primary</a:t>
            </a:r>
          </a:p>
          <a:p>
            <a:r>
              <a:rPr lang="fr-FR" sz="800">
                <a:latin typeface="Monaco" pitchFamily="2" charset="77"/>
              </a:rPr>
              <a:t>--minOverlap 10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EBD0B7D-430C-1A40-B790-B5A5E1F3993B}"/>
              </a:ext>
            </a:extLst>
          </p:cNvPr>
          <p:cNvSpPr/>
          <p:nvPr/>
        </p:nvSpPr>
        <p:spPr>
          <a:xfrm>
            <a:off x="752906" y="1516797"/>
            <a:ext cx="1322773" cy="354824"/>
          </a:xfrm>
          <a:prstGeom prst="roundRect">
            <a:avLst>
              <a:gd name="adj" fmla="val 9451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/>
              <a:t>• SplitNCigarReads</a:t>
            </a:r>
          </a:p>
          <a:p>
            <a:r>
              <a:rPr lang="fr-FR" sz="1000"/>
              <a:t>• Mark duplicates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2E1A54C-5D09-6749-AF8C-31F9BE4993D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414293" y="1356951"/>
            <a:ext cx="224313" cy="15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274F9B5-F106-5445-B414-96BC86076F54}"/>
              </a:ext>
            </a:extLst>
          </p:cNvPr>
          <p:cNvCxnSpPr>
            <a:cxnSpLocks/>
            <a:stCxn id="59" idx="2"/>
            <a:endCxn id="6" idx="0"/>
          </p:cNvCxnSpPr>
          <p:nvPr/>
        </p:nvCxnSpPr>
        <p:spPr>
          <a:xfrm flipH="1">
            <a:off x="1414292" y="1871621"/>
            <a:ext cx="1" cy="15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2E6183D-89C9-0344-8C31-D69D36BD97E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744207" y="1363438"/>
            <a:ext cx="393396" cy="204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009DD30-CC02-DC43-B464-AF6DB57D68F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414291" y="2531507"/>
            <a:ext cx="0" cy="16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A25D0A6-34D2-DD49-8DB5-882227054190}"/>
              </a:ext>
            </a:extLst>
          </p:cNvPr>
          <p:cNvSpPr/>
          <p:nvPr/>
        </p:nvSpPr>
        <p:spPr>
          <a:xfrm>
            <a:off x="2477129" y="2697972"/>
            <a:ext cx="1322773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7-1CT.txt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3A440BD-E516-A744-8783-A227CD0905BB}"/>
              </a:ext>
            </a:extLst>
          </p:cNvPr>
          <p:cNvCxnSpPr>
            <a:cxnSpLocks/>
            <a:stCxn id="58" idx="2"/>
            <a:endCxn id="78" idx="0"/>
          </p:cNvCxnSpPr>
          <p:nvPr/>
        </p:nvCxnSpPr>
        <p:spPr>
          <a:xfrm>
            <a:off x="3137603" y="2537396"/>
            <a:ext cx="913" cy="1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526C58F-4C8B-B948-96C7-295B8CAC0377}"/>
              </a:ext>
            </a:extLst>
          </p:cNvPr>
          <p:cNvSpPr/>
          <p:nvPr/>
        </p:nvSpPr>
        <p:spPr>
          <a:xfrm>
            <a:off x="1868923" y="3865011"/>
            <a:ext cx="1785691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SelectVariants:</a:t>
            </a:r>
          </a:p>
          <a:p>
            <a:r>
              <a:rPr lang="fr-FR" sz="1000"/>
              <a:t>Select bi-allelic SNPs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9B4F3223-0691-C74D-A2C7-6E54A1104F45}"/>
              </a:ext>
            </a:extLst>
          </p:cNvPr>
          <p:cNvCxnSpPr>
            <a:cxnSpLocks/>
            <a:stCxn id="61" idx="2"/>
            <a:endCxn id="110" idx="0"/>
          </p:cNvCxnSpPr>
          <p:nvPr/>
        </p:nvCxnSpPr>
        <p:spPr>
          <a:xfrm>
            <a:off x="2759763" y="3719654"/>
            <a:ext cx="2006" cy="14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522F1A04-CAEF-E745-BB06-8E2F59DCE0C6}"/>
              </a:ext>
            </a:extLst>
          </p:cNvPr>
          <p:cNvSpPr/>
          <p:nvPr/>
        </p:nvSpPr>
        <p:spPr>
          <a:xfrm>
            <a:off x="1868249" y="6584511"/>
            <a:ext cx="1785691" cy="849889"/>
          </a:xfrm>
          <a:prstGeom prst="roundRect">
            <a:avLst>
              <a:gd name="adj" fmla="val 7283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Hard-filtering:</a:t>
            </a:r>
          </a:p>
          <a:p>
            <a:r>
              <a:rPr lang="fr-FR" sz="800">
                <a:latin typeface="Monaco" pitchFamily="2" charset="77"/>
              </a:rPr>
              <a:t>QD &lt; 2, FS &gt; 30, SOR &gt; 3, MQ &lt; 40, MQRankSum &lt; -12.5, ReadPosRankSum &lt; -8, MAF &lt; 0.05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273AC87F-35C1-7045-98D4-FEECF9CEB31B}"/>
              </a:ext>
            </a:extLst>
          </p:cNvPr>
          <p:cNvCxnSpPr>
            <a:cxnSpLocks/>
            <a:stCxn id="57" idx="2"/>
            <a:endCxn id="113" idx="0"/>
          </p:cNvCxnSpPr>
          <p:nvPr/>
        </p:nvCxnSpPr>
        <p:spPr>
          <a:xfrm>
            <a:off x="2761095" y="6440821"/>
            <a:ext cx="0" cy="14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2673A3A3-165E-FE44-89ED-F7961B43646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414293" y="2923384"/>
            <a:ext cx="496891" cy="4161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CABA5D66-BE47-1B4C-B617-69A9E774CB52}"/>
              </a:ext>
            </a:extLst>
          </p:cNvPr>
          <p:cNvCxnSpPr>
            <a:cxnSpLocks/>
            <a:stCxn id="142" idx="2"/>
          </p:cNvCxnSpPr>
          <p:nvPr/>
        </p:nvCxnSpPr>
        <p:spPr>
          <a:xfrm flipH="1">
            <a:off x="3602182" y="2923384"/>
            <a:ext cx="2790735" cy="4127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31AA68E0-027E-4443-AA8C-01966E9AEA97}"/>
              </a:ext>
            </a:extLst>
          </p:cNvPr>
          <p:cNvSpPr/>
          <p:nvPr/>
        </p:nvSpPr>
        <p:spPr>
          <a:xfrm>
            <a:off x="5410649" y="2030958"/>
            <a:ext cx="1964532" cy="500549"/>
          </a:xfrm>
          <a:prstGeom prst="roundRect">
            <a:avLst>
              <a:gd name="adj" fmla="val 7050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HaplotypeCaller:</a:t>
            </a:r>
          </a:p>
          <a:p>
            <a:r>
              <a:rPr lang="fr-FR" sz="800">
                <a:latin typeface="Monaco" pitchFamily="2" charset="77"/>
              </a:rPr>
              <a:t>--pcr-indel-model NONE</a:t>
            </a:r>
          </a:p>
          <a:p>
            <a:r>
              <a:rPr lang="fr-FR" sz="800">
                <a:latin typeface="Monaco" pitchFamily="2" charset="77"/>
              </a:rPr>
              <a:t>--dont-use-soft-clipped-bases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98A198F9-0DCE-B441-B67E-56C49B037B95}"/>
              </a:ext>
            </a:extLst>
          </p:cNvPr>
          <p:cNvSpPr/>
          <p:nvPr/>
        </p:nvSpPr>
        <p:spPr>
          <a:xfrm>
            <a:off x="6524096" y="340099"/>
            <a:ext cx="1322773" cy="319596"/>
          </a:xfrm>
          <a:prstGeom prst="roundRect">
            <a:avLst/>
          </a:prstGeom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L6CT-8-3CT.bam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7F817B66-0D3B-BE4D-92EF-081A1606C39F}"/>
              </a:ext>
            </a:extLst>
          </p:cNvPr>
          <p:cNvSpPr/>
          <p:nvPr/>
        </p:nvSpPr>
        <p:spPr>
          <a:xfrm>
            <a:off x="5731530" y="2697972"/>
            <a:ext cx="1322773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L6CT-8-3CT.g.vcf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377AD03A-367B-CF40-877E-C1B3C1421207}"/>
              </a:ext>
            </a:extLst>
          </p:cNvPr>
          <p:cNvSpPr/>
          <p:nvPr/>
        </p:nvSpPr>
        <p:spPr>
          <a:xfrm>
            <a:off x="6394495" y="798803"/>
            <a:ext cx="1573120" cy="564634"/>
          </a:xfrm>
          <a:prstGeom prst="roundRect">
            <a:avLst>
              <a:gd name="adj" fmla="val 4385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BAM Pre-processing:</a:t>
            </a:r>
          </a:p>
          <a:p>
            <a:r>
              <a:rPr lang="fr-FR" sz="1000"/>
              <a:t>• Add read group</a:t>
            </a:r>
          </a:p>
          <a:p>
            <a:r>
              <a:rPr lang="fr-FR" sz="1000"/>
              <a:t>• Edit MAPQ</a:t>
            </a:r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9C3B4E63-79B9-4343-AE48-77DC72555571}"/>
              </a:ext>
            </a:extLst>
          </p:cNvPr>
          <p:cNvCxnSpPr>
            <a:cxnSpLocks/>
          </p:cNvCxnSpPr>
          <p:nvPr/>
        </p:nvCxnSpPr>
        <p:spPr>
          <a:xfrm>
            <a:off x="7185481" y="61441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44B9CED-BC90-2148-91EC-F00E5CBA3C6A}"/>
              </a:ext>
            </a:extLst>
          </p:cNvPr>
          <p:cNvSpPr/>
          <p:nvPr/>
        </p:nvSpPr>
        <p:spPr>
          <a:xfrm>
            <a:off x="5731530" y="1516798"/>
            <a:ext cx="1322773" cy="354823"/>
          </a:xfrm>
          <a:prstGeom prst="roundRect">
            <a:avLst>
              <a:gd name="adj" fmla="val 12193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/>
              <a:t>• SplitNCigarReads</a:t>
            </a:r>
          </a:p>
          <a:p>
            <a:r>
              <a:rPr lang="fr-FR" sz="1000"/>
              <a:t>• Mark duplicates</a:t>
            </a:r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9342AFC1-A4A7-CB42-852C-977779B1A49F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392917" y="1363437"/>
            <a:ext cx="207909" cy="15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967C4B4-5623-5245-A138-F652C53FDB4F}"/>
              </a:ext>
            </a:extLst>
          </p:cNvPr>
          <p:cNvCxnSpPr>
            <a:cxnSpLocks/>
            <a:stCxn id="146" idx="2"/>
            <a:endCxn id="140" idx="0"/>
          </p:cNvCxnSpPr>
          <p:nvPr/>
        </p:nvCxnSpPr>
        <p:spPr>
          <a:xfrm flipH="1">
            <a:off x="6392916" y="1871621"/>
            <a:ext cx="1" cy="159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9AEF286-CD96-984A-A6D4-1CBC692A43C0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>
            <a:off x="6392915" y="2531507"/>
            <a:ext cx="0" cy="16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B787131A-8FBE-DD44-8C0E-2B3162DC910E}"/>
              </a:ext>
            </a:extLst>
          </p:cNvPr>
          <p:cNvSpPr/>
          <p:nvPr/>
        </p:nvSpPr>
        <p:spPr>
          <a:xfrm>
            <a:off x="7455753" y="2697972"/>
            <a:ext cx="1322773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L6CT-8-3CT.txt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DD07DA01-6286-0E45-9F60-98B50DDAF9DE}"/>
              </a:ext>
            </a:extLst>
          </p:cNvPr>
          <p:cNvSpPr/>
          <p:nvPr/>
        </p:nvSpPr>
        <p:spPr>
          <a:xfrm>
            <a:off x="4747945" y="3340784"/>
            <a:ext cx="2701983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Merge read counts</a:t>
            </a: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B5AB7878-FC3E-244A-87FD-EC6BA6E96AFE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98915" y="3724494"/>
            <a:ext cx="0" cy="14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5B31C2FA-AC17-2D47-8B4B-ADC0739C1839}"/>
              </a:ext>
            </a:extLst>
          </p:cNvPr>
          <p:cNvSpPr/>
          <p:nvPr/>
        </p:nvSpPr>
        <p:spPr>
          <a:xfrm>
            <a:off x="4749611" y="5337787"/>
            <a:ext cx="2702026" cy="725034"/>
          </a:xfrm>
          <a:prstGeom prst="roundRect">
            <a:avLst>
              <a:gd name="adj" fmla="val 5407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Filter and normalize read counts:</a:t>
            </a:r>
          </a:p>
          <a:p>
            <a:r>
              <a:rPr lang="fr-FR" sz="1000"/>
              <a:t>• Keep genes with &gt; 1 cpm in at least 2 samples,</a:t>
            </a:r>
          </a:p>
          <a:p>
            <a:r>
              <a:rPr lang="fr-FR" sz="1000"/>
              <a:t>• TMM normalization,</a:t>
            </a:r>
          </a:p>
          <a:p>
            <a:r>
              <a:rPr lang="fr-FR" sz="1000"/>
              <a:t>• Remove sequencing run, batch, line effects.</a:t>
            </a:r>
          </a:p>
        </p:txBody>
      </p: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10D5D920-C456-DD48-B7B0-5AABC95B7E62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3138516" y="2921308"/>
            <a:ext cx="1649293" cy="4232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34F8D239-B819-D447-AC3D-F0020E591297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412182" y="2921308"/>
            <a:ext cx="704958" cy="4221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053F78FD-77F4-D747-8E2B-4963732C1713}"/>
              </a:ext>
            </a:extLst>
          </p:cNvPr>
          <p:cNvSpPr/>
          <p:nvPr/>
        </p:nvSpPr>
        <p:spPr>
          <a:xfrm>
            <a:off x="1868249" y="7594478"/>
            <a:ext cx="1785691" cy="378000"/>
          </a:xfrm>
          <a:prstGeom prst="roundRect">
            <a:avLst>
              <a:gd name="adj" fmla="val 11829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Remove LOWQUAL SNPs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23C2B74A-E9B8-4147-A605-890F3663BE3F}"/>
              </a:ext>
            </a:extLst>
          </p:cNvPr>
          <p:cNvCxnSpPr>
            <a:cxnSpLocks/>
            <a:stCxn id="113" idx="2"/>
            <a:endCxn id="175" idx="0"/>
          </p:cNvCxnSpPr>
          <p:nvPr/>
        </p:nvCxnSpPr>
        <p:spPr>
          <a:xfrm>
            <a:off x="2761095" y="7434400"/>
            <a:ext cx="0" cy="160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AD097B36-10B5-484D-997C-EED207E15D15}"/>
              </a:ext>
            </a:extLst>
          </p:cNvPr>
          <p:cNvSpPr/>
          <p:nvPr/>
        </p:nvSpPr>
        <p:spPr>
          <a:xfrm>
            <a:off x="1856532" y="8651159"/>
            <a:ext cx="5593439" cy="576280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Merge datasets:</a:t>
            </a:r>
          </a:p>
          <a:p>
            <a:r>
              <a:rPr lang="fr-FR" sz="1000"/>
              <a:t>• Only keep  SNPs in expressed genes,</a:t>
            </a:r>
          </a:p>
          <a:p>
            <a:r>
              <a:rPr lang="fr-FR" sz="1000"/>
              <a:t>• Add unique variant identifiers.</a:t>
            </a:r>
          </a:p>
        </p:txBody>
      </p: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23C09C00-A3BC-F34B-9BED-25CE2A75C732}"/>
              </a:ext>
            </a:extLst>
          </p:cNvPr>
          <p:cNvCxnSpPr>
            <a:cxnSpLocks/>
            <a:stCxn id="175" idx="2"/>
            <a:endCxn id="54" idx="0"/>
          </p:cNvCxnSpPr>
          <p:nvPr/>
        </p:nvCxnSpPr>
        <p:spPr>
          <a:xfrm>
            <a:off x="2761095" y="7972478"/>
            <a:ext cx="1986" cy="147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id="{05013700-615B-F944-90F6-952639924365}"/>
              </a:ext>
            </a:extLst>
          </p:cNvPr>
          <p:cNvCxnSpPr>
            <a:cxnSpLocks/>
            <a:stCxn id="163" idx="2"/>
          </p:cNvCxnSpPr>
          <p:nvPr/>
        </p:nvCxnSpPr>
        <p:spPr>
          <a:xfrm flipH="1">
            <a:off x="6098915" y="6062821"/>
            <a:ext cx="1709" cy="16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17B9BD3-BCC2-4D42-B79F-2237581D7DC6}"/>
              </a:ext>
            </a:extLst>
          </p:cNvPr>
          <p:cNvSpPr/>
          <p:nvPr/>
        </p:nvSpPr>
        <p:spPr>
          <a:xfrm>
            <a:off x="1870284" y="8120063"/>
            <a:ext cx="1785593" cy="378000"/>
          </a:xfrm>
          <a:prstGeom prst="roundRect">
            <a:avLst>
              <a:gd name="adj" fmla="val 1182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Annotate SNPs:</a:t>
            </a:r>
          </a:p>
          <a:p>
            <a:r>
              <a:rPr lang="fr-FR" sz="800">
                <a:latin typeface="Monaco" pitchFamily="2" charset="77"/>
              </a:rPr>
              <a:t>ud = 0 (strict annotation)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74E5E4B-9846-C14A-B27C-11DDEA54AF2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763081" y="8498063"/>
            <a:ext cx="97" cy="14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A4E5304-7457-8C43-822C-EAE2BC56FE37}"/>
              </a:ext>
            </a:extLst>
          </p:cNvPr>
          <p:cNvSpPr/>
          <p:nvPr/>
        </p:nvSpPr>
        <p:spPr>
          <a:xfrm>
            <a:off x="1868249" y="6062821"/>
            <a:ext cx="1785691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Recalculate SNP tags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B173EEC-6420-7A47-951C-E0C3A391BE6C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2761095" y="5919380"/>
            <a:ext cx="0" cy="14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9E8B552-E802-EF47-B744-BC2BE3166C8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6100624" y="5189904"/>
            <a:ext cx="0" cy="14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57C2821C-E300-264F-AC6E-393532022A11}"/>
              </a:ext>
            </a:extLst>
          </p:cNvPr>
          <p:cNvSpPr/>
          <p:nvPr/>
        </p:nvSpPr>
        <p:spPr>
          <a:xfrm>
            <a:off x="1868249" y="5337220"/>
            <a:ext cx="1785691" cy="582160"/>
          </a:xfrm>
          <a:prstGeom prst="roundRect">
            <a:avLst>
              <a:gd name="adj" fmla="val 11829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GT-filtering:</a:t>
            </a:r>
          </a:p>
          <a:p>
            <a:r>
              <a:rPr lang="fr-FR" sz="800">
                <a:latin typeface="Monaco" pitchFamily="2" charset="77"/>
              </a:rPr>
              <a:t>• DP &lt; 10 set as missing</a:t>
            </a:r>
          </a:p>
          <a:p>
            <a:r>
              <a:rPr lang="fr-FR" sz="800">
                <a:latin typeface="Monaco" pitchFamily="2" charset="77"/>
              </a:rPr>
              <a:t>• CR &lt; 50%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2F241BC6-0815-FF43-889B-67820AC2EB3E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759762" y="5189904"/>
            <a:ext cx="1333" cy="14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969CFBB-DE37-8644-8F7D-755D36DC53E0}"/>
              </a:ext>
            </a:extLst>
          </p:cNvPr>
          <p:cNvSpPr/>
          <p:nvPr/>
        </p:nvSpPr>
        <p:spPr>
          <a:xfrm>
            <a:off x="1866906" y="4397009"/>
            <a:ext cx="1785692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raw_SNP.vcf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7911CED-AEFD-5D4C-8614-EBCD580A7C60}"/>
              </a:ext>
            </a:extLst>
          </p:cNvPr>
          <p:cNvCxnSpPr>
            <a:cxnSpLocks/>
            <a:stCxn id="110" idx="2"/>
            <a:endCxn id="70" idx="0"/>
          </p:cNvCxnSpPr>
          <p:nvPr/>
        </p:nvCxnSpPr>
        <p:spPr>
          <a:xfrm flipH="1">
            <a:off x="2759752" y="4243011"/>
            <a:ext cx="2017" cy="1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AEE6D4E8-C772-7D48-A07E-58A73AD1E0FE}"/>
              </a:ext>
            </a:extLst>
          </p:cNvPr>
          <p:cNvSpPr/>
          <p:nvPr/>
        </p:nvSpPr>
        <p:spPr>
          <a:xfrm>
            <a:off x="4747902" y="4399085"/>
            <a:ext cx="2711268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raw_counts.txt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B636D94-AB64-BE4C-BD52-9C5D61B0317F}"/>
              </a:ext>
            </a:extLst>
          </p:cNvPr>
          <p:cNvCxnSpPr>
            <a:cxnSpLocks/>
            <a:stCxn id="63" idx="2"/>
            <a:endCxn id="79" idx="0"/>
          </p:cNvCxnSpPr>
          <p:nvPr/>
        </p:nvCxnSpPr>
        <p:spPr>
          <a:xfrm>
            <a:off x="6098915" y="4249810"/>
            <a:ext cx="4621" cy="149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D5549CAC-B290-AF4B-B58C-A0DD40853548}"/>
              </a:ext>
            </a:extLst>
          </p:cNvPr>
          <p:cNvSpPr/>
          <p:nvPr/>
        </p:nvSpPr>
        <p:spPr>
          <a:xfrm>
            <a:off x="1868249" y="4816737"/>
            <a:ext cx="1786365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Select sub-population:</a:t>
            </a:r>
          </a:p>
          <a:p>
            <a:r>
              <a:rPr lang="fr-FR" sz="1000"/>
              <a:t>CT or HD (generation 1)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F440D39F-3DE4-6E41-A2CE-F73C4C0D449E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759752" y="4622421"/>
            <a:ext cx="172" cy="1923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76FB5CB0-342F-ED47-B8A0-22196E40E8B7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103536" y="4622421"/>
            <a:ext cx="4621" cy="1923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0850FED8-BD2D-CA45-832F-0FC92F5B5391}"/>
              </a:ext>
            </a:extLst>
          </p:cNvPr>
          <p:cNvSpPr/>
          <p:nvPr/>
        </p:nvSpPr>
        <p:spPr>
          <a:xfrm>
            <a:off x="1852582" y="9393669"/>
            <a:ext cx="2314800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analysis_ready_SNP.vcf</a:t>
            </a:r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1D89040-D550-3E4F-9C42-9186C66C9FFF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009982" y="9227439"/>
            <a:ext cx="1" cy="166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130E5A51-E7C2-F149-9922-59A6B2CA2989}"/>
              </a:ext>
            </a:extLst>
          </p:cNvPr>
          <p:cNvSpPr/>
          <p:nvPr/>
        </p:nvSpPr>
        <p:spPr>
          <a:xfrm>
            <a:off x="7459170" y="1570433"/>
            <a:ext cx="1322761" cy="969704"/>
          </a:xfrm>
          <a:prstGeom prst="roundRect">
            <a:avLst>
              <a:gd name="adj" fmla="val 5521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FeatureCounts:</a:t>
            </a:r>
          </a:p>
          <a:p>
            <a:r>
              <a:rPr lang="fr-FR" sz="800">
                <a:latin typeface="Monaco" pitchFamily="2" charset="77"/>
              </a:rPr>
              <a:t>-s 2</a:t>
            </a:r>
          </a:p>
          <a:p>
            <a:r>
              <a:rPr lang="fr-FR" sz="800">
                <a:latin typeface="Monaco" pitchFamily="2" charset="77"/>
              </a:rPr>
              <a:t>-Q 10</a:t>
            </a:r>
          </a:p>
          <a:p>
            <a:r>
              <a:rPr lang="fr-FR" sz="800">
                <a:latin typeface="Monaco" pitchFamily="2" charset="77"/>
              </a:rPr>
              <a:t>-O</a:t>
            </a:r>
          </a:p>
          <a:p>
            <a:r>
              <a:rPr lang="fr-FR" sz="800">
                <a:latin typeface="Monaco" pitchFamily="2" charset="77"/>
              </a:rPr>
              <a:t>-M</a:t>
            </a:r>
          </a:p>
          <a:p>
            <a:r>
              <a:rPr lang="fr-FR" sz="800">
                <a:latin typeface="Monaco" pitchFamily="2" charset="77"/>
              </a:rPr>
              <a:t>--primary</a:t>
            </a:r>
          </a:p>
          <a:p>
            <a:r>
              <a:rPr lang="fr-FR" sz="800">
                <a:latin typeface="Monaco" pitchFamily="2" charset="77"/>
              </a:rPr>
              <a:t>--minOverlap 10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6CE00C7B-DFED-A14B-A1F9-BE7878B7898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727155" y="1366179"/>
            <a:ext cx="393396" cy="204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78CE007-85A3-784E-B3DF-E7A768304CF7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8120551" y="2540137"/>
            <a:ext cx="913" cy="1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4883070-78F6-BC49-93D1-AEF6DA986584}"/>
              </a:ext>
            </a:extLst>
          </p:cNvPr>
          <p:cNvSpPr/>
          <p:nvPr/>
        </p:nvSpPr>
        <p:spPr>
          <a:xfrm>
            <a:off x="5135128" y="9390450"/>
            <a:ext cx="2314800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analysis_ready_counts.txt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0A0B99D-9C48-9F4A-A99A-585793DBED4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292527" y="9227439"/>
            <a:ext cx="1" cy="16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7644DC2-13C9-0144-8210-F0515838B6E5}"/>
              </a:ext>
            </a:extLst>
          </p:cNvPr>
          <p:cNvSpPr/>
          <p:nvPr/>
        </p:nvSpPr>
        <p:spPr>
          <a:xfrm>
            <a:off x="4747902" y="4816901"/>
            <a:ext cx="2709935" cy="378000"/>
          </a:xfrm>
          <a:prstGeom prst="roundRect">
            <a:avLst>
              <a:gd name="adj" fmla="val 13186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Select sub-population:</a:t>
            </a:r>
          </a:p>
          <a:p>
            <a:r>
              <a:rPr lang="fr-FR" sz="1000"/>
              <a:t>All CT/HD (generation 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C1C4C7-A7DB-5D44-93FF-9DD648F255B6}"/>
              </a:ext>
            </a:extLst>
          </p:cNvPr>
          <p:cNvSpPr txBox="1"/>
          <p:nvPr/>
        </p:nvSpPr>
        <p:spPr>
          <a:xfrm rot="16200000">
            <a:off x="3578029" y="4408829"/>
            <a:ext cx="1032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Remove outliers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93CC3AE7-169A-384E-A85B-DB0C66E7AEDC}"/>
              </a:ext>
            </a:extLst>
          </p:cNvPr>
          <p:cNvSpPr/>
          <p:nvPr/>
        </p:nvSpPr>
        <p:spPr>
          <a:xfrm>
            <a:off x="4739993" y="6225589"/>
            <a:ext cx="2709935" cy="378000"/>
          </a:xfrm>
          <a:prstGeom prst="roundRect">
            <a:avLst>
              <a:gd name="adj" fmla="val 13186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Select sub-population:</a:t>
            </a:r>
          </a:p>
          <a:p>
            <a:r>
              <a:rPr lang="fr-FR" sz="1000"/>
              <a:t>CT or HD (generation 1)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390AD82-D36E-8A48-8666-BE8EE50D8521}"/>
              </a:ext>
            </a:extLst>
          </p:cNvPr>
          <p:cNvCxnSpPr>
            <a:cxnSpLocks/>
            <a:stCxn id="82" idx="2"/>
            <a:endCxn id="97" idx="0"/>
          </p:cNvCxnSpPr>
          <p:nvPr/>
        </p:nvCxnSpPr>
        <p:spPr>
          <a:xfrm>
            <a:off x="6094961" y="6603589"/>
            <a:ext cx="120" cy="180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973CAC4A-4B62-8D41-865A-FA64806582AC}"/>
              </a:ext>
            </a:extLst>
          </p:cNvPr>
          <p:cNvCxnSpPr>
            <a:stCxn id="63" idx="1"/>
            <a:endCxn id="85" idx="3"/>
          </p:cNvCxnSpPr>
          <p:nvPr/>
        </p:nvCxnSpPr>
        <p:spPr>
          <a:xfrm rot="10800000" flipV="1">
            <a:off x="3654614" y="4060809"/>
            <a:ext cx="1093288" cy="944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ngle 91">
            <a:extLst>
              <a:ext uri="{FF2B5EF4-FFF2-40B4-BE49-F238E27FC236}">
                <a16:creationId xmlns:a16="http://schemas.microsoft.com/office/drawing/2014/main" id="{31969982-DC36-EB4D-AC25-5FEFCC538A7F}"/>
              </a:ext>
            </a:extLst>
          </p:cNvPr>
          <p:cNvCxnSpPr>
            <a:cxnSpLocks/>
            <a:stCxn id="63" idx="1"/>
            <a:endCxn id="77" idx="1"/>
          </p:cNvCxnSpPr>
          <p:nvPr/>
        </p:nvCxnSpPr>
        <p:spPr>
          <a:xfrm rot="10800000" flipV="1">
            <a:off x="4747902" y="4060809"/>
            <a:ext cx="12700" cy="945091"/>
          </a:xfrm>
          <a:prstGeom prst="bentConnector3">
            <a:avLst>
              <a:gd name="adj1" fmla="val 44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1B3FCB5-E06B-C241-9939-1B3FC79DE3EA}"/>
              </a:ext>
            </a:extLst>
          </p:cNvPr>
          <p:cNvSpPr/>
          <p:nvPr/>
        </p:nvSpPr>
        <p:spPr>
          <a:xfrm>
            <a:off x="4747902" y="3871810"/>
            <a:ext cx="2702026" cy="378000"/>
          </a:xfrm>
          <a:prstGeom prst="roundRect">
            <a:avLst>
              <a:gd name="adj" fmla="val 12848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Detect outlier samples</a:t>
            </a:r>
            <a:endParaRPr lang="fr-FR" sz="1000"/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4181BF27-C819-8C40-8A25-29A3CDFFB299}"/>
              </a:ext>
            </a:extLst>
          </p:cNvPr>
          <p:cNvSpPr/>
          <p:nvPr/>
        </p:nvSpPr>
        <p:spPr>
          <a:xfrm>
            <a:off x="4740113" y="6784048"/>
            <a:ext cx="2709935" cy="378000"/>
          </a:xfrm>
          <a:prstGeom prst="roundRect">
            <a:avLst>
              <a:gd name="adj" fmla="val 13186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Standardize expression levels:</a:t>
            </a:r>
          </a:p>
          <a:p>
            <a:r>
              <a:rPr lang="fr-FR" sz="1000"/>
              <a:t>Quantile normalization (by gene)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A3E5248-11DE-B14C-89BB-181DBCEFBDB2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094960" y="7162048"/>
            <a:ext cx="121" cy="1484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6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3895FD3-39D6-6644-B663-9D29D719CCFB}"/>
              </a:ext>
            </a:extLst>
          </p:cNvPr>
          <p:cNvSpPr/>
          <p:nvPr/>
        </p:nvSpPr>
        <p:spPr>
          <a:xfrm>
            <a:off x="432025" y="2030958"/>
            <a:ext cx="1964532" cy="500549"/>
          </a:xfrm>
          <a:prstGeom prst="roundRect">
            <a:avLst>
              <a:gd name="adj" fmla="val 7050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HaplotypeCaller:</a:t>
            </a:r>
          </a:p>
          <a:p>
            <a:r>
              <a:rPr lang="fr-FR" sz="800">
                <a:latin typeface="Monaco" pitchFamily="2" charset="77"/>
              </a:rPr>
              <a:t>--pcr-indel-model NONE</a:t>
            </a:r>
          </a:p>
          <a:p>
            <a:r>
              <a:rPr lang="fr-FR" sz="800">
                <a:latin typeface="Monaco" pitchFamily="2" charset="77"/>
              </a:rPr>
              <a:t>--dont-use-soft-clipped-bases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2DA01C0-B783-0D4D-849E-3BD5EA993282}"/>
              </a:ext>
            </a:extLst>
          </p:cNvPr>
          <p:cNvSpPr/>
          <p:nvPr/>
        </p:nvSpPr>
        <p:spPr>
          <a:xfrm>
            <a:off x="1545472" y="340099"/>
            <a:ext cx="1322773" cy="319596"/>
          </a:xfrm>
          <a:prstGeom prst="roundRect">
            <a:avLst/>
          </a:prstGeom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7-1CT.bam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2526EC-4687-C946-838F-E7D37BFF15AB}"/>
              </a:ext>
            </a:extLst>
          </p:cNvPr>
          <p:cNvSpPr/>
          <p:nvPr/>
        </p:nvSpPr>
        <p:spPr>
          <a:xfrm>
            <a:off x="752906" y="2697972"/>
            <a:ext cx="1322773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7-1CT.g.vcf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68F7812-7145-ED46-BC9D-4E02848F0ABB}"/>
              </a:ext>
            </a:extLst>
          </p:cNvPr>
          <p:cNvSpPr txBox="1"/>
          <p:nvPr/>
        </p:nvSpPr>
        <p:spPr>
          <a:xfrm>
            <a:off x="0" y="7801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/>
              <a:t>RNA-seq SNP detection pipeline (Tcas3.30)</a:t>
            </a:r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E17FE7F-9DEF-3B49-B66E-D58C13045131}"/>
              </a:ext>
            </a:extLst>
          </p:cNvPr>
          <p:cNvGrpSpPr/>
          <p:nvPr/>
        </p:nvGrpSpPr>
        <p:grpSpPr>
          <a:xfrm>
            <a:off x="3805348" y="799981"/>
            <a:ext cx="1567297" cy="646331"/>
            <a:chOff x="4343964" y="782633"/>
            <a:chExt cx="156729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AB2ACC8-5E63-1B4F-BB80-BD353021808B}"/>
                    </a:ext>
                  </a:extLst>
                </p:cNvPr>
                <p:cNvSpPr txBox="1"/>
                <p:nvPr/>
              </p:nvSpPr>
              <p:spPr>
                <a:xfrm>
                  <a:off x="4677008" y="782633"/>
                  <a:ext cx="90120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/>
                    <a:t>. . .</a:t>
                  </a:r>
                </a:p>
                <a:p>
                  <a:pPr algn="ctr"/>
                  <a:r>
                    <a:rPr lang="fr-FR"/>
                    <a:t>(</a:t>
                  </a:r>
                  <a14:m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822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DAB2ACC8-5E63-1B4F-BB80-BD3530218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008" y="782633"/>
                  <a:ext cx="901209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4167" t="-3846" r="-1389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6662A048-6DDE-224F-9068-CA8C5D1BD80C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343964" y="1105799"/>
              <a:ext cx="3330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AF0F4765-C420-7946-AC98-C48FDF3AD7BA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578217" y="1105799"/>
              <a:ext cx="3330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FBC17BB-4A27-B742-923E-E445C1AF7A1C}"/>
              </a:ext>
            </a:extLst>
          </p:cNvPr>
          <p:cNvSpPr/>
          <p:nvPr/>
        </p:nvSpPr>
        <p:spPr>
          <a:xfrm>
            <a:off x="1866905" y="3340576"/>
            <a:ext cx="1785715" cy="379078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GenotypeGVCFs:</a:t>
            </a:r>
          </a:p>
          <a:p>
            <a:r>
              <a:rPr lang="fr-FR" sz="800">
                <a:latin typeface="Monaco" pitchFamily="2" charset="77"/>
              </a:rPr>
              <a:t>--max-genotype-count 1500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FCB3F38-83E1-904B-87C0-981F0CB55FAE}"/>
              </a:ext>
            </a:extLst>
          </p:cNvPr>
          <p:cNvSpPr/>
          <p:nvPr/>
        </p:nvSpPr>
        <p:spPr>
          <a:xfrm>
            <a:off x="1415871" y="798803"/>
            <a:ext cx="1573120" cy="558658"/>
          </a:xfrm>
          <a:prstGeom prst="roundRect">
            <a:avLst>
              <a:gd name="adj" fmla="val 4385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BAM Pre-processing:</a:t>
            </a:r>
          </a:p>
          <a:p>
            <a:r>
              <a:rPr lang="fr-FR" sz="1000"/>
              <a:t>• Add read group</a:t>
            </a:r>
          </a:p>
          <a:p>
            <a:r>
              <a:rPr lang="fr-FR" sz="1000"/>
              <a:t>• Edit MAPQ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25255924-E766-C247-8C5E-473039C234DD}"/>
              </a:ext>
            </a:extLst>
          </p:cNvPr>
          <p:cNvCxnSpPr>
            <a:cxnSpLocks/>
          </p:cNvCxnSpPr>
          <p:nvPr/>
        </p:nvCxnSpPr>
        <p:spPr>
          <a:xfrm>
            <a:off x="2206857" y="61441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6FE5D002-6A04-ED41-86B0-BB1CC0E24253}"/>
              </a:ext>
            </a:extLst>
          </p:cNvPr>
          <p:cNvSpPr/>
          <p:nvPr/>
        </p:nvSpPr>
        <p:spPr>
          <a:xfrm>
            <a:off x="2476222" y="1567692"/>
            <a:ext cx="1322761" cy="969704"/>
          </a:xfrm>
          <a:prstGeom prst="roundRect">
            <a:avLst>
              <a:gd name="adj" fmla="val 5521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FeatureCounts:</a:t>
            </a:r>
          </a:p>
          <a:p>
            <a:r>
              <a:rPr lang="fr-FR" sz="800">
                <a:latin typeface="Monaco" pitchFamily="2" charset="77"/>
              </a:rPr>
              <a:t>-s 2</a:t>
            </a:r>
          </a:p>
          <a:p>
            <a:r>
              <a:rPr lang="fr-FR" sz="800">
                <a:latin typeface="Monaco" pitchFamily="2" charset="77"/>
              </a:rPr>
              <a:t>-Q 10</a:t>
            </a:r>
          </a:p>
          <a:p>
            <a:r>
              <a:rPr lang="fr-FR" sz="800">
                <a:latin typeface="Monaco" pitchFamily="2" charset="77"/>
              </a:rPr>
              <a:t>-O</a:t>
            </a:r>
          </a:p>
          <a:p>
            <a:r>
              <a:rPr lang="fr-FR" sz="800">
                <a:latin typeface="Monaco" pitchFamily="2" charset="77"/>
              </a:rPr>
              <a:t>-M</a:t>
            </a:r>
          </a:p>
          <a:p>
            <a:r>
              <a:rPr lang="fr-FR" sz="800">
                <a:latin typeface="Monaco" pitchFamily="2" charset="77"/>
              </a:rPr>
              <a:t>--primary</a:t>
            </a:r>
          </a:p>
          <a:p>
            <a:r>
              <a:rPr lang="fr-FR" sz="800">
                <a:latin typeface="Monaco" pitchFamily="2" charset="77"/>
              </a:rPr>
              <a:t>--minOverlap 10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EBD0B7D-430C-1A40-B790-B5A5E1F3993B}"/>
              </a:ext>
            </a:extLst>
          </p:cNvPr>
          <p:cNvSpPr/>
          <p:nvPr/>
        </p:nvSpPr>
        <p:spPr>
          <a:xfrm>
            <a:off x="752906" y="1516797"/>
            <a:ext cx="1322773" cy="354824"/>
          </a:xfrm>
          <a:prstGeom prst="roundRect">
            <a:avLst>
              <a:gd name="adj" fmla="val 9451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/>
              <a:t>• SplitNCigarReads</a:t>
            </a:r>
          </a:p>
          <a:p>
            <a:r>
              <a:rPr lang="fr-FR" sz="1000"/>
              <a:t>• Mark duplicates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2E1A54C-5D09-6749-AF8C-31F9BE4993DF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414293" y="1356951"/>
            <a:ext cx="224313" cy="159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8274F9B5-F106-5445-B414-96BC86076F54}"/>
              </a:ext>
            </a:extLst>
          </p:cNvPr>
          <p:cNvCxnSpPr>
            <a:cxnSpLocks/>
            <a:stCxn id="59" idx="2"/>
            <a:endCxn id="6" idx="0"/>
          </p:cNvCxnSpPr>
          <p:nvPr/>
        </p:nvCxnSpPr>
        <p:spPr>
          <a:xfrm flipH="1">
            <a:off x="1414292" y="1871621"/>
            <a:ext cx="1" cy="159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2E6183D-89C9-0344-8C31-D69D36BD97E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2744207" y="1363438"/>
            <a:ext cx="393396" cy="204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009DD30-CC02-DC43-B464-AF6DB57D68F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414291" y="2531507"/>
            <a:ext cx="0" cy="16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A25D0A6-34D2-DD49-8DB5-882227054190}"/>
              </a:ext>
            </a:extLst>
          </p:cNvPr>
          <p:cNvSpPr/>
          <p:nvPr/>
        </p:nvSpPr>
        <p:spPr>
          <a:xfrm>
            <a:off x="2477129" y="2697972"/>
            <a:ext cx="1322773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7-1CT.txt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3A440BD-E516-A744-8783-A227CD0905BB}"/>
              </a:ext>
            </a:extLst>
          </p:cNvPr>
          <p:cNvCxnSpPr>
            <a:cxnSpLocks/>
            <a:stCxn id="58" idx="2"/>
            <a:endCxn id="78" idx="0"/>
          </p:cNvCxnSpPr>
          <p:nvPr/>
        </p:nvCxnSpPr>
        <p:spPr>
          <a:xfrm>
            <a:off x="3137603" y="2537396"/>
            <a:ext cx="913" cy="1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526C58F-4C8B-B948-96C7-295B8CAC0377}"/>
              </a:ext>
            </a:extLst>
          </p:cNvPr>
          <p:cNvSpPr/>
          <p:nvPr/>
        </p:nvSpPr>
        <p:spPr>
          <a:xfrm>
            <a:off x="1868923" y="3865011"/>
            <a:ext cx="1785691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SelectVariants:</a:t>
            </a:r>
          </a:p>
          <a:p>
            <a:r>
              <a:rPr lang="fr-FR" sz="1000"/>
              <a:t>Select bi-allelic SNPs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9B4F3223-0691-C74D-A2C7-6E54A1104F45}"/>
              </a:ext>
            </a:extLst>
          </p:cNvPr>
          <p:cNvCxnSpPr>
            <a:cxnSpLocks/>
            <a:stCxn id="61" idx="2"/>
            <a:endCxn id="110" idx="0"/>
          </p:cNvCxnSpPr>
          <p:nvPr/>
        </p:nvCxnSpPr>
        <p:spPr>
          <a:xfrm>
            <a:off x="2759763" y="3719654"/>
            <a:ext cx="2006" cy="14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522F1A04-CAEF-E745-BB06-8E2F59DCE0C6}"/>
              </a:ext>
            </a:extLst>
          </p:cNvPr>
          <p:cNvSpPr/>
          <p:nvPr/>
        </p:nvSpPr>
        <p:spPr>
          <a:xfrm>
            <a:off x="1868249" y="6584511"/>
            <a:ext cx="1785691" cy="849889"/>
          </a:xfrm>
          <a:prstGeom prst="roundRect">
            <a:avLst>
              <a:gd name="adj" fmla="val 7283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Hard-filtering:</a:t>
            </a:r>
          </a:p>
          <a:p>
            <a:r>
              <a:rPr lang="fr-FR" sz="800">
                <a:latin typeface="Monaco" pitchFamily="2" charset="77"/>
              </a:rPr>
              <a:t>QD &lt; 2, FS &gt; 30, SOR &gt; 3, MQ &lt; 40, MQRankSum &lt; -12.5, ReadPosRankSum &lt; -8, MAF &lt; 0.05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273AC87F-35C1-7045-98D4-FEECF9CEB31B}"/>
              </a:ext>
            </a:extLst>
          </p:cNvPr>
          <p:cNvCxnSpPr>
            <a:cxnSpLocks/>
            <a:stCxn id="57" idx="2"/>
            <a:endCxn id="113" idx="0"/>
          </p:cNvCxnSpPr>
          <p:nvPr/>
        </p:nvCxnSpPr>
        <p:spPr>
          <a:xfrm>
            <a:off x="2761095" y="6440821"/>
            <a:ext cx="0" cy="14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2673A3A3-165E-FE44-89ED-F7961B43646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414293" y="2923384"/>
            <a:ext cx="496891" cy="4161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CABA5D66-BE47-1B4C-B617-69A9E774CB52}"/>
              </a:ext>
            </a:extLst>
          </p:cNvPr>
          <p:cNvCxnSpPr>
            <a:cxnSpLocks/>
            <a:stCxn id="142" idx="2"/>
          </p:cNvCxnSpPr>
          <p:nvPr/>
        </p:nvCxnSpPr>
        <p:spPr>
          <a:xfrm flipH="1">
            <a:off x="3602182" y="2923384"/>
            <a:ext cx="2790735" cy="4127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31AA68E0-027E-4443-AA8C-01966E9AEA97}"/>
              </a:ext>
            </a:extLst>
          </p:cNvPr>
          <p:cNvSpPr/>
          <p:nvPr/>
        </p:nvSpPr>
        <p:spPr>
          <a:xfrm>
            <a:off x="5410649" y="2030958"/>
            <a:ext cx="1964532" cy="500549"/>
          </a:xfrm>
          <a:prstGeom prst="roundRect">
            <a:avLst>
              <a:gd name="adj" fmla="val 7050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GATK HaplotypeCaller:</a:t>
            </a:r>
          </a:p>
          <a:p>
            <a:r>
              <a:rPr lang="fr-FR" sz="800">
                <a:latin typeface="Monaco" pitchFamily="2" charset="77"/>
              </a:rPr>
              <a:t>--pcr-indel-model NONE</a:t>
            </a:r>
          </a:p>
          <a:p>
            <a:r>
              <a:rPr lang="fr-FR" sz="800">
                <a:latin typeface="Monaco" pitchFamily="2" charset="77"/>
              </a:rPr>
              <a:t>--dont-use-soft-clipped-bases</a:t>
            </a:r>
          </a:p>
        </p:txBody>
      </p: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98A198F9-0DCE-B441-B67E-56C49B037B95}"/>
              </a:ext>
            </a:extLst>
          </p:cNvPr>
          <p:cNvSpPr/>
          <p:nvPr/>
        </p:nvSpPr>
        <p:spPr>
          <a:xfrm>
            <a:off x="6524096" y="340099"/>
            <a:ext cx="1322773" cy="319596"/>
          </a:xfrm>
          <a:prstGeom prst="roundRect">
            <a:avLst/>
          </a:prstGeom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L6CT-8-3CT.bam</a:t>
            </a:r>
          </a:p>
        </p:txBody>
      </p: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7F817B66-0D3B-BE4D-92EF-081A1606C39F}"/>
              </a:ext>
            </a:extLst>
          </p:cNvPr>
          <p:cNvSpPr/>
          <p:nvPr/>
        </p:nvSpPr>
        <p:spPr>
          <a:xfrm>
            <a:off x="5731530" y="2697972"/>
            <a:ext cx="1322773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L6CT-8-3CT.g.vcf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377AD03A-367B-CF40-877E-C1B3C1421207}"/>
              </a:ext>
            </a:extLst>
          </p:cNvPr>
          <p:cNvSpPr/>
          <p:nvPr/>
        </p:nvSpPr>
        <p:spPr>
          <a:xfrm>
            <a:off x="6394495" y="798803"/>
            <a:ext cx="1573120" cy="564634"/>
          </a:xfrm>
          <a:prstGeom prst="roundRect">
            <a:avLst>
              <a:gd name="adj" fmla="val 4385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BAM Pre-processing:</a:t>
            </a:r>
          </a:p>
          <a:p>
            <a:r>
              <a:rPr lang="fr-FR" sz="1000"/>
              <a:t>• Add read group</a:t>
            </a:r>
          </a:p>
          <a:p>
            <a:r>
              <a:rPr lang="fr-FR" sz="1000"/>
              <a:t>• Edit MAPQ</a:t>
            </a:r>
          </a:p>
        </p:txBody>
      </p: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9C3B4E63-79B9-4343-AE48-77DC72555571}"/>
              </a:ext>
            </a:extLst>
          </p:cNvPr>
          <p:cNvCxnSpPr>
            <a:cxnSpLocks/>
          </p:cNvCxnSpPr>
          <p:nvPr/>
        </p:nvCxnSpPr>
        <p:spPr>
          <a:xfrm>
            <a:off x="7185481" y="61441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44B9CED-BC90-2148-91EC-F00E5CBA3C6A}"/>
              </a:ext>
            </a:extLst>
          </p:cNvPr>
          <p:cNvSpPr/>
          <p:nvPr/>
        </p:nvSpPr>
        <p:spPr>
          <a:xfrm>
            <a:off x="5731530" y="1516798"/>
            <a:ext cx="1322773" cy="354823"/>
          </a:xfrm>
          <a:prstGeom prst="roundRect">
            <a:avLst>
              <a:gd name="adj" fmla="val 12193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/>
              <a:t>• SplitNCigarReads</a:t>
            </a:r>
          </a:p>
          <a:p>
            <a:r>
              <a:rPr lang="fr-FR" sz="1000"/>
              <a:t>• Mark duplicates</a:t>
            </a:r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9342AFC1-A4A7-CB42-852C-977779B1A49F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6392917" y="1363437"/>
            <a:ext cx="207909" cy="15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967C4B4-5623-5245-A138-F652C53FDB4F}"/>
              </a:ext>
            </a:extLst>
          </p:cNvPr>
          <p:cNvCxnSpPr>
            <a:cxnSpLocks/>
            <a:stCxn id="146" idx="2"/>
            <a:endCxn id="140" idx="0"/>
          </p:cNvCxnSpPr>
          <p:nvPr/>
        </p:nvCxnSpPr>
        <p:spPr>
          <a:xfrm flipH="1">
            <a:off x="6392916" y="1871621"/>
            <a:ext cx="1" cy="159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9AEF286-CD96-984A-A6D4-1CBC692A43C0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>
            <a:off x="6392915" y="2531507"/>
            <a:ext cx="0" cy="16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B787131A-8FBE-DD44-8C0E-2B3162DC910E}"/>
              </a:ext>
            </a:extLst>
          </p:cNvPr>
          <p:cNvSpPr/>
          <p:nvPr/>
        </p:nvSpPr>
        <p:spPr>
          <a:xfrm>
            <a:off x="7455753" y="2697972"/>
            <a:ext cx="1322773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L6CT-8-3CT.txt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DD07DA01-6286-0E45-9F60-98B50DDAF9DE}"/>
              </a:ext>
            </a:extLst>
          </p:cNvPr>
          <p:cNvSpPr/>
          <p:nvPr/>
        </p:nvSpPr>
        <p:spPr>
          <a:xfrm>
            <a:off x="4747945" y="3340784"/>
            <a:ext cx="2701983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Merge read counts</a:t>
            </a: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B5AB7878-FC3E-244A-87FD-EC6BA6E96AFE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98915" y="3724494"/>
            <a:ext cx="0" cy="14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5B31C2FA-AC17-2D47-8B4B-ADC0739C1839}"/>
              </a:ext>
            </a:extLst>
          </p:cNvPr>
          <p:cNvSpPr/>
          <p:nvPr/>
        </p:nvSpPr>
        <p:spPr>
          <a:xfrm>
            <a:off x="4749611" y="5337787"/>
            <a:ext cx="2702026" cy="725034"/>
          </a:xfrm>
          <a:prstGeom prst="roundRect">
            <a:avLst>
              <a:gd name="adj" fmla="val 5407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Filter low-expressed genes:</a:t>
            </a:r>
          </a:p>
          <a:p>
            <a:r>
              <a:rPr lang="fr-FR" sz="1000"/>
              <a:t>• Keep genes with &gt; 1 cpm in at least 2 samples,</a:t>
            </a:r>
          </a:p>
          <a:p>
            <a:r>
              <a:rPr lang="fr-FR" sz="1000"/>
              <a:t>• TMM normalization,</a:t>
            </a:r>
          </a:p>
          <a:p>
            <a:r>
              <a:rPr lang="fr-FR" sz="1000"/>
              <a:t>• Output low-expressed genes list.</a:t>
            </a:r>
          </a:p>
        </p:txBody>
      </p: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10D5D920-C456-DD48-B7B0-5AABC95B7E62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3138516" y="2921308"/>
            <a:ext cx="1649293" cy="4232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34F8D239-B819-D447-AC3D-F0020E591297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412182" y="2921308"/>
            <a:ext cx="704958" cy="4221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053F78FD-77F4-D747-8E2B-4963732C1713}"/>
              </a:ext>
            </a:extLst>
          </p:cNvPr>
          <p:cNvSpPr/>
          <p:nvPr/>
        </p:nvSpPr>
        <p:spPr>
          <a:xfrm>
            <a:off x="1868249" y="7594478"/>
            <a:ext cx="1785691" cy="378000"/>
          </a:xfrm>
          <a:prstGeom prst="roundRect">
            <a:avLst>
              <a:gd name="adj" fmla="val 11829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Remove LOWQUAL SNPs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23C2B74A-E9B8-4147-A605-890F3663BE3F}"/>
              </a:ext>
            </a:extLst>
          </p:cNvPr>
          <p:cNvCxnSpPr>
            <a:cxnSpLocks/>
            <a:stCxn id="113" idx="2"/>
            <a:endCxn id="175" idx="0"/>
          </p:cNvCxnSpPr>
          <p:nvPr/>
        </p:nvCxnSpPr>
        <p:spPr>
          <a:xfrm>
            <a:off x="2761095" y="7434400"/>
            <a:ext cx="0" cy="160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AD097B36-10B5-484D-997C-EED207E15D15}"/>
              </a:ext>
            </a:extLst>
          </p:cNvPr>
          <p:cNvSpPr/>
          <p:nvPr/>
        </p:nvSpPr>
        <p:spPr>
          <a:xfrm>
            <a:off x="1856532" y="8651159"/>
            <a:ext cx="5593439" cy="576280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Merge datasets:</a:t>
            </a:r>
          </a:p>
          <a:p>
            <a:r>
              <a:rPr lang="fr-FR" sz="1000"/>
              <a:t>• Only keep  SNPs in expressed genes,</a:t>
            </a:r>
          </a:p>
          <a:p>
            <a:r>
              <a:rPr lang="fr-FR" sz="1000"/>
              <a:t>• Add unique variant identifiers.</a:t>
            </a:r>
          </a:p>
        </p:txBody>
      </p: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23C09C00-A3BC-F34B-9BED-25CE2A75C732}"/>
              </a:ext>
            </a:extLst>
          </p:cNvPr>
          <p:cNvCxnSpPr>
            <a:cxnSpLocks/>
            <a:stCxn id="175" idx="2"/>
            <a:endCxn id="54" idx="0"/>
          </p:cNvCxnSpPr>
          <p:nvPr/>
        </p:nvCxnSpPr>
        <p:spPr>
          <a:xfrm>
            <a:off x="2761095" y="7972478"/>
            <a:ext cx="1986" cy="147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avec flèche 187">
            <a:extLst>
              <a:ext uri="{FF2B5EF4-FFF2-40B4-BE49-F238E27FC236}">
                <a16:creationId xmlns:a16="http://schemas.microsoft.com/office/drawing/2014/main" id="{05013700-615B-F944-90F6-952639924365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100624" y="6062821"/>
            <a:ext cx="7533" cy="2583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17B9BD3-BCC2-4D42-B79F-2237581D7DC6}"/>
              </a:ext>
            </a:extLst>
          </p:cNvPr>
          <p:cNvSpPr/>
          <p:nvPr/>
        </p:nvSpPr>
        <p:spPr>
          <a:xfrm>
            <a:off x="1870284" y="8120063"/>
            <a:ext cx="1785593" cy="378000"/>
          </a:xfrm>
          <a:prstGeom prst="roundRect">
            <a:avLst>
              <a:gd name="adj" fmla="val 11829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Annotate SNPs:</a:t>
            </a:r>
          </a:p>
          <a:p>
            <a:r>
              <a:rPr lang="fr-FR" sz="800">
                <a:latin typeface="Monaco" pitchFamily="2" charset="77"/>
              </a:rPr>
              <a:t>ud = 0 (strict annotation)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74E5E4B-9846-C14A-B27C-11DDEA54AF2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763081" y="8498063"/>
            <a:ext cx="97" cy="14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6A4E5304-7457-8C43-822C-EAE2BC56FE37}"/>
              </a:ext>
            </a:extLst>
          </p:cNvPr>
          <p:cNvSpPr/>
          <p:nvPr/>
        </p:nvSpPr>
        <p:spPr>
          <a:xfrm>
            <a:off x="1868249" y="6062821"/>
            <a:ext cx="1785691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Recalculate SNP tags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B173EEC-6420-7A47-951C-E0C3A391BE6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761095" y="6040760"/>
            <a:ext cx="0" cy="2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1B3FCB5-E06B-C241-9939-1B3FC79DE3EA}"/>
              </a:ext>
            </a:extLst>
          </p:cNvPr>
          <p:cNvSpPr/>
          <p:nvPr/>
        </p:nvSpPr>
        <p:spPr>
          <a:xfrm>
            <a:off x="4747902" y="3871810"/>
            <a:ext cx="2702026" cy="378000"/>
          </a:xfrm>
          <a:prstGeom prst="roundRect">
            <a:avLst>
              <a:gd name="adj" fmla="val 12848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Detect outlier samples</a:t>
            </a:r>
            <a:endParaRPr lang="fr-FR" sz="100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9E8B552-E802-EF47-B744-BC2BE3166C8F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6100624" y="5189904"/>
            <a:ext cx="0" cy="147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57C2821C-E300-264F-AC6E-393532022A11}"/>
              </a:ext>
            </a:extLst>
          </p:cNvPr>
          <p:cNvSpPr/>
          <p:nvPr/>
        </p:nvSpPr>
        <p:spPr>
          <a:xfrm>
            <a:off x="1868249" y="5337220"/>
            <a:ext cx="1785691" cy="582160"/>
          </a:xfrm>
          <a:prstGeom prst="roundRect">
            <a:avLst>
              <a:gd name="adj" fmla="val 11829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GT-filtering:</a:t>
            </a:r>
          </a:p>
          <a:p>
            <a:r>
              <a:rPr lang="fr-FR" sz="800">
                <a:latin typeface="Monaco" pitchFamily="2" charset="77"/>
              </a:rPr>
              <a:t>• DP &lt; 10 set as missing</a:t>
            </a:r>
          </a:p>
          <a:p>
            <a:r>
              <a:rPr lang="fr-FR" sz="800">
                <a:latin typeface="Monaco" pitchFamily="2" charset="77"/>
              </a:rPr>
              <a:t>• CR &lt; 50%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2F241BC6-0815-FF43-889B-67820AC2EB3E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759762" y="5189904"/>
            <a:ext cx="1333" cy="147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969CFBB-DE37-8644-8F7D-755D36DC53E0}"/>
              </a:ext>
            </a:extLst>
          </p:cNvPr>
          <p:cNvSpPr/>
          <p:nvPr/>
        </p:nvSpPr>
        <p:spPr>
          <a:xfrm>
            <a:off x="1866906" y="4397009"/>
            <a:ext cx="1785692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raw_SNP.vcf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7911CED-AEFD-5D4C-8614-EBCD580A7C60}"/>
              </a:ext>
            </a:extLst>
          </p:cNvPr>
          <p:cNvCxnSpPr>
            <a:cxnSpLocks/>
            <a:stCxn id="110" idx="2"/>
            <a:endCxn id="70" idx="0"/>
          </p:cNvCxnSpPr>
          <p:nvPr/>
        </p:nvCxnSpPr>
        <p:spPr>
          <a:xfrm flipH="1">
            <a:off x="2759752" y="4243011"/>
            <a:ext cx="2017" cy="1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AEE6D4E8-C772-7D48-A07E-58A73AD1E0FE}"/>
              </a:ext>
            </a:extLst>
          </p:cNvPr>
          <p:cNvSpPr/>
          <p:nvPr/>
        </p:nvSpPr>
        <p:spPr>
          <a:xfrm>
            <a:off x="4747902" y="4399085"/>
            <a:ext cx="2711268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raw_counts.txt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B636D94-AB64-BE4C-BD52-9C5D61B0317F}"/>
              </a:ext>
            </a:extLst>
          </p:cNvPr>
          <p:cNvCxnSpPr>
            <a:cxnSpLocks/>
            <a:stCxn id="63" idx="2"/>
            <a:endCxn id="79" idx="0"/>
          </p:cNvCxnSpPr>
          <p:nvPr/>
        </p:nvCxnSpPr>
        <p:spPr>
          <a:xfrm>
            <a:off x="6098915" y="4249810"/>
            <a:ext cx="4621" cy="149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D5549CAC-B290-AF4B-B58C-A0DD40853548}"/>
              </a:ext>
            </a:extLst>
          </p:cNvPr>
          <p:cNvSpPr/>
          <p:nvPr/>
        </p:nvSpPr>
        <p:spPr>
          <a:xfrm>
            <a:off x="1868249" y="4816737"/>
            <a:ext cx="5581916" cy="378000"/>
          </a:xfrm>
          <a:prstGeom prst="round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Select sub-population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F440D39F-3DE4-6E41-A2CE-F73C4C0D449E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2759752" y="4622421"/>
            <a:ext cx="172" cy="1923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76FB5CB0-342F-ED47-B8A0-22196E40E8B7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103536" y="4622421"/>
            <a:ext cx="4621" cy="1923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1CFF0B7-29F7-ED4E-9C52-255F3A98AC94}"/>
              </a:ext>
            </a:extLst>
          </p:cNvPr>
          <p:cNvSpPr/>
          <p:nvPr/>
        </p:nvSpPr>
        <p:spPr>
          <a:xfrm>
            <a:off x="92586" y="4814776"/>
            <a:ext cx="1625313" cy="378001"/>
          </a:xfrm>
          <a:prstGeom prst="roundRect">
            <a:avLst/>
          </a:prstGeom>
          <a:ln w="95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List of individuals</a:t>
            </a:r>
          </a:p>
          <a:p>
            <a:pPr algn="ctr"/>
            <a:r>
              <a:rPr lang="fr-FR" sz="1200"/>
              <a:t>(</a:t>
            </a:r>
            <a:r>
              <a:rPr lang="fr-FR" sz="1200" i="1"/>
              <a:t>e.g. </a:t>
            </a:r>
            <a:r>
              <a:rPr lang="fr-FR" sz="1200"/>
              <a:t>CT_HD + outliers)</a:t>
            </a:r>
            <a:endParaRPr lang="fr-FR" sz="100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DE05C51-6DA6-2A4F-B32D-5E55DC1BD9DB}"/>
              </a:ext>
            </a:extLst>
          </p:cNvPr>
          <p:cNvCxnSpPr>
            <a:cxnSpLocks/>
            <a:stCxn id="93" idx="3"/>
            <a:endCxn id="85" idx="1"/>
          </p:cNvCxnSpPr>
          <p:nvPr/>
        </p:nvCxnSpPr>
        <p:spPr>
          <a:xfrm>
            <a:off x="1717899" y="5003777"/>
            <a:ext cx="150350" cy="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0850FED8-BD2D-CA45-832F-0FC92F5B5391}"/>
              </a:ext>
            </a:extLst>
          </p:cNvPr>
          <p:cNvSpPr/>
          <p:nvPr/>
        </p:nvSpPr>
        <p:spPr>
          <a:xfrm>
            <a:off x="1852582" y="9393669"/>
            <a:ext cx="2314800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analysis_ready_SNP.vcf</a:t>
            </a:r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21D89040-D550-3E4F-9C42-9186C66C9FFF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3009982" y="9227439"/>
            <a:ext cx="1" cy="166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130E5A51-E7C2-F149-9922-59A6B2CA2989}"/>
              </a:ext>
            </a:extLst>
          </p:cNvPr>
          <p:cNvSpPr/>
          <p:nvPr/>
        </p:nvSpPr>
        <p:spPr>
          <a:xfrm>
            <a:off x="7459170" y="1570433"/>
            <a:ext cx="1322761" cy="969704"/>
          </a:xfrm>
          <a:prstGeom prst="roundRect">
            <a:avLst>
              <a:gd name="adj" fmla="val 5521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FeatureCounts:</a:t>
            </a:r>
          </a:p>
          <a:p>
            <a:r>
              <a:rPr lang="fr-FR" sz="800">
                <a:latin typeface="Monaco" pitchFamily="2" charset="77"/>
              </a:rPr>
              <a:t>-s 2</a:t>
            </a:r>
          </a:p>
          <a:p>
            <a:r>
              <a:rPr lang="fr-FR" sz="800">
                <a:latin typeface="Monaco" pitchFamily="2" charset="77"/>
              </a:rPr>
              <a:t>-Q 10</a:t>
            </a:r>
          </a:p>
          <a:p>
            <a:r>
              <a:rPr lang="fr-FR" sz="800">
                <a:latin typeface="Monaco" pitchFamily="2" charset="77"/>
              </a:rPr>
              <a:t>-O</a:t>
            </a:r>
          </a:p>
          <a:p>
            <a:r>
              <a:rPr lang="fr-FR" sz="800">
                <a:latin typeface="Monaco" pitchFamily="2" charset="77"/>
              </a:rPr>
              <a:t>-M</a:t>
            </a:r>
          </a:p>
          <a:p>
            <a:r>
              <a:rPr lang="fr-FR" sz="800">
                <a:latin typeface="Monaco" pitchFamily="2" charset="77"/>
              </a:rPr>
              <a:t>--primary</a:t>
            </a:r>
          </a:p>
          <a:p>
            <a:r>
              <a:rPr lang="fr-FR" sz="800">
                <a:latin typeface="Monaco" pitchFamily="2" charset="77"/>
              </a:rPr>
              <a:t>--minOverlap 10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6CE00C7B-DFED-A14B-A1F9-BE7878B7898D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7727155" y="1366179"/>
            <a:ext cx="393396" cy="204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378CE007-85A3-784E-B3DF-E7A768304CF7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8120551" y="2540137"/>
            <a:ext cx="913" cy="16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4883070-78F6-BC49-93D1-AEF6DA986584}"/>
              </a:ext>
            </a:extLst>
          </p:cNvPr>
          <p:cNvSpPr/>
          <p:nvPr/>
        </p:nvSpPr>
        <p:spPr>
          <a:xfrm>
            <a:off x="5135128" y="9390450"/>
            <a:ext cx="2314800" cy="2233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analysis_ready_counts.txt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0A0B99D-9C48-9F4A-A99A-585793DBED4A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6292527" y="9227439"/>
            <a:ext cx="1" cy="16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94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590</Words>
  <Application>Microsoft Macintosh PowerPoint</Application>
  <PresentationFormat>Personnalisé</PresentationFormat>
  <Paragraphs>143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Monaco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205</cp:revision>
  <dcterms:created xsi:type="dcterms:W3CDTF">2021-11-25T09:38:00Z</dcterms:created>
  <dcterms:modified xsi:type="dcterms:W3CDTF">2022-05-31T07:11:04Z</dcterms:modified>
</cp:coreProperties>
</file>