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9144000" cy="12744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CCFF"/>
    <a:srgbClr val="FFCC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94688"/>
  </p:normalViewPr>
  <p:slideViewPr>
    <p:cSldViewPr snapToGrid="0" snapToObjects="1">
      <p:cViewPr>
        <p:scale>
          <a:sx n="92" d="100"/>
          <a:sy n="92" d="100"/>
        </p:scale>
        <p:origin x="2968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A16CB-A4B6-4A4E-ABA0-130883D0144B}" type="datetimeFigureOut">
              <a:t>06/04/2022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22513" y="1143000"/>
            <a:ext cx="2212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209119-3612-6C45-ABEB-B909E5531A5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5042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209119-3612-6C45-ABEB-B909E5531A55}" type="slidenum"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6613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85724"/>
            <a:ext cx="7772400" cy="443695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693787"/>
            <a:ext cx="6858000" cy="307695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91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61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78524"/>
            <a:ext cx="1971675" cy="10800332"/>
          </a:xfrm>
        </p:spPr>
        <p:txBody>
          <a:bodyPr vert="eaVert"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78524"/>
            <a:ext cx="5800725" cy="10800332"/>
          </a:xfrm>
        </p:spPr>
        <p:txBody>
          <a:bodyPr vert="eaVert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931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374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177266"/>
            <a:ext cx="7886700" cy="53013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528755"/>
            <a:ext cx="7886700" cy="27878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526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392620"/>
            <a:ext cx="3886200" cy="8086236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392620"/>
            <a:ext cx="3886200" cy="8086236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038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78527"/>
            <a:ext cx="7886700" cy="2463338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124161"/>
            <a:ext cx="3868340" cy="1531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655264"/>
            <a:ext cx="3868340" cy="684719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124161"/>
            <a:ext cx="3887391" cy="1531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655264"/>
            <a:ext cx="3887391" cy="684719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846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607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6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630"/>
            <a:ext cx="2949178" cy="29737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834967"/>
            <a:ext cx="4629150" cy="90568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23335"/>
            <a:ext cx="2949178" cy="708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2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49630"/>
            <a:ext cx="2949178" cy="297370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34967"/>
            <a:ext cx="4629150" cy="905682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dirty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823335"/>
            <a:ext cx="2949178" cy="70832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80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78527"/>
            <a:ext cx="7886700" cy="2463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392620"/>
            <a:ext cx="7886700" cy="8086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812220"/>
            <a:ext cx="2057400" cy="678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94C30-31A2-F245-ACA3-DC00B4DA846D}" type="datetimeFigureOut">
              <a:t>06/04/2022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812220"/>
            <a:ext cx="3086100" cy="678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812220"/>
            <a:ext cx="2057400" cy="678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F8BB24-89A0-F048-899F-6D6A54C3A720}" type="slidenum">
              <a:rPr lang="fr-FR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75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oneTexte 37">
            <a:extLst>
              <a:ext uri="{FF2B5EF4-FFF2-40B4-BE49-F238E27FC236}">
                <a16:creationId xmlns:a16="http://schemas.microsoft.com/office/drawing/2014/main" id="{B68F7812-7145-ED46-BC9D-4E02848F0ABB}"/>
              </a:ext>
            </a:extLst>
          </p:cNvPr>
          <p:cNvSpPr txBox="1"/>
          <p:nvPr/>
        </p:nvSpPr>
        <p:spPr>
          <a:xfrm>
            <a:off x="0" y="-11293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/>
              <a:t>eQTL pipeline (Tcas3.30)</a:t>
            </a:r>
          </a:p>
        </p:txBody>
      </p:sp>
      <p:sp>
        <p:nvSpPr>
          <p:cNvPr id="128" name="Rectangle : coins arrondis 127">
            <a:extLst>
              <a:ext uri="{FF2B5EF4-FFF2-40B4-BE49-F238E27FC236}">
                <a16:creationId xmlns:a16="http://schemas.microsoft.com/office/drawing/2014/main" id="{6C024610-1F40-694A-B641-C08A9870ECE2}"/>
              </a:ext>
            </a:extLst>
          </p:cNvPr>
          <p:cNvSpPr/>
          <p:nvPr/>
        </p:nvSpPr>
        <p:spPr>
          <a:xfrm>
            <a:off x="1642482" y="2173218"/>
            <a:ext cx="2705065" cy="455453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Correct for sequencing run, batch, line:</a:t>
            </a:r>
          </a:p>
          <a:p>
            <a:r>
              <a:rPr lang="fr-FR" sz="1000"/>
              <a:t>R limma (functions voom, duplicateCorrelation).</a:t>
            </a:r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7348980D-EAEE-5049-8A6C-2132DDBE0082}"/>
              </a:ext>
            </a:extLst>
          </p:cNvPr>
          <p:cNvCxnSpPr>
            <a:cxnSpLocks/>
            <a:stCxn id="128" idx="2"/>
            <a:endCxn id="135" idx="0"/>
          </p:cNvCxnSpPr>
          <p:nvPr/>
        </p:nvCxnSpPr>
        <p:spPr>
          <a:xfrm flipH="1">
            <a:off x="2995004" y="2628671"/>
            <a:ext cx="11" cy="1627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 : coins arrondis 129">
            <a:extLst>
              <a:ext uri="{FF2B5EF4-FFF2-40B4-BE49-F238E27FC236}">
                <a16:creationId xmlns:a16="http://schemas.microsoft.com/office/drawing/2014/main" id="{85768900-91A0-2540-8235-6D9DC08E7A1A}"/>
              </a:ext>
            </a:extLst>
          </p:cNvPr>
          <p:cNvSpPr/>
          <p:nvPr/>
        </p:nvSpPr>
        <p:spPr>
          <a:xfrm>
            <a:off x="550039" y="1077031"/>
            <a:ext cx="1038941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snps.vcf</a:t>
            </a:r>
          </a:p>
        </p:txBody>
      </p:sp>
      <p:sp>
        <p:nvSpPr>
          <p:cNvPr id="131" name="Rectangle : coins arrondis 130">
            <a:extLst>
              <a:ext uri="{FF2B5EF4-FFF2-40B4-BE49-F238E27FC236}">
                <a16:creationId xmlns:a16="http://schemas.microsoft.com/office/drawing/2014/main" id="{41167130-368D-584D-ACBE-2DA5DF8A8EF2}"/>
              </a:ext>
            </a:extLst>
          </p:cNvPr>
          <p:cNvSpPr/>
          <p:nvPr/>
        </p:nvSpPr>
        <p:spPr>
          <a:xfrm>
            <a:off x="2131963" y="1077031"/>
            <a:ext cx="1725277" cy="22333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gene_expression.txt</a:t>
            </a:r>
          </a:p>
        </p:txBody>
      </p:sp>
      <p:sp>
        <p:nvSpPr>
          <p:cNvPr id="132" name="Rectangle : coins arrondis 131">
            <a:extLst>
              <a:ext uri="{FF2B5EF4-FFF2-40B4-BE49-F238E27FC236}">
                <a16:creationId xmlns:a16="http://schemas.microsoft.com/office/drawing/2014/main" id="{088A8DC8-D24A-9E42-B366-01D67C3374CC}"/>
              </a:ext>
            </a:extLst>
          </p:cNvPr>
          <p:cNvSpPr/>
          <p:nvPr/>
        </p:nvSpPr>
        <p:spPr>
          <a:xfrm>
            <a:off x="550039" y="3357312"/>
            <a:ext cx="3797485" cy="469841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Generate .bed, .bim, .bam and .pheno files:</a:t>
            </a:r>
          </a:p>
          <a:p>
            <a:r>
              <a:rPr lang="fr-FR" sz="1000"/>
              <a:t>PLINK2 and local R scripts.</a:t>
            </a:r>
            <a:endParaRPr lang="fr-FR" sz="800">
              <a:latin typeface="Monaco" pitchFamily="2" charset="77"/>
            </a:endParaRPr>
          </a:p>
        </p:txBody>
      </p: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BB87F4DD-3560-4D4B-A2DC-00991FEBA971}"/>
              </a:ext>
            </a:extLst>
          </p:cNvPr>
          <p:cNvCxnSpPr>
            <a:cxnSpLocks/>
            <a:stCxn id="131" idx="2"/>
            <a:endCxn id="22" idx="0"/>
          </p:cNvCxnSpPr>
          <p:nvPr/>
        </p:nvCxnSpPr>
        <p:spPr>
          <a:xfrm>
            <a:off x="2994602" y="1300367"/>
            <a:ext cx="392" cy="157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>
            <a:extLst>
              <a:ext uri="{FF2B5EF4-FFF2-40B4-BE49-F238E27FC236}">
                <a16:creationId xmlns:a16="http://schemas.microsoft.com/office/drawing/2014/main" id="{5A7A8C21-5634-8E4A-BD2A-20DDF098D509}"/>
              </a:ext>
            </a:extLst>
          </p:cNvPr>
          <p:cNvCxnSpPr>
            <a:cxnSpLocks/>
            <a:stCxn id="130" idx="2"/>
          </p:cNvCxnSpPr>
          <p:nvPr/>
        </p:nvCxnSpPr>
        <p:spPr>
          <a:xfrm>
            <a:off x="1069510" y="1302443"/>
            <a:ext cx="0" cy="205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96A35DB7-0097-9448-91F9-0D247E8381F2}"/>
              </a:ext>
            </a:extLst>
          </p:cNvPr>
          <p:cNvSpPr/>
          <p:nvPr/>
        </p:nvSpPr>
        <p:spPr>
          <a:xfrm>
            <a:off x="1642481" y="2791418"/>
            <a:ext cx="2705045" cy="409323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Quantile normalization</a:t>
            </a:r>
            <a:endParaRPr lang="fr-FR" sz="800">
              <a:latin typeface="Monaco" pitchFamily="2" charset="77"/>
            </a:endParaRPr>
          </a:p>
        </p:txBody>
      </p:sp>
      <p:cxnSp>
        <p:nvCxnSpPr>
          <p:cNvPr id="136" name="Connecteur droit avec flèche 135">
            <a:extLst>
              <a:ext uri="{FF2B5EF4-FFF2-40B4-BE49-F238E27FC236}">
                <a16:creationId xmlns:a16="http://schemas.microsoft.com/office/drawing/2014/main" id="{94AAA65A-B7FB-2A43-B52A-9AD02274B8AC}"/>
              </a:ext>
            </a:extLst>
          </p:cNvPr>
          <p:cNvCxnSpPr>
            <a:cxnSpLocks/>
            <a:stCxn id="135" idx="2"/>
          </p:cNvCxnSpPr>
          <p:nvPr/>
        </p:nvCxnSpPr>
        <p:spPr>
          <a:xfrm>
            <a:off x="2995004" y="3200741"/>
            <a:ext cx="0" cy="15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1712196-52B9-B043-9AFC-F8E8D4E71648}"/>
              </a:ext>
            </a:extLst>
          </p:cNvPr>
          <p:cNvSpPr/>
          <p:nvPr/>
        </p:nvSpPr>
        <p:spPr>
          <a:xfrm>
            <a:off x="1642461" y="1458197"/>
            <a:ext cx="2705065" cy="558374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Filtering and normalization:</a:t>
            </a:r>
          </a:p>
          <a:p>
            <a:r>
              <a:rPr lang="fr-FR" sz="1000"/>
              <a:t>• Keep genes with &gt; 1 cpm in at least 2 samples,</a:t>
            </a:r>
          </a:p>
          <a:p>
            <a:r>
              <a:rPr lang="fr-FR" sz="1000"/>
              <a:t>• TMM normalization.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57473C6-4ECD-944D-8F03-E816303981F1}"/>
              </a:ext>
            </a:extLst>
          </p:cNvPr>
          <p:cNvCxnSpPr>
            <a:cxnSpLocks/>
            <a:stCxn id="22" idx="2"/>
            <a:endCxn id="128" idx="0"/>
          </p:cNvCxnSpPr>
          <p:nvPr/>
        </p:nvCxnSpPr>
        <p:spPr>
          <a:xfrm>
            <a:off x="2994994" y="2016571"/>
            <a:ext cx="21" cy="156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3BF6D5FB-C679-0349-A795-5379357B5FF1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>
            <a:off x="7359642" y="1863613"/>
            <a:ext cx="10" cy="144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E9CE5943-5547-E344-8C23-0A00595683ED}"/>
              </a:ext>
            </a:extLst>
          </p:cNvPr>
          <p:cNvSpPr/>
          <p:nvPr/>
        </p:nvSpPr>
        <p:spPr>
          <a:xfrm>
            <a:off x="5159830" y="1077031"/>
            <a:ext cx="1038941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snps.vcf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6A93C708-1E63-0D41-83BA-1CC0D40D00B0}"/>
              </a:ext>
            </a:extLst>
          </p:cNvPr>
          <p:cNvSpPr/>
          <p:nvPr/>
        </p:nvSpPr>
        <p:spPr>
          <a:xfrm>
            <a:off x="6497003" y="1075545"/>
            <a:ext cx="1725277" cy="223336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fitness.txt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CC245C2B-9EAC-B144-9E5A-8560BCCFCB0E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>
            <a:off x="7359642" y="1298881"/>
            <a:ext cx="0" cy="164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1FE379F6-C4C7-C248-8063-17D662E6EA4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5679301" y="1302443"/>
            <a:ext cx="0" cy="11815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7C759F0A-E567-AB44-8FFC-5F2FEEE9E29A}"/>
              </a:ext>
            </a:extLst>
          </p:cNvPr>
          <p:cNvSpPr/>
          <p:nvPr/>
        </p:nvSpPr>
        <p:spPr>
          <a:xfrm>
            <a:off x="6252273" y="2007730"/>
            <a:ext cx="2214758" cy="305698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Quantile normalization</a:t>
            </a:r>
            <a:endParaRPr lang="fr-FR" sz="800">
              <a:latin typeface="Monaco" pitchFamily="2" charset="77"/>
            </a:endParaRP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24A55F01-2BDE-3040-8CF8-9AE10A1C1423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359642" y="2313428"/>
            <a:ext cx="10" cy="170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2C6A8CAA-97DD-8849-A167-47A2F02F46A7}"/>
              </a:ext>
            </a:extLst>
          </p:cNvPr>
          <p:cNvSpPr/>
          <p:nvPr/>
        </p:nvSpPr>
        <p:spPr>
          <a:xfrm>
            <a:off x="6252253" y="1463512"/>
            <a:ext cx="2214778" cy="400101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Normalize fitness per line:</a:t>
            </a:r>
          </a:p>
          <a:p>
            <a:r>
              <a:rPr lang="fr-FR" sz="1000"/>
              <a:t>w’ = wi/mean(w)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2DBDA38-DBB4-0142-BBCE-918109222542}"/>
              </a:ext>
            </a:extLst>
          </p:cNvPr>
          <p:cNvSpPr txBox="1"/>
          <p:nvPr/>
        </p:nvSpPr>
        <p:spPr>
          <a:xfrm>
            <a:off x="550038" y="617138"/>
            <a:ext cx="379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/>
              <a:t>Expression levels preparation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B3DF8B11-8C2A-8B4A-8D23-73E6DDC9461D}"/>
              </a:ext>
            </a:extLst>
          </p:cNvPr>
          <p:cNvSpPr txBox="1"/>
          <p:nvPr/>
        </p:nvSpPr>
        <p:spPr>
          <a:xfrm>
            <a:off x="5159830" y="620491"/>
            <a:ext cx="3307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/>
              <a:t>Fitness preparation</a:t>
            </a: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0909A23E-CF5A-B54F-BDEF-0FC21624A143}"/>
              </a:ext>
            </a:extLst>
          </p:cNvPr>
          <p:cNvSpPr/>
          <p:nvPr/>
        </p:nvSpPr>
        <p:spPr>
          <a:xfrm>
            <a:off x="1642482" y="6062023"/>
            <a:ext cx="2705065" cy="558274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Correct for sequencing run, batch, line:</a:t>
            </a:r>
          </a:p>
          <a:p>
            <a:r>
              <a:rPr lang="fr-FR" sz="1000"/>
              <a:t>R limma, use environment as a design group</a:t>
            </a:r>
          </a:p>
          <a:p>
            <a:r>
              <a:rPr lang="fr-FR" sz="1000"/>
              <a:t>(functions voom, duplicateCorrelation).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40E00579-65B5-D244-A145-F05EECAAFC33}"/>
              </a:ext>
            </a:extLst>
          </p:cNvPr>
          <p:cNvCxnSpPr>
            <a:cxnSpLocks/>
            <a:stCxn id="81" idx="2"/>
            <a:endCxn id="73" idx="0"/>
          </p:cNvCxnSpPr>
          <p:nvPr/>
        </p:nvCxnSpPr>
        <p:spPr>
          <a:xfrm>
            <a:off x="2994994" y="7333491"/>
            <a:ext cx="10" cy="167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 : coins arrondis 67">
            <a:extLst>
              <a:ext uri="{FF2B5EF4-FFF2-40B4-BE49-F238E27FC236}">
                <a16:creationId xmlns:a16="http://schemas.microsoft.com/office/drawing/2014/main" id="{44D89116-1504-404E-85C7-546155A23009}"/>
              </a:ext>
            </a:extLst>
          </p:cNvPr>
          <p:cNvSpPr/>
          <p:nvPr/>
        </p:nvSpPr>
        <p:spPr>
          <a:xfrm>
            <a:off x="550039" y="4965836"/>
            <a:ext cx="1038941" cy="22541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snps.vcf</a:t>
            </a:r>
          </a:p>
        </p:txBody>
      </p:sp>
      <p:sp>
        <p:nvSpPr>
          <p:cNvPr id="69" name="Rectangle : coins arrondis 68">
            <a:extLst>
              <a:ext uri="{FF2B5EF4-FFF2-40B4-BE49-F238E27FC236}">
                <a16:creationId xmlns:a16="http://schemas.microsoft.com/office/drawing/2014/main" id="{A09E5ADA-D154-DE41-8D13-07FF78CBD6FC}"/>
              </a:ext>
            </a:extLst>
          </p:cNvPr>
          <p:cNvSpPr/>
          <p:nvPr/>
        </p:nvSpPr>
        <p:spPr>
          <a:xfrm>
            <a:off x="2131963" y="4965836"/>
            <a:ext cx="1725277" cy="223336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gene_expression.txt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09213641-A2A1-0D4B-8B35-1D11CC7D8824}"/>
              </a:ext>
            </a:extLst>
          </p:cNvPr>
          <p:cNvSpPr/>
          <p:nvPr/>
        </p:nvSpPr>
        <p:spPr>
          <a:xfrm>
            <a:off x="4945138" y="5347002"/>
            <a:ext cx="3776740" cy="584229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GEMMA:</a:t>
            </a:r>
          </a:p>
          <a:p>
            <a:r>
              <a:rPr lang="fr-FR" sz="1000"/>
              <a:t>Linear mixed model with kinship matrix:</a:t>
            </a:r>
          </a:p>
          <a:p>
            <a:r>
              <a:rPr lang="fr-FR" sz="800">
                <a:latin typeface="Monaco" pitchFamily="2" charset="77"/>
              </a:rPr>
              <a:t>-lmm -miss 0.5 -notsnp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24DBD52A-A119-7B4C-8ECE-D8770B294D80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>
            <a:off x="2994602" y="5189172"/>
            <a:ext cx="392" cy="157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A12DC31-1C41-BE4A-AF21-3E1D2820E87C}"/>
              </a:ext>
            </a:extLst>
          </p:cNvPr>
          <p:cNvCxnSpPr>
            <a:cxnSpLocks/>
            <a:stCxn id="68" idx="2"/>
          </p:cNvCxnSpPr>
          <p:nvPr/>
        </p:nvCxnSpPr>
        <p:spPr>
          <a:xfrm flipH="1">
            <a:off x="1069128" y="5191248"/>
            <a:ext cx="382" cy="2873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592294B9-7173-CF43-B6C4-41D5AB47A1C0}"/>
              </a:ext>
            </a:extLst>
          </p:cNvPr>
          <p:cNvSpPr/>
          <p:nvPr/>
        </p:nvSpPr>
        <p:spPr>
          <a:xfrm>
            <a:off x="1642481" y="7500676"/>
            <a:ext cx="2705045" cy="409323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b="1"/>
              <a:t>Quantile normalization</a:t>
            </a:r>
            <a:endParaRPr lang="fr-FR" sz="800">
              <a:latin typeface="Monaco" pitchFamily="2" charset="77"/>
            </a:endParaRP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28B2001-E9DB-F043-BD88-C544B772DB05}"/>
              </a:ext>
            </a:extLst>
          </p:cNvPr>
          <p:cNvCxnSpPr>
            <a:cxnSpLocks/>
            <a:stCxn id="73" idx="2"/>
          </p:cNvCxnSpPr>
          <p:nvPr/>
        </p:nvCxnSpPr>
        <p:spPr>
          <a:xfrm>
            <a:off x="2995004" y="7909999"/>
            <a:ext cx="0" cy="1542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 : coins arrondis 74">
            <a:extLst>
              <a:ext uri="{FF2B5EF4-FFF2-40B4-BE49-F238E27FC236}">
                <a16:creationId xmlns:a16="http://schemas.microsoft.com/office/drawing/2014/main" id="{7436B8F3-0596-2042-9BD5-C125E80348BE}"/>
              </a:ext>
            </a:extLst>
          </p:cNvPr>
          <p:cNvSpPr/>
          <p:nvPr/>
        </p:nvSpPr>
        <p:spPr>
          <a:xfrm>
            <a:off x="1642461" y="5347002"/>
            <a:ext cx="2705065" cy="558374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Filtering and normalization:</a:t>
            </a:r>
          </a:p>
          <a:p>
            <a:r>
              <a:rPr lang="fr-FR" sz="1000"/>
              <a:t>• Keep genes with &gt; 1 cpm in at least 2 samples,</a:t>
            </a:r>
          </a:p>
          <a:p>
            <a:r>
              <a:rPr lang="fr-FR" sz="1000"/>
              <a:t>• TMM normalization.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11898884-C442-E84D-BAD2-C3FD094C20E5}"/>
              </a:ext>
            </a:extLst>
          </p:cNvPr>
          <p:cNvCxnSpPr>
            <a:cxnSpLocks/>
            <a:stCxn id="75" idx="2"/>
            <a:endCxn id="66" idx="0"/>
          </p:cNvCxnSpPr>
          <p:nvPr/>
        </p:nvCxnSpPr>
        <p:spPr>
          <a:xfrm>
            <a:off x="2994994" y="5905376"/>
            <a:ext cx="21" cy="1566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5C93F2EE-42C7-BD45-8C21-FF992D5F638A}"/>
              </a:ext>
            </a:extLst>
          </p:cNvPr>
          <p:cNvSpPr txBox="1"/>
          <p:nvPr/>
        </p:nvSpPr>
        <p:spPr>
          <a:xfrm>
            <a:off x="550038" y="4505943"/>
            <a:ext cx="3797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/>
              <a:t>Plasticity preparation</a:t>
            </a:r>
          </a:p>
        </p:txBody>
      </p: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04B4102E-3C21-0344-9CD2-04BDF8982EB3}"/>
              </a:ext>
            </a:extLst>
          </p:cNvPr>
          <p:cNvSpPr/>
          <p:nvPr/>
        </p:nvSpPr>
        <p:spPr>
          <a:xfrm>
            <a:off x="1642461" y="6775217"/>
            <a:ext cx="2705065" cy="558274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Calculate plasticity response:</a:t>
            </a:r>
          </a:p>
          <a:p>
            <a:r>
              <a:rPr lang="fr-FR" sz="1000"/>
              <a:t>Calculate diff between each HD individual and the mean of its family in CT.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C8FA969D-55BC-A94E-8E46-4A0AF3D8A1B5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flipH="1">
            <a:off x="2994994" y="6620297"/>
            <a:ext cx="21" cy="154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ED99F643-6AA8-1B4C-AC98-80180CB8EC11}"/>
              </a:ext>
            </a:extLst>
          </p:cNvPr>
          <p:cNvSpPr/>
          <p:nvPr/>
        </p:nvSpPr>
        <p:spPr>
          <a:xfrm>
            <a:off x="5159829" y="2487830"/>
            <a:ext cx="3307124" cy="469841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Generate .bed, .bim, .bam and .pheno files:</a:t>
            </a:r>
          </a:p>
          <a:p>
            <a:r>
              <a:rPr lang="fr-FR" sz="1000"/>
              <a:t>PLINK2 and local R scripts.</a:t>
            </a:r>
            <a:endParaRPr lang="fr-FR" sz="800">
              <a:latin typeface="Monaco" pitchFamily="2" charset="77"/>
            </a:endParaRP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4A247C7B-E923-BB45-846D-3BC220D272BE}"/>
              </a:ext>
            </a:extLst>
          </p:cNvPr>
          <p:cNvSpPr/>
          <p:nvPr/>
        </p:nvSpPr>
        <p:spPr>
          <a:xfrm>
            <a:off x="550038" y="8070925"/>
            <a:ext cx="3797487" cy="469841"/>
          </a:xfrm>
          <a:prstGeom prst="roundRect">
            <a:avLst>
              <a:gd name="adj" fmla="val 7944"/>
            </a:avLst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1200" b="1"/>
              <a:t>Generate .bed, .bim, .bam and .pheno files:</a:t>
            </a:r>
          </a:p>
          <a:p>
            <a:r>
              <a:rPr lang="fr-FR" sz="1000"/>
              <a:t>PLINK2 and local R scripts.</a:t>
            </a:r>
            <a:endParaRPr lang="fr-FR" sz="800">
              <a:latin typeface="Monaco" pitchFamily="2" charset="77"/>
            </a:endParaRP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32AB8B81-8B9C-FF4A-B42C-897DF32BFD96}"/>
              </a:ext>
            </a:extLst>
          </p:cNvPr>
          <p:cNvSpPr/>
          <p:nvPr/>
        </p:nvSpPr>
        <p:spPr>
          <a:xfrm>
            <a:off x="980841" y="3984273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.bed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AED4D01A-037F-9B47-849D-4844BA867C2D}"/>
              </a:ext>
            </a:extLst>
          </p:cNvPr>
          <p:cNvSpPr/>
          <p:nvPr/>
        </p:nvSpPr>
        <p:spPr>
          <a:xfrm>
            <a:off x="1739267" y="3984273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.bim</a:t>
            </a:r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643C5F9A-AB17-734F-A162-6A1D543D0B07}"/>
              </a:ext>
            </a:extLst>
          </p:cNvPr>
          <p:cNvSpPr/>
          <p:nvPr/>
        </p:nvSpPr>
        <p:spPr>
          <a:xfrm>
            <a:off x="2497693" y="3982557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.fam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E590CE2-B251-164C-9E62-7F37058B1550}"/>
              </a:ext>
            </a:extLst>
          </p:cNvPr>
          <p:cNvSpPr/>
          <p:nvPr/>
        </p:nvSpPr>
        <p:spPr>
          <a:xfrm>
            <a:off x="3256119" y="3977902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.pheno</a:t>
            </a:r>
          </a:p>
        </p:txBody>
      </p: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9F1BC627-90E8-7C46-A194-4BBA634AD70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3583226" y="3827153"/>
            <a:ext cx="0" cy="150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FBFE57EB-B159-894F-BB29-E87FF1410012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2824800" y="3823160"/>
            <a:ext cx="0" cy="15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16ED44D-C4A7-2047-A8C3-4039EFB18FFD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2066374" y="3823160"/>
            <a:ext cx="0" cy="16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90D10461-2B0A-D84E-9153-975F6C66EE00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1307948" y="3823160"/>
            <a:ext cx="1" cy="16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05076083-6783-9D4A-B02F-D538A7F3F91D}"/>
              </a:ext>
            </a:extLst>
          </p:cNvPr>
          <p:cNvSpPr/>
          <p:nvPr/>
        </p:nvSpPr>
        <p:spPr>
          <a:xfrm>
            <a:off x="5341270" y="3118287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.bed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C2ECA462-3D03-A64F-8559-47EF512DF382}"/>
              </a:ext>
            </a:extLst>
          </p:cNvPr>
          <p:cNvSpPr/>
          <p:nvPr/>
        </p:nvSpPr>
        <p:spPr>
          <a:xfrm>
            <a:off x="6099696" y="3118287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.bim</a:t>
            </a:r>
          </a:p>
        </p:txBody>
      </p:sp>
      <p:sp>
        <p:nvSpPr>
          <p:cNvPr id="62" name="Rectangle : coins arrondis 61">
            <a:extLst>
              <a:ext uri="{FF2B5EF4-FFF2-40B4-BE49-F238E27FC236}">
                <a16:creationId xmlns:a16="http://schemas.microsoft.com/office/drawing/2014/main" id="{71381092-D906-7240-B2FF-CD0C0A3A861A}"/>
              </a:ext>
            </a:extLst>
          </p:cNvPr>
          <p:cNvSpPr/>
          <p:nvPr/>
        </p:nvSpPr>
        <p:spPr>
          <a:xfrm>
            <a:off x="6858122" y="3116571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.fam</a:t>
            </a:r>
          </a:p>
        </p:txBody>
      </p:sp>
      <p:sp>
        <p:nvSpPr>
          <p:cNvPr id="63" name="Rectangle : coins arrondis 62">
            <a:extLst>
              <a:ext uri="{FF2B5EF4-FFF2-40B4-BE49-F238E27FC236}">
                <a16:creationId xmlns:a16="http://schemas.microsoft.com/office/drawing/2014/main" id="{9AF6953A-AAA7-8649-8FB2-E2CCE31E5ABE}"/>
              </a:ext>
            </a:extLst>
          </p:cNvPr>
          <p:cNvSpPr/>
          <p:nvPr/>
        </p:nvSpPr>
        <p:spPr>
          <a:xfrm>
            <a:off x="7616548" y="3111916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.pheno</a:t>
            </a:r>
          </a:p>
        </p:txBody>
      </p: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99256F32-612D-3846-B27B-06955A75666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7943655" y="2961167"/>
            <a:ext cx="0" cy="150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A15B0F2C-E24C-224D-9BF2-98B2B31CC4A8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7185229" y="2957174"/>
            <a:ext cx="0" cy="15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1074DA4C-5128-9646-B145-89D489339393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426803" y="2957174"/>
            <a:ext cx="0" cy="16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18EA1B1B-4526-3440-9125-52C31F710395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668377" y="2957174"/>
            <a:ext cx="1" cy="16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FAB039F2-B833-7D48-9BAD-8498497D2951}"/>
              </a:ext>
            </a:extLst>
          </p:cNvPr>
          <p:cNvSpPr/>
          <p:nvPr/>
        </p:nvSpPr>
        <p:spPr>
          <a:xfrm>
            <a:off x="974690" y="8701692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.bed</a:t>
            </a:r>
          </a:p>
        </p:txBody>
      </p:sp>
      <p:sp>
        <p:nvSpPr>
          <p:cNvPr id="85" name="Rectangle : coins arrondis 84">
            <a:extLst>
              <a:ext uri="{FF2B5EF4-FFF2-40B4-BE49-F238E27FC236}">
                <a16:creationId xmlns:a16="http://schemas.microsoft.com/office/drawing/2014/main" id="{48AFB499-E747-5946-BAFE-1D4392E0841C}"/>
              </a:ext>
            </a:extLst>
          </p:cNvPr>
          <p:cNvSpPr/>
          <p:nvPr/>
        </p:nvSpPr>
        <p:spPr>
          <a:xfrm>
            <a:off x="1733116" y="8701692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.bim</a:t>
            </a:r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C8967809-D5CD-A24B-9ED2-8CA97A8C90D3}"/>
              </a:ext>
            </a:extLst>
          </p:cNvPr>
          <p:cNvSpPr/>
          <p:nvPr/>
        </p:nvSpPr>
        <p:spPr>
          <a:xfrm>
            <a:off x="2491542" y="8699976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.fam</a:t>
            </a: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07066AED-96D5-C146-8E6D-A317190CB872}"/>
              </a:ext>
            </a:extLst>
          </p:cNvPr>
          <p:cNvSpPr/>
          <p:nvPr/>
        </p:nvSpPr>
        <p:spPr>
          <a:xfrm>
            <a:off x="3249968" y="8695321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.pheno</a:t>
            </a:r>
          </a:p>
        </p:txBody>
      </p: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FD1D733-BA87-834D-8D84-C9185162D3F5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3577075" y="8544572"/>
            <a:ext cx="0" cy="150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06A9B86-1E83-1444-8E8A-00FDBC516A52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2818649" y="8540579"/>
            <a:ext cx="0" cy="159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89">
            <a:extLst>
              <a:ext uri="{FF2B5EF4-FFF2-40B4-BE49-F238E27FC236}">
                <a16:creationId xmlns:a16="http://schemas.microsoft.com/office/drawing/2014/main" id="{98AB1AF1-F66D-D047-BC3A-CEBC8F259D72}"/>
              </a:ext>
            </a:extLst>
          </p:cNvPr>
          <p:cNvCxnSpPr>
            <a:cxnSpLocks/>
            <a:endCxn id="85" idx="0"/>
          </p:cNvCxnSpPr>
          <p:nvPr/>
        </p:nvCxnSpPr>
        <p:spPr>
          <a:xfrm>
            <a:off x="2060223" y="8540579"/>
            <a:ext cx="0" cy="16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6968FBBF-6418-F54F-9589-1834A9EA8E61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1301797" y="8540579"/>
            <a:ext cx="1" cy="161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 : coins arrondis 91">
            <a:extLst>
              <a:ext uri="{FF2B5EF4-FFF2-40B4-BE49-F238E27FC236}">
                <a16:creationId xmlns:a16="http://schemas.microsoft.com/office/drawing/2014/main" id="{E0A138AC-6B6C-4E46-AB46-A546CEF7B961}"/>
              </a:ext>
            </a:extLst>
          </p:cNvPr>
          <p:cNvSpPr/>
          <p:nvPr/>
        </p:nvSpPr>
        <p:spPr>
          <a:xfrm>
            <a:off x="5321870" y="4958267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.bed</a:t>
            </a:r>
          </a:p>
        </p:txBody>
      </p:sp>
      <p:sp>
        <p:nvSpPr>
          <p:cNvPr id="93" name="Rectangle : coins arrondis 92">
            <a:extLst>
              <a:ext uri="{FF2B5EF4-FFF2-40B4-BE49-F238E27FC236}">
                <a16:creationId xmlns:a16="http://schemas.microsoft.com/office/drawing/2014/main" id="{1B2BFD4B-DEBC-E64E-A9FB-19882B5A91C2}"/>
              </a:ext>
            </a:extLst>
          </p:cNvPr>
          <p:cNvSpPr/>
          <p:nvPr/>
        </p:nvSpPr>
        <p:spPr>
          <a:xfrm>
            <a:off x="6080296" y="4958267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.bim</a:t>
            </a: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59B3990D-CAFF-BA4B-8658-56AA9E9EB935}"/>
              </a:ext>
            </a:extLst>
          </p:cNvPr>
          <p:cNvSpPr/>
          <p:nvPr/>
        </p:nvSpPr>
        <p:spPr>
          <a:xfrm>
            <a:off x="6838722" y="4956551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.fam</a:t>
            </a:r>
          </a:p>
        </p:txBody>
      </p: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32702638-5C2E-7A43-A617-D1C7D74737C4}"/>
              </a:ext>
            </a:extLst>
          </p:cNvPr>
          <p:cNvSpPr/>
          <p:nvPr/>
        </p:nvSpPr>
        <p:spPr>
          <a:xfrm>
            <a:off x="7597148" y="4951896"/>
            <a:ext cx="654214" cy="225412"/>
          </a:xfrm>
          <a:prstGeom prst="roundRect">
            <a:avLst/>
          </a:prstGeom>
          <a:solidFill>
            <a:srgbClr val="EACCFF"/>
          </a:solidFill>
          <a:ln w="952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/>
              <a:t>.pheno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12619EA9-83D8-CC40-BF10-5F3F0AC66A6E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7924255" y="5177308"/>
            <a:ext cx="0" cy="166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5378AFE3-3E96-1041-A88D-6FD1BBAB24FA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7165829" y="5181963"/>
            <a:ext cx="0" cy="162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B5B0FE9E-EE18-964A-807F-7EB0D370E02A}"/>
              </a:ext>
            </a:extLst>
          </p:cNvPr>
          <p:cNvCxnSpPr>
            <a:cxnSpLocks/>
            <a:stCxn id="93" idx="2"/>
          </p:cNvCxnSpPr>
          <p:nvPr/>
        </p:nvCxnSpPr>
        <p:spPr>
          <a:xfrm>
            <a:off x="6407403" y="5183679"/>
            <a:ext cx="0" cy="160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F6F2DD8F-6357-9F41-AF68-C27C542A5C22}"/>
              </a:ext>
            </a:extLst>
          </p:cNvPr>
          <p:cNvCxnSpPr>
            <a:cxnSpLocks/>
            <a:stCxn id="92" idx="2"/>
          </p:cNvCxnSpPr>
          <p:nvPr/>
        </p:nvCxnSpPr>
        <p:spPr>
          <a:xfrm>
            <a:off x="5648977" y="5183679"/>
            <a:ext cx="0" cy="1606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>
            <a:extLst>
              <a:ext uri="{FF2B5EF4-FFF2-40B4-BE49-F238E27FC236}">
                <a16:creationId xmlns:a16="http://schemas.microsoft.com/office/drawing/2014/main" id="{3CBE6D2C-705F-1645-B2EA-4C311C27B74B}"/>
              </a:ext>
            </a:extLst>
          </p:cNvPr>
          <p:cNvSpPr txBox="1"/>
          <p:nvPr/>
        </p:nvSpPr>
        <p:spPr>
          <a:xfrm>
            <a:off x="4945138" y="4502734"/>
            <a:ext cx="3776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/>
              <a:t>eQTL mapping</a:t>
            </a:r>
          </a:p>
        </p:txBody>
      </p:sp>
    </p:spTree>
    <p:extLst>
      <p:ext uri="{BB962C8B-B14F-4D97-AF65-F5344CB8AC3E}">
        <p14:creationId xmlns:p14="http://schemas.microsoft.com/office/powerpoint/2010/main" val="3923108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267</Words>
  <Application>Microsoft Macintosh PowerPoint</Application>
  <PresentationFormat>Personnalisé</PresentationFormat>
  <Paragraphs>55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Monaco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Charles Rocabert</dc:creator>
  <cp:lastModifiedBy>Charles Rocabert</cp:lastModifiedBy>
  <cp:revision>241</cp:revision>
  <dcterms:created xsi:type="dcterms:W3CDTF">2021-11-25T09:38:00Z</dcterms:created>
  <dcterms:modified xsi:type="dcterms:W3CDTF">2022-04-06T06:31:47Z</dcterms:modified>
</cp:coreProperties>
</file>