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5"/>
  </p:notesMasterIdLst>
  <p:sldIdLst>
    <p:sldId id="257" r:id="rId2"/>
    <p:sldId id="258" r:id="rId3"/>
    <p:sldId id="260" r:id="rId4"/>
  </p:sldIdLst>
  <p:sldSz cx="10826750" cy="8120063" type="B4ISO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12"/>
  </p:normalViewPr>
  <p:slideViewPr>
    <p:cSldViewPr snapToGrid="0" snapToObjects="1">
      <p:cViewPr>
        <p:scale>
          <a:sx n="200" d="100"/>
          <a:sy n="200" d="100"/>
        </p:scale>
        <p:origin x="-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0284-13EA-AF48-854F-808E12405AC0}" type="datetimeFigureOut">
              <a:t>12/08/2022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ED137-0C90-D448-888D-36E006D86EE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0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1404" rtl="0" eaLnBrk="1" latinLnBrk="0" hangingPunct="1">
      <a:defRPr sz="1039" kern="1200">
        <a:solidFill>
          <a:schemeClr val="tx1"/>
        </a:solidFill>
        <a:latin typeface="+mn-lt"/>
        <a:ea typeface="+mn-ea"/>
        <a:cs typeface="+mn-cs"/>
      </a:defRPr>
    </a:lvl1pPr>
    <a:lvl2pPr marL="395701" algn="l" defTabSz="791404" rtl="0" eaLnBrk="1" latinLnBrk="0" hangingPunct="1">
      <a:defRPr sz="1039" kern="1200">
        <a:solidFill>
          <a:schemeClr val="tx1"/>
        </a:solidFill>
        <a:latin typeface="+mn-lt"/>
        <a:ea typeface="+mn-ea"/>
        <a:cs typeface="+mn-cs"/>
      </a:defRPr>
    </a:lvl2pPr>
    <a:lvl3pPr marL="791404" algn="l" defTabSz="791404" rtl="0" eaLnBrk="1" latinLnBrk="0" hangingPunct="1">
      <a:defRPr sz="1039" kern="1200">
        <a:solidFill>
          <a:schemeClr val="tx1"/>
        </a:solidFill>
        <a:latin typeface="+mn-lt"/>
        <a:ea typeface="+mn-ea"/>
        <a:cs typeface="+mn-cs"/>
      </a:defRPr>
    </a:lvl3pPr>
    <a:lvl4pPr marL="1187105" algn="l" defTabSz="791404" rtl="0" eaLnBrk="1" latinLnBrk="0" hangingPunct="1">
      <a:defRPr sz="1039" kern="1200">
        <a:solidFill>
          <a:schemeClr val="tx1"/>
        </a:solidFill>
        <a:latin typeface="+mn-lt"/>
        <a:ea typeface="+mn-ea"/>
        <a:cs typeface="+mn-cs"/>
      </a:defRPr>
    </a:lvl4pPr>
    <a:lvl5pPr marL="1582807" algn="l" defTabSz="791404" rtl="0" eaLnBrk="1" latinLnBrk="0" hangingPunct="1">
      <a:defRPr sz="1039" kern="1200">
        <a:solidFill>
          <a:schemeClr val="tx1"/>
        </a:solidFill>
        <a:latin typeface="+mn-lt"/>
        <a:ea typeface="+mn-ea"/>
        <a:cs typeface="+mn-cs"/>
      </a:defRPr>
    </a:lvl5pPr>
    <a:lvl6pPr marL="1978508" algn="l" defTabSz="791404" rtl="0" eaLnBrk="1" latinLnBrk="0" hangingPunct="1">
      <a:defRPr sz="1039" kern="1200">
        <a:solidFill>
          <a:schemeClr val="tx1"/>
        </a:solidFill>
        <a:latin typeface="+mn-lt"/>
        <a:ea typeface="+mn-ea"/>
        <a:cs typeface="+mn-cs"/>
      </a:defRPr>
    </a:lvl6pPr>
    <a:lvl7pPr marL="2374211" algn="l" defTabSz="791404" rtl="0" eaLnBrk="1" latinLnBrk="0" hangingPunct="1">
      <a:defRPr sz="1039" kern="1200">
        <a:solidFill>
          <a:schemeClr val="tx1"/>
        </a:solidFill>
        <a:latin typeface="+mn-lt"/>
        <a:ea typeface="+mn-ea"/>
        <a:cs typeface="+mn-cs"/>
      </a:defRPr>
    </a:lvl7pPr>
    <a:lvl8pPr marL="2769912" algn="l" defTabSz="791404" rtl="0" eaLnBrk="1" latinLnBrk="0" hangingPunct="1">
      <a:defRPr sz="1039" kern="1200">
        <a:solidFill>
          <a:schemeClr val="tx1"/>
        </a:solidFill>
        <a:latin typeface="+mn-lt"/>
        <a:ea typeface="+mn-ea"/>
        <a:cs typeface="+mn-cs"/>
      </a:defRPr>
    </a:lvl8pPr>
    <a:lvl9pPr marL="3165614" algn="l" defTabSz="791404" rtl="0" eaLnBrk="1" latinLnBrk="0" hangingPunct="1">
      <a:defRPr sz="10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006" y="1328909"/>
            <a:ext cx="9202738" cy="2826985"/>
          </a:xfrm>
        </p:spPr>
        <p:txBody>
          <a:bodyPr anchor="b"/>
          <a:lstStyle>
            <a:lvl1pPr algn="ctr">
              <a:defRPr sz="7104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3344" y="4264913"/>
            <a:ext cx="8120063" cy="1960468"/>
          </a:xfrm>
        </p:spPr>
        <p:txBody>
          <a:bodyPr/>
          <a:lstStyle>
            <a:lvl1pPr marL="0" indent="0" algn="ctr">
              <a:buNone/>
              <a:defRPr sz="2842"/>
            </a:lvl1pPr>
            <a:lvl2pPr marL="541325" indent="0" algn="ctr">
              <a:buNone/>
              <a:defRPr sz="2368"/>
            </a:lvl2pPr>
            <a:lvl3pPr marL="1082650" indent="0" algn="ctr">
              <a:buNone/>
              <a:defRPr sz="2131"/>
            </a:lvl3pPr>
            <a:lvl4pPr marL="1623974" indent="0" algn="ctr">
              <a:buNone/>
              <a:defRPr sz="1894"/>
            </a:lvl4pPr>
            <a:lvl5pPr marL="2165299" indent="0" algn="ctr">
              <a:buNone/>
              <a:defRPr sz="1894"/>
            </a:lvl5pPr>
            <a:lvl6pPr marL="2706624" indent="0" algn="ctr">
              <a:buNone/>
              <a:defRPr sz="1894"/>
            </a:lvl6pPr>
            <a:lvl7pPr marL="3247949" indent="0" algn="ctr">
              <a:buNone/>
              <a:defRPr sz="1894"/>
            </a:lvl7pPr>
            <a:lvl8pPr marL="3789274" indent="0" algn="ctr">
              <a:buNone/>
              <a:defRPr sz="1894"/>
            </a:lvl8pPr>
            <a:lvl9pPr marL="4330598" indent="0" algn="ctr">
              <a:buNone/>
              <a:defRPr sz="1894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12/08/2022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32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12/08/2022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43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7894" y="432318"/>
            <a:ext cx="2334518" cy="6881378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4339" y="432318"/>
            <a:ext cx="6868220" cy="6881378"/>
          </a:xfrm>
        </p:spPr>
        <p:txBody>
          <a:bodyPr vert="eaVert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12/08/2022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18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12/08/2022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96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701" y="2024379"/>
            <a:ext cx="9338072" cy="3377720"/>
          </a:xfrm>
        </p:spPr>
        <p:txBody>
          <a:bodyPr anchor="b"/>
          <a:lstStyle>
            <a:lvl1pPr>
              <a:defRPr sz="7104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701" y="5434054"/>
            <a:ext cx="9338072" cy="1776263"/>
          </a:xfrm>
        </p:spPr>
        <p:txBody>
          <a:bodyPr/>
          <a:lstStyle>
            <a:lvl1pPr marL="0" indent="0">
              <a:buNone/>
              <a:defRPr sz="2842">
                <a:solidFill>
                  <a:schemeClr val="tx1"/>
                </a:solidFill>
              </a:defRPr>
            </a:lvl1pPr>
            <a:lvl2pPr marL="541325" indent="0">
              <a:buNone/>
              <a:defRPr sz="2368">
                <a:solidFill>
                  <a:schemeClr val="tx1">
                    <a:tint val="75000"/>
                  </a:schemeClr>
                </a:solidFill>
              </a:defRPr>
            </a:lvl2pPr>
            <a:lvl3pPr marL="1082650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62397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4pPr>
            <a:lvl5pPr marL="2165299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5pPr>
            <a:lvl6pPr marL="270662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6pPr>
            <a:lvl7pPr marL="3247949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7pPr>
            <a:lvl8pPr marL="378927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8pPr>
            <a:lvl9pPr marL="4330598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12/08/2022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82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4339" y="2161591"/>
            <a:ext cx="4601369" cy="5152105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1042" y="2161591"/>
            <a:ext cx="4601369" cy="5152105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12/08/2022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08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49" y="432320"/>
            <a:ext cx="9338072" cy="1569504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750" y="1990544"/>
            <a:ext cx="4580222" cy="975535"/>
          </a:xfrm>
        </p:spPr>
        <p:txBody>
          <a:bodyPr anchor="b"/>
          <a:lstStyle>
            <a:lvl1pPr marL="0" indent="0">
              <a:buNone/>
              <a:defRPr sz="2842" b="1"/>
            </a:lvl1pPr>
            <a:lvl2pPr marL="541325" indent="0">
              <a:buNone/>
              <a:defRPr sz="2368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750" y="2966078"/>
            <a:ext cx="4580222" cy="4362655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1043" y="1990544"/>
            <a:ext cx="4602779" cy="975535"/>
          </a:xfrm>
        </p:spPr>
        <p:txBody>
          <a:bodyPr anchor="b"/>
          <a:lstStyle>
            <a:lvl1pPr marL="0" indent="0">
              <a:buNone/>
              <a:defRPr sz="2842" b="1"/>
            </a:lvl1pPr>
            <a:lvl2pPr marL="541325" indent="0">
              <a:buNone/>
              <a:defRPr sz="2368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1043" y="2966078"/>
            <a:ext cx="4602779" cy="4362655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12/08/2022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87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12/08/2022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38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12/08/2022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51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49" y="541338"/>
            <a:ext cx="3491909" cy="1894681"/>
          </a:xfrm>
        </p:spPr>
        <p:txBody>
          <a:bodyPr anchor="b"/>
          <a:lstStyle>
            <a:lvl1pPr>
              <a:defRPr sz="3789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779" y="1169140"/>
            <a:ext cx="5481042" cy="5770508"/>
          </a:xfrm>
        </p:spPr>
        <p:txBody>
          <a:bodyPr/>
          <a:lstStyle>
            <a:lvl1pPr>
              <a:defRPr sz="3789"/>
            </a:lvl1pPr>
            <a:lvl2pPr>
              <a:defRPr sz="3315"/>
            </a:lvl2pPr>
            <a:lvl3pPr>
              <a:defRPr sz="2842"/>
            </a:lvl3pPr>
            <a:lvl4pPr>
              <a:defRPr sz="2368"/>
            </a:lvl4pPr>
            <a:lvl5pPr>
              <a:defRPr sz="2368"/>
            </a:lvl5pPr>
            <a:lvl6pPr>
              <a:defRPr sz="2368"/>
            </a:lvl6pPr>
            <a:lvl7pPr>
              <a:defRPr sz="2368"/>
            </a:lvl7pPr>
            <a:lvl8pPr>
              <a:defRPr sz="2368"/>
            </a:lvl8pPr>
            <a:lvl9pPr>
              <a:defRPr sz="2368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49" y="2436019"/>
            <a:ext cx="3491909" cy="4513026"/>
          </a:xfrm>
        </p:spPr>
        <p:txBody>
          <a:bodyPr/>
          <a:lstStyle>
            <a:lvl1pPr marL="0" indent="0">
              <a:buNone/>
              <a:defRPr sz="1894"/>
            </a:lvl1pPr>
            <a:lvl2pPr marL="541325" indent="0">
              <a:buNone/>
              <a:defRPr sz="1658"/>
            </a:lvl2pPr>
            <a:lvl3pPr marL="1082650" indent="0">
              <a:buNone/>
              <a:defRPr sz="1421"/>
            </a:lvl3pPr>
            <a:lvl4pPr marL="1623974" indent="0">
              <a:buNone/>
              <a:defRPr sz="1184"/>
            </a:lvl4pPr>
            <a:lvl5pPr marL="2165299" indent="0">
              <a:buNone/>
              <a:defRPr sz="1184"/>
            </a:lvl5pPr>
            <a:lvl6pPr marL="2706624" indent="0">
              <a:buNone/>
              <a:defRPr sz="1184"/>
            </a:lvl6pPr>
            <a:lvl7pPr marL="3247949" indent="0">
              <a:buNone/>
              <a:defRPr sz="1184"/>
            </a:lvl7pPr>
            <a:lvl8pPr marL="3789274" indent="0">
              <a:buNone/>
              <a:defRPr sz="1184"/>
            </a:lvl8pPr>
            <a:lvl9pPr marL="4330598" indent="0">
              <a:buNone/>
              <a:defRPr sz="1184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12/08/2022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37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49" y="541338"/>
            <a:ext cx="3491909" cy="1894681"/>
          </a:xfrm>
        </p:spPr>
        <p:txBody>
          <a:bodyPr anchor="b"/>
          <a:lstStyle>
            <a:lvl1pPr>
              <a:defRPr sz="3789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02779" y="1169140"/>
            <a:ext cx="5481042" cy="5770508"/>
          </a:xfrm>
        </p:spPr>
        <p:txBody>
          <a:bodyPr anchor="t"/>
          <a:lstStyle>
            <a:lvl1pPr marL="0" indent="0">
              <a:buNone/>
              <a:defRPr sz="3789"/>
            </a:lvl1pPr>
            <a:lvl2pPr marL="541325" indent="0">
              <a:buNone/>
              <a:defRPr sz="3315"/>
            </a:lvl2pPr>
            <a:lvl3pPr marL="1082650" indent="0">
              <a:buNone/>
              <a:defRPr sz="2842"/>
            </a:lvl3pPr>
            <a:lvl4pPr marL="1623974" indent="0">
              <a:buNone/>
              <a:defRPr sz="2368"/>
            </a:lvl4pPr>
            <a:lvl5pPr marL="2165299" indent="0">
              <a:buNone/>
              <a:defRPr sz="2368"/>
            </a:lvl5pPr>
            <a:lvl6pPr marL="2706624" indent="0">
              <a:buNone/>
              <a:defRPr sz="2368"/>
            </a:lvl6pPr>
            <a:lvl7pPr marL="3247949" indent="0">
              <a:buNone/>
              <a:defRPr sz="2368"/>
            </a:lvl7pPr>
            <a:lvl8pPr marL="3789274" indent="0">
              <a:buNone/>
              <a:defRPr sz="2368"/>
            </a:lvl8pPr>
            <a:lvl9pPr marL="4330598" indent="0">
              <a:buNone/>
              <a:defRPr sz="2368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49" y="2436019"/>
            <a:ext cx="3491909" cy="4513026"/>
          </a:xfrm>
        </p:spPr>
        <p:txBody>
          <a:bodyPr/>
          <a:lstStyle>
            <a:lvl1pPr marL="0" indent="0">
              <a:buNone/>
              <a:defRPr sz="1894"/>
            </a:lvl1pPr>
            <a:lvl2pPr marL="541325" indent="0">
              <a:buNone/>
              <a:defRPr sz="1658"/>
            </a:lvl2pPr>
            <a:lvl3pPr marL="1082650" indent="0">
              <a:buNone/>
              <a:defRPr sz="1421"/>
            </a:lvl3pPr>
            <a:lvl4pPr marL="1623974" indent="0">
              <a:buNone/>
              <a:defRPr sz="1184"/>
            </a:lvl4pPr>
            <a:lvl5pPr marL="2165299" indent="0">
              <a:buNone/>
              <a:defRPr sz="1184"/>
            </a:lvl5pPr>
            <a:lvl6pPr marL="2706624" indent="0">
              <a:buNone/>
              <a:defRPr sz="1184"/>
            </a:lvl6pPr>
            <a:lvl7pPr marL="3247949" indent="0">
              <a:buNone/>
              <a:defRPr sz="1184"/>
            </a:lvl7pPr>
            <a:lvl8pPr marL="3789274" indent="0">
              <a:buNone/>
              <a:defRPr sz="1184"/>
            </a:lvl8pPr>
            <a:lvl9pPr marL="4330598" indent="0">
              <a:buNone/>
              <a:defRPr sz="1184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12/08/2022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28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4339" y="432320"/>
            <a:ext cx="9338072" cy="1569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339" y="2161591"/>
            <a:ext cx="9338072" cy="515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4339" y="7526097"/>
            <a:ext cx="2436019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4C30-31A2-F245-ACA3-DC00B4DA846D}" type="datetimeFigureOut">
              <a:t>12/08/2022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6361" y="7526097"/>
            <a:ext cx="3654028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392" y="7526097"/>
            <a:ext cx="2436019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52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82650" rtl="0" eaLnBrk="1" latinLnBrk="0" hangingPunct="1">
        <a:lnSpc>
          <a:spcPct val="90000"/>
        </a:lnSpc>
        <a:spcBef>
          <a:spcPct val="0"/>
        </a:spcBef>
        <a:buNone/>
        <a:defRPr sz="52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662" indent="-270662" algn="l" defTabSz="1082650" rtl="0" eaLnBrk="1" latinLnBrk="0" hangingPunct="1">
        <a:lnSpc>
          <a:spcPct val="90000"/>
        </a:lnSpc>
        <a:spcBef>
          <a:spcPts val="1184"/>
        </a:spcBef>
        <a:buFont typeface="Arial" panose="020B0604020202020204" pitchFamily="34" charset="0"/>
        <a:buChar char="•"/>
        <a:defRPr sz="3315" kern="1200">
          <a:solidFill>
            <a:schemeClr val="tx1"/>
          </a:solidFill>
          <a:latin typeface="+mn-lt"/>
          <a:ea typeface="+mn-ea"/>
          <a:cs typeface="+mn-cs"/>
        </a:defRPr>
      </a:lvl1pPr>
      <a:lvl2pPr marL="811987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842" kern="1200">
          <a:solidFill>
            <a:schemeClr val="tx1"/>
          </a:solidFill>
          <a:latin typeface="+mn-lt"/>
          <a:ea typeface="+mn-ea"/>
          <a:cs typeface="+mn-cs"/>
        </a:defRPr>
      </a:lvl2pPr>
      <a:lvl3pPr marL="1353312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368" kern="1200">
          <a:solidFill>
            <a:schemeClr val="tx1"/>
          </a:solidFill>
          <a:latin typeface="+mn-lt"/>
          <a:ea typeface="+mn-ea"/>
          <a:cs typeface="+mn-cs"/>
        </a:defRPr>
      </a:lvl3pPr>
      <a:lvl4pPr marL="1894637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435962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977286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518611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4059936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601261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82650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165299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70662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247949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378927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330598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oneTexte 37">
            <a:extLst>
              <a:ext uri="{FF2B5EF4-FFF2-40B4-BE49-F238E27FC236}">
                <a16:creationId xmlns:a16="http://schemas.microsoft.com/office/drawing/2014/main" id="{B68F7812-7145-ED46-BC9D-4E02848F0ABB}"/>
              </a:ext>
            </a:extLst>
          </p:cNvPr>
          <p:cNvSpPr txBox="1"/>
          <p:nvPr/>
        </p:nvSpPr>
        <p:spPr>
          <a:xfrm>
            <a:off x="0" y="5254"/>
            <a:ext cx="10826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/>
              <a:t>Data preparation pipeline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16AC2D49-DF01-5382-5CAB-7BE53E512CE9}"/>
              </a:ext>
            </a:extLst>
          </p:cNvPr>
          <p:cNvSpPr/>
          <p:nvPr/>
        </p:nvSpPr>
        <p:spPr>
          <a:xfrm>
            <a:off x="5243967" y="433938"/>
            <a:ext cx="997831" cy="190672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BAM files</a:t>
            </a:r>
            <a:endParaRPr lang="fr-FR" sz="635"/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86136EC2-E692-96ED-9F77-511E1C350B18}"/>
              </a:ext>
            </a:extLst>
          </p:cNvPr>
          <p:cNvSpPr/>
          <p:nvPr/>
        </p:nvSpPr>
        <p:spPr>
          <a:xfrm>
            <a:off x="5154803" y="779407"/>
            <a:ext cx="1176157" cy="377410"/>
          </a:xfrm>
          <a:prstGeom prst="roundRect">
            <a:avLst>
              <a:gd name="adj" fmla="val 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761"/>
              <a:t>• Add read groups</a:t>
            </a:r>
          </a:p>
          <a:p>
            <a:r>
              <a:rPr lang="fr-FR" sz="761"/>
              <a:t>• Correct MAPQ values</a:t>
            </a:r>
            <a:endParaRPr lang="fr-FR" sz="635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297DC532-217B-25CD-609D-B793CB8C8444}"/>
              </a:ext>
            </a:extLst>
          </p:cNvPr>
          <p:cNvCxnSpPr>
            <a:cxnSpLocks/>
            <a:stCxn id="77" idx="2"/>
            <a:endCxn id="81" idx="0"/>
          </p:cNvCxnSpPr>
          <p:nvPr/>
        </p:nvCxnSpPr>
        <p:spPr>
          <a:xfrm flipH="1">
            <a:off x="5742882" y="624610"/>
            <a:ext cx="1" cy="154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46245704-A4E1-7EEB-D5D0-93D409FC16D3}"/>
              </a:ext>
            </a:extLst>
          </p:cNvPr>
          <p:cNvSpPr/>
          <p:nvPr/>
        </p:nvSpPr>
        <p:spPr>
          <a:xfrm>
            <a:off x="7546650" y="853625"/>
            <a:ext cx="909597" cy="22897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FeatureCounts</a:t>
            </a:r>
            <a:endParaRPr lang="fr-FR" sz="635"/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4C727F3F-926B-28CA-85E1-B205E2232AC1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6330960" y="968112"/>
            <a:ext cx="12156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61053F9B-5A78-D030-4CD7-E5E5234A82B8}"/>
              </a:ext>
            </a:extLst>
          </p:cNvPr>
          <p:cNvSpPr/>
          <p:nvPr/>
        </p:nvSpPr>
        <p:spPr>
          <a:xfrm>
            <a:off x="7504124" y="1580564"/>
            <a:ext cx="997831" cy="190672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ALL read counts</a:t>
            </a:r>
            <a:endParaRPr lang="fr-FR" sz="635"/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7A2AC417-2BDE-E43D-85A6-B64936963280}"/>
              </a:ext>
            </a:extLst>
          </p:cNvPr>
          <p:cNvCxnSpPr>
            <a:cxnSpLocks/>
            <a:stCxn id="98" idx="2"/>
            <a:endCxn id="95" idx="0"/>
          </p:cNvCxnSpPr>
          <p:nvPr/>
        </p:nvCxnSpPr>
        <p:spPr>
          <a:xfrm>
            <a:off x="8001450" y="1450506"/>
            <a:ext cx="1590" cy="130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C77122AD-2742-78CB-35F4-75FA73213C08}"/>
              </a:ext>
            </a:extLst>
          </p:cNvPr>
          <p:cNvSpPr/>
          <p:nvPr/>
        </p:nvSpPr>
        <p:spPr>
          <a:xfrm>
            <a:off x="7546652" y="1221533"/>
            <a:ext cx="909596" cy="22897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Merge Counts</a:t>
            </a:r>
            <a:endParaRPr lang="fr-FR" sz="635"/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34AB27C3-0A27-31CE-45D6-A889577EEF55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>
            <a:off x="8001449" y="1082598"/>
            <a:ext cx="1" cy="138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83362D3C-2069-6D9B-6932-4ECDA9AB8822}"/>
              </a:ext>
            </a:extLst>
          </p:cNvPr>
          <p:cNvSpPr/>
          <p:nvPr/>
        </p:nvSpPr>
        <p:spPr>
          <a:xfrm>
            <a:off x="7546652" y="1897335"/>
            <a:ext cx="909596" cy="22897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Select Population</a:t>
            </a:r>
            <a:endParaRPr lang="fr-FR" sz="635"/>
          </a:p>
        </p:txBody>
      </p: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D2294BA7-84CE-CD54-37C3-8DC914029D44}"/>
              </a:ext>
            </a:extLst>
          </p:cNvPr>
          <p:cNvCxnSpPr>
            <a:cxnSpLocks/>
            <a:stCxn id="95" idx="2"/>
            <a:endCxn id="104" idx="0"/>
          </p:cNvCxnSpPr>
          <p:nvPr/>
        </p:nvCxnSpPr>
        <p:spPr>
          <a:xfrm flipH="1">
            <a:off x="8001450" y="1771236"/>
            <a:ext cx="1590" cy="1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C8317B63-EE27-1F3F-A4ED-0CF4B9AA4D20}"/>
              </a:ext>
            </a:extLst>
          </p:cNvPr>
          <p:cNvSpPr/>
          <p:nvPr/>
        </p:nvSpPr>
        <p:spPr>
          <a:xfrm>
            <a:off x="8833534" y="2259970"/>
            <a:ext cx="560568" cy="190672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 G1</a:t>
            </a:r>
            <a:endParaRPr lang="fr-FR" sz="635"/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BA832532-20C5-AA43-AB0D-72B175EB91AC}"/>
              </a:ext>
            </a:extLst>
          </p:cNvPr>
          <p:cNvSpPr/>
          <p:nvPr/>
        </p:nvSpPr>
        <p:spPr>
          <a:xfrm>
            <a:off x="9522403" y="2259970"/>
            <a:ext cx="560568" cy="190672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G1</a:t>
            </a:r>
            <a:endParaRPr lang="fr-FR" sz="635"/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FF1E0343-05E5-66C2-2E47-46F53E597DC4}"/>
              </a:ext>
            </a:extLst>
          </p:cNvPr>
          <p:cNvSpPr/>
          <p:nvPr/>
        </p:nvSpPr>
        <p:spPr>
          <a:xfrm>
            <a:off x="7502534" y="2259970"/>
            <a:ext cx="997831" cy="190672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CT+HD G1</a:t>
            </a:r>
            <a:endParaRPr lang="fr-FR" sz="635"/>
          </a:p>
        </p:txBody>
      </p: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878DB8EC-BCD3-D989-378F-FB85ED9FE179}"/>
              </a:ext>
            </a:extLst>
          </p:cNvPr>
          <p:cNvCxnSpPr>
            <a:cxnSpLocks/>
            <a:stCxn id="104" idx="2"/>
            <a:endCxn id="121" idx="0"/>
          </p:cNvCxnSpPr>
          <p:nvPr/>
        </p:nvCxnSpPr>
        <p:spPr>
          <a:xfrm>
            <a:off x="8001450" y="2126308"/>
            <a:ext cx="0" cy="133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ngle 49">
            <a:extLst>
              <a:ext uri="{FF2B5EF4-FFF2-40B4-BE49-F238E27FC236}">
                <a16:creationId xmlns:a16="http://schemas.microsoft.com/office/drawing/2014/main" id="{8531E19E-332A-B33E-73B5-873091DD4AF8}"/>
              </a:ext>
            </a:extLst>
          </p:cNvPr>
          <p:cNvCxnSpPr>
            <a:stCxn id="104" idx="3"/>
            <a:endCxn id="119" idx="0"/>
          </p:cNvCxnSpPr>
          <p:nvPr/>
        </p:nvCxnSpPr>
        <p:spPr>
          <a:xfrm>
            <a:off x="8456248" y="2011822"/>
            <a:ext cx="657570" cy="248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eur en angle 127">
            <a:extLst>
              <a:ext uri="{FF2B5EF4-FFF2-40B4-BE49-F238E27FC236}">
                <a16:creationId xmlns:a16="http://schemas.microsoft.com/office/drawing/2014/main" id="{207F1C5D-C236-88F0-D996-E2EAC2E34194}"/>
              </a:ext>
            </a:extLst>
          </p:cNvPr>
          <p:cNvCxnSpPr>
            <a:cxnSpLocks/>
            <a:stCxn id="104" idx="3"/>
            <a:endCxn id="120" idx="0"/>
          </p:cNvCxnSpPr>
          <p:nvPr/>
        </p:nvCxnSpPr>
        <p:spPr>
          <a:xfrm>
            <a:off x="8456248" y="2011822"/>
            <a:ext cx="1346439" cy="248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 : coins arrondis 130">
            <a:extLst>
              <a:ext uri="{FF2B5EF4-FFF2-40B4-BE49-F238E27FC236}">
                <a16:creationId xmlns:a16="http://schemas.microsoft.com/office/drawing/2014/main" id="{AD4610E5-4823-FA2F-1293-160B6DCDC5B3}"/>
              </a:ext>
            </a:extLst>
          </p:cNvPr>
          <p:cNvSpPr/>
          <p:nvPr/>
        </p:nvSpPr>
        <p:spPr>
          <a:xfrm>
            <a:off x="9000552" y="2577654"/>
            <a:ext cx="909596" cy="393034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Detect Low Expressed Transcripts</a:t>
            </a:r>
            <a:endParaRPr lang="fr-FR" sz="635"/>
          </a:p>
        </p:txBody>
      </p: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E1EFCE9A-CDB0-F731-AD89-45DC83B8FE0C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113818" y="2450642"/>
            <a:ext cx="0" cy="127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29B4F8A5-DD83-207E-2D0A-2C07E08A3553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9802687" y="2450642"/>
            <a:ext cx="0" cy="127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 : coins arrondis 137">
            <a:extLst>
              <a:ext uri="{FF2B5EF4-FFF2-40B4-BE49-F238E27FC236}">
                <a16:creationId xmlns:a16="http://schemas.microsoft.com/office/drawing/2014/main" id="{D8E97360-018A-4FDF-0A9B-34F1EF400A5B}"/>
              </a:ext>
            </a:extLst>
          </p:cNvPr>
          <p:cNvSpPr/>
          <p:nvPr/>
        </p:nvSpPr>
        <p:spPr>
          <a:xfrm>
            <a:off x="8961750" y="3129364"/>
            <a:ext cx="997831" cy="279318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List of expressed transcripts</a:t>
            </a:r>
            <a:endParaRPr lang="fr-FR" sz="635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49907D8C-35EA-0957-6C90-760C6D018D01}"/>
              </a:ext>
            </a:extLst>
          </p:cNvPr>
          <p:cNvCxnSpPr>
            <a:cxnSpLocks/>
            <a:stCxn id="131" idx="2"/>
            <a:endCxn id="138" idx="0"/>
          </p:cNvCxnSpPr>
          <p:nvPr/>
        </p:nvCxnSpPr>
        <p:spPr>
          <a:xfrm>
            <a:off x="9455350" y="2970688"/>
            <a:ext cx="5316" cy="158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834575A3-FB1F-BC86-93F9-E024C95D7738}"/>
              </a:ext>
            </a:extLst>
          </p:cNvPr>
          <p:cNvSpPr/>
          <p:nvPr/>
        </p:nvSpPr>
        <p:spPr>
          <a:xfrm>
            <a:off x="7546652" y="2584304"/>
            <a:ext cx="909596" cy="303987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Transform Read Counts</a:t>
            </a:r>
            <a:endParaRPr lang="fr-FR" sz="635"/>
          </a:p>
        </p:txBody>
      </p:sp>
      <p:cxnSp>
        <p:nvCxnSpPr>
          <p:cNvPr id="152" name="Connecteur droit avec flèche 151">
            <a:extLst>
              <a:ext uri="{FF2B5EF4-FFF2-40B4-BE49-F238E27FC236}">
                <a16:creationId xmlns:a16="http://schemas.microsoft.com/office/drawing/2014/main" id="{693475E6-45B2-A49A-20D9-D31DC4D71ACA}"/>
              </a:ext>
            </a:extLst>
          </p:cNvPr>
          <p:cNvCxnSpPr>
            <a:cxnSpLocks/>
            <a:stCxn id="121" idx="2"/>
            <a:endCxn id="149" idx="0"/>
          </p:cNvCxnSpPr>
          <p:nvPr/>
        </p:nvCxnSpPr>
        <p:spPr>
          <a:xfrm>
            <a:off x="8001450" y="2450642"/>
            <a:ext cx="0" cy="133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 : coins arrondis 154">
            <a:extLst>
              <a:ext uri="{FF2B5EF4-FFF2-40B4-BE49-F238E27FC236}">
                <a16:creationId xmlns:a16="http://schemas.microsoft.com/office/drawing/2014/main" id="{47FC654E-FDE2-58E2-1E9C-C3F9DC563B91}"/>
              </a:ext>
            </a:extLst>
          </p:cNvPr>
          <p:cNvSpPr/>
          <p:nvPr/>
        </p:nvSpPr>
        <p:spPr>
          <a:xfrm>
            <a:off x="8244587" y="3596052"/>
            <a:ext cx="909596" cy="22897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Select Population</a:t>
            </a:r>
            <a:endParaRPr lang="fr-FR" sz="635"/>
          </a:p>
        </p:txBody>
      </p:sp>
      <p:sp>
        <p:nvSpPr>
          <p:cNvPr id="159" name="Rectangle : coins arrondis 158">
            <a:extLst>
              <a:ext uri="{FF2B5EF4-FFF2-40B4-BE49-F238E27FC236}">
                <a16:creationId xmlns:a16="http://schemas.microsoft.com/office/drawing/2014/main" id="{0C3316AA-0A48-5C8E-6D4B-FEEE6C400F51}"/>
              </a:ext>
            </a:extLst>
          </p:cNvPr>
          <p:cNvSpPr/>
          <p:nvPr/>
        </p:nvSpPr>
        <p:spPr>
          <a:xfrm>
            <a:off x="7852770" y="4044425"/>
            <a:ext cx="783634" cy="289979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 G1</a:t>
            </a:r>
          </a:p>
          <a:p>
            <a:pPr algn="ctr"/>
            <a:r>
              <a:rPr lang="fr-FR" sz="761" b="1"/>
              <a:t>transformed</a:t>
            </a:r>
            <a:endParaRPr lang="fr-FR" sz="635"/>
          </a:p>
        </p:txBody>
      </p:sp>
      <p:sp>
        <p:nvSpPr>
          <p:cNvPr id="160" name="Rectangle : coins arrondis 159">
            <a:extLst>
              <a:ext uri="{FF2B5EF4-FFF2-40B4-BE49-F238E27FC236}">
                <a16:creationId xmlns:a16="http://schemas.microsoft.com/office/drawing/2014/main" id="{7796514F-D5F9-413E-F946-B9CE012F1634}"/>
              </a:ext>
            </a:extLst>
          </p:cNvPr>
          <p:cNvSpPr/>
          <p:nvPr/>
        </p:nvSpPr>
        <p:spPr>
          <a:xfrm>
            <a:off x="8762366" y="4044425"/>
            <a:ext cx="783634" cy="289979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G1</a:t>
            </a:r>
          </a:p>
          <a:p>
            <a:pPr algn="ctr"/>
            <a:r>
              <a:rPr lang="fr-FR" sz="761" b="1"/>
              <a:t>transformed</a:t>
            </a:r>
            <a:endParaRPr lang="fr-FR" sz="635"/>
          </a:p>
        </p:txBody>
      </p:sp>
      <p:cxnSp>
        <p:nvCxnSpPr>
          <p:cNvPr id="164" name="Connecteur en angle 163">
            <a:extLst>
              <a:ext uri="{FF2B5EF4-FFF2-40B4-BE49-F238E27FC236}">
                <a16:creationId xmlns:a16="http://schemas.microsoft.com/office/drawing/2014/main" id="{D35D3F83-1E5D-F11E-B4DF-D16D11CA002B}"/>
              </a:ext>
            </a:extLst>
          </p:cNvPr>
          <p:cNvCxnSpPr>
            <a:cxnSpLocks/>
            <a:stCxn id="155" idx="2"/>
            <a:endCxn id="159" idx="0"/>
          </p:cNvCxnSpPr>
          <p:nvPr/>
        </p:nvCxnSpPr>
        <p:spPr>
          <a:xfrm rot="5400000">
            <a:off x="8362286" y="3707326"/>
            <a:ext cx="219400" cy="454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eur en angle 164">
            <a:extLst>
              <a:ext uri="{FF2B5EF4-FFF2-40B4-BE49-F238E27FC236}">
                <a16:creationId xmlns:a16="http://schemas.microsoft.com/office/drawing/2014/main" id="{D80D25D2-3EC5-13A9-99C9-A624ABFD4C5B}"/>
              </a:ext>
            </a:extLst>
          </p:cNvPr>
          <p:cNvCxnSpPr>
            <a:cxnSpLocks/>
            <a:stCxn id="155" idx="2"/>
            <a:endCxn id="160" idx="0"/>
          </p:cNvCxnSpPr>
          <p:nvPr/>
        </p:nvCxnSpPr>
        <p:spPr>
          <a:xfrm rot="16200000" flipH="1">
            <a:off x="8817084" y="3707326"/>
            <a:ext cx="219400" cy="454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 : coins arrondis 166">
            <a:extLst>
              <a:ext uri="{FF2B5EF4-FFF2-40B4-BE49-F238E27FC236}">
                <a16:creationId xmlns:a16="http://schemas.microsoft.com/office/drawing/2014/main" id="{8EAE0681-222D-0ADE-5E59-0FFE43E3920F}"/>
              </a:ext>
            </a:extLst>
          </p:cNvPr>
          <p:cNvSpPr/>
          <p:nvPr/>
        </p:nvSpPr>
        <p:spPr>
          <a:xfrm>
            <a:off x="7853919" y="4467488"/>
            <a:ext cx="783634" cy="22897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Standardize</a:t>
            </a:r>
            <a:endParaRPr lang="fr-FR" sz="635"/>
          </a:p>
        </p:txBody>
      </p:sp>
      <p:sp>
        <p:nvSpPr>
          <p:cNvPr id="168" name="Rectangle : coins arrondis 167">
            <a:extLst>
              <a:ext uri="{FF2B5EF4-FFF2-40B4-BE49-F238E27FC236}">
                <a16:creationId xmlns:a16="http://schemas.microsoft.com/office/drawing/2014/main" id="{C813B4E6-7C8B-5F0F-E9EA-6FFADEB9B884}"/>
              </a:ext>
            </a:extLst>
          </p:cNvPr>
          <p:cNvSpPr/>
          <p:nvPr/>
        </p:nvSpPr>
        <p:spPr>
          <a:xfrm>
            <a:off x="8762366" y="4467489"/>
            <a:ext cx="783634" cy="2289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Standardize</a:t>
            </a:r>
            <a:endParaRPr lang="fr-FR" sz="635"/>
          </a:p>
        </p:txBody>
      </p:sp>
      <p:cxnSp>
        <p:nvCxnSpPr>
          <p:cNvPr id="170" name="Connecteur droit avec flèche 169">
            <a:extLst>
              <a:ext uri="{FF2B5EF4-FFF2-40B4-BE49-F238E27FC236}">
                <a16:creationId xmlns:a16="http://schemas.microsoft.com/office/drawing/2014/main" id="{57A58818-10BF-28A8-DF11-3A6C7D5D66E2}"/>
              </a:ext>
            </a:extLst>
          </p:cNvPr>
          <p:cNvCxnSpPr>
            <a:cxnSpLocks/>
            <a:stCxn id="159" idx="2"/>
            <a:endCxn id="167" idx="0"/>
          </p:cNvCxnSpPr>
          <p:nvPr/>
        </p:nvCxnSpPr>
        <p:spPr>
          <a:xfrm>
            <a:off x="8244587" y="4334404"/>
            <a:ext cx="1149" cy="13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avec flèche 172">
            <a:extLst>
              <a:ext uri="{FF2B5EF4-FFF2-40B4-BE49-F238E27FC236}">
                <a16:creationId xmlns:a16="http://schemas.microsoft.com/office/drawing/2014/main" id="{57064E6D-7916-C1C7-6EA7-CB341CA17467}"/>
              </a:ext>
            </a:extLst>
          </p:cNvPr>
          <p:cNvCxnSpPr>
            <a:cxnSpLocks/>
            <a:stCxn id="160" idx="2"/>
            <a:endCxn id="168" idx="0"/>
          </p:cNvCxnSpPr>
          <p:nvPr/>
        </p:nvCxnSpPr>
        <p:spPr>
          <a:xfrm>
            <a:off x="9154183" y="4334404"/>
            <a:ext cx="0" cy="13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 : coins arrondis 176">
            <a:extLst>
              <a:ext uri="{FF2B5EF4-FFF2-40B4-BE49-F238E27FC236}">
                <a16:creationId xmlns:a16="http://schemas.microsoft.com/office/drawing/2014/main" id="{A4D0066B-926A-180A-8B77-6A6B7B782865}"/>
              </a:ext>
            </a:extLst>
          </p:cNvPr>
          <p:cNvSpPr/>
          <p:nvPr/>
        </p:nvSpPr>
        <p:spPr>
          <a:xfrm>
            <a:off x="7852770" y="4852994"/>
            <a:ext cx="783634" cy="289979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 G1</a:t>
            </a:r>
          </a:p>
          <a:p>
            <a:pPr algn="ctr"/>
            <a:r>
              <a:rPr lang="fr-FR" sz="761" b="1"/>
              <a:t>expression</a:t>
            </a:r>
            <a:endParaRPr lang="fr-FR" sz="635"/>
          </a:p>
        </p:txBody>
      </p:sp>
      <p:sp>
        <p:nvSpPr>
          <p:cNvPr id="178" name="Rectangle : coins arrondis 177">
            <a:extLst>
              <a:ext uri="{FF2B5EF4-FFF2-40B4-BE49-F238E27FC236}">
                <a16:creationId xmlns:a16="http://schemas.microsoft.com/office/drawing/2014/main" id="{8F431CD0-419A-65D2-5D11-5AEC3054BF9D}"/>
              </a:ext>
            </a:extLst>
          </p:cNvPr>
          <p:cNvSpPr/>
          <p:nvPr/>
        </p:nvSpPr>
        <p:spPr>
          <a:xfrm>
            <a:off x="8762366" y="4852994"/>
            <a:ext cx="783634" cy="289979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G1</a:t>
            </a:r>
          </a:p>
          <a:p>
            <a:pPr algn="ctr"/>
            <a:r>
              <a:rPr lang="fr-FR" sz="761" b="1"/>
              <a:t>expression</a:t>
            </a:r>
            <a:endParaRPr lang="fr-FR" sz="635"/>
          </a:p>
        </p:txBody>
      </p: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2FC19EC3-2CAF-40D0-D8E0-07EC5055A0F2}"/>
              </a:ext>
            </a:extLst>
          </p:cNvPr>
          <p:cNvCxnSpPr>
            <a:cxnSpLocks/>
            <a:stCxn id="167" idx="2"/>
            <a:endCxn id="177" idx="0"/>
          </p:cNvCxnSpPr>
          <p:nvPr/>
        </p:nvCxnSpPr>
        <p:spPr>
          <a:xfrm flipH="1">
            <a:off x="8244587" y="4696461"/>
            <a:ext cx="1149" cy="15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avec flèche 180">
            <a:extLst>
              <a:ext uri="{FF2B5EF4-FFF2-40B4-BE49-F238E27FC236}">
                <a16:creationId xmlns:a16="http://schemas.microsoft.com/office/drawing/2014/main" id="{31119695-DD1C-ABE8-816D-4A4CC7368D04}"/>
              </a:ext>
            </a:extLst>
          </p:cNvPr>
          <p:cNvCxnSpPr>
            <a:cxnSpLocks/>
            <a:stCxn id="168" idx="2"/>
            <a:endCxn id="178" idx="0"/>
          </p:cNvCxnSpPr>
          <p:nvPr/>
        </p:nvCxnSpPr>
        <p:spPr>
          <a:xfrm>
            <a:off x="9154183" y="4696462"/>
            <a:ext cx="0" cy="156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en angle 185">
            <a:extLst>
              <a:ext uri="{FF2B5EF4-FFF2-40B4-BE49-F238E27FC236}">
                <a16:creationId xmlns:a16="http://schemas.microsoft.com/office/drawing/2014/main" id="{DEB8A8B7-9543-ED8A-9DB9-7D67E41A02C2}"/>
              </a:ext>
            </a:extLst>
          </p:cNvPr>
          <p:cNvCxnSpPr>
            <a:cxnSpLocks/>
            <a:stCxn id="138" idx="3"/>
            <a:endCxn id="168" idx="3"/>
          </p:cNvCxnSpPr>
          <p:nvPr/>
        </p:nvCxnSpPr>
        <p:spPr>
          <a:xfrm flipH="1">
            <a:off x="9546000" y="3269023"/>
            <a:ext cx="413581" cy="1312953"/>
          </a:xfrm>
          <a:prstGeom prst="bentConnector3">
            <a:avLst>
              <a:gd name="adj1" fmla="val -55273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4692DC4F-1C75-9FD5-64C8-28179B44F3CD}"/>
              </a:ext>
            </a:extLst>
          </p:cNvPr>
          <p:cNvSpPr/>
          <p:nvPr/>
        </p:nvSpPr>
        <p:spPr>
          <a:xfrm>
            <a:off x="2313161" y="781244"/>
            <a:ext cx="1326473" cy="6916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761"/>
              <a:t>• GATK MarkDuplicates</a:t>
            </a:r>
          </a:p>
          <a:p>
            <a:r>
              <a:rPr lang="fr-FR" sz="761"/>
              <a:t>• GATK SplitNCigarReads</a:t>
            </a:r>
          </a:p>
          <a:p>
            <a:r>
              <a:rPr lang="fr-FR" sz="700"/>
              <a:t>• GATK HaplotypeCaller</a:t>
            </a:r>
          </a:p>
          <a:p>
            <a:r>
              <a:rPr lang="fr-FR" sz="700"/>
              <a:t>• GATK GenomicsDB</a:t>
            </a:r>
          </a:p>
          <a:p>
            <a:r>
              <a:rPr lang="fr-FR" sz="700"/>
              <a:t>• GATK JointCaller</a:t>
            </a:r>
          </a:p>
        </p:txBody>
      </p:sp>
      <p:cxnSp>
        <p:nvCxnSpPr>
          <p:cNvPr id="190" name="Connecteur droit avec flèche 189">
            <a:extLst>
              <a:ext uri="{FF2B5EF4-FFF2-40B4-BE49-F238E27FC236}">
                <a16:creationId xmlns:a16="http://schemas.microsoft.com/office/drawing/2014/main" id="{8729730E-9ECF-E61C-619C-B251A910F1F9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3639634" y="968112"/>
            <a:ext cx="15151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 : coins arrondis 219">
            <a:extLst>
              <a:ext uri="{FF2B5EF4-FFF2-40B4-BE49-F238E27FC236}">
                <a16:creationId xmlns:a16="http://schemas.microsoft.com/office/drawing/2014/main" id="{56DF6809-65EE-2376-24CE-8D19455291CB}"/>
              </a:ext>
            </a:extLst>
          </p:cNvPr>
          <p:cNvSpPr/>
          <p:nvPr/>
        </p:nvSpPr>
        <p:spPr>
          <a:xfrm>
            <a:off x="2476845" y="2031365"/>
            <a:ext cx="997831" cy="190672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ALL SNPs</a:t>
            </a:r>
            <a:endParaRPr lang="fr-FR" sz="635"/>
          </a:p>
        </p:txBody>
      </p:sp>
      <p:sp>
        <p:nvSpPr>
          <p:cNvPr id="221" name="Rectangle : coins arrondis 220">
            <a:extLst>
              <a:ext uri="{FF2B5EF4-FFF2-40B4-BE49-F238E27FC236}">
                <a16:creationId xmlns:a16="http://schemas.microsoft.com/office/drawing/2014/main" id="{415B03E5-4102-6E74-C881-E0D481534AAB}"/>
              </a:ext>
            </a:extLst>
          </p:cNvPr>
          <p:cNvSpPr/>
          <p:nvPr/>
        </p:nvSpPr>
        <p:spPr>
          <a:xfrm>
            <a:off x="8827316" y="1561413"/>
            <a:ext cx="543957" cy="228973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QC</a:t>
            </a:r>
            <a:endParaRPr lang="fr-FR" sz="635"/>
          </a:p>
        </p:txBody>
      </p:sp>
      <p:cxnSp>
        <p:nvCxnSpPr>
          <p:cNvPr id="222" name="Connecteur droit avec flèche 221">
            <a:extLst>
              <a:ext uri="{FF2B5EF4-FFF2-40B4-BE49-F238E27FC236}">
                <a16:creationId xmlns:a16="http://schemas.microsoft.com/office/drawing/2014/main" id="{10B54189-B80B-F3E6-22B0-1F0B2357EF12}"/>
              </a:ext>
            </a:extLst>
          </p:cNvPr>
          <p:cNvCxnSpPr>
            <a:cxnSpLocks/>
            <a:stCxn id="95" idx="3"/>
            <a:endCxn id="221" idx="1"/>
          </p:cNvCxnSpPr>
          <p:nvPr/>
        </p:nvCxnSpPr>
        <p:spPr>
          <a:xfrm>
            <a:off x="8501955" y="1675900"/>
            <a:ext cx="32536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 : coins arrondis 224">
            <a:extLst>
              <a:ext uri="{FF2B5EF4-FFF2-40B4-BE49-F238E27FC236}">
                <a16:creationId xmlns:a16="http://schemas.microsoft.com/office/drawing/2014/main" id="{970F6D19-BB2A-E40E-86F0-C9A2D3BFFCD8}"/>
              </a:ext>
            </a:extLst>
          </p:cNvPr>
          <p:cNvSpPr/>
          <p:nvPr/>
        </p:nvSpPr>
        <p:spPr>
          <a:xfrm>
            <a:off x="3852065" y="2011336"/>
            <a:ext cx="543957" cy="228973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QC</a:t>
            </a:r>
            <a:endParaRPr lang="fr-FR" sz="635"/>
          </a:p>
        </p:txBody>
      </p:sp>
      <p:cxnSp>
        <p:nvCxnSpPr>
          <p:cNvPr id="229" name="Connecteur droit avec flèche 228">
            <a:extLst>
              <a:ext uri="{FF2B5EF4-FFF2-40B4-BE49-F238E27FC236}">
                <a16:creationId xmlns:a16="http://schemas.microsoft.com/office/drawing/2014/main" id="{C24A8B93-010E-E613-D1DA-A577580A91FD}"/>
              </a:ext>
            </a:extLst>
          </p:cNvPr>
          <p:cNvCxnSpPr>
            <a:cxnSpLocks/>
            <a:stCxn id="220" idx="3"/>
            <a:endCxn id="225" idx="1"/>
          </p:cNvCxnSpPr>
          <p:nvPr/>
        </p:nvCxnSpPr>
        <p:spPr>
          <a:xfrm flipV="1">
            <a:off x="3474676" y="2125823"/>
            <a:ext cx="377389" cy="8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982F118C-5738-5A85-4B08-61024CA0D261}"/>
              </a:ext>
            </a:extLst>
          </p:cNvPr>
          <p:cNvCxnSpPr>
            <a:cxnSpLocks/>
            <a:stCxn id="189" idx="2"/>
            <a:endCxn id="464" idx="0"/>
          </p:cNvCxnSpPr>
          <p:nvPr/>
        </p:nvCxnSpPr>
        <p:spPr>
          <a:xfrm>
            <a:off x="2976398" y="1472907"/>
            <a:ext cx="0" cy="172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 : coins arrondis 238">
            <a:extLst>
              <a:ext uri="{FF2B5EF4-FFF2-40B4-BE49-F238E27FC236}">
                <a16:creationId xmlns:a16="http://schemas.microsoft.com/office/drawing/2014/main" id="{C0007260-72FC-1A67-EC1F-1450B1E4AC9E}"/>
              </a:ext>
            </a:extLst>
          </p:cNvPr>
          <p:cNvSpPr/>
          <p:nvPr/>
        </p:nvSpPr>
        <p:spPr>
          <a:xfrm>
            <a:off x="749497" y="2463952"/>
            <a:ext cx="1021336" cy="22897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Filter Genotypes</a:t>
            </a:r>
            <a:endParaRPr lang="fr-FR" sz="635"/>
          </a:p>
        </p:txBody>
      </p:sp>
      <p:sp>
        <p:nvSpPr>
          <p:cNvPr id="240" name="Rectangle : coins arrondis 239">
            <a:extLst>
              <a:ext uri="{FF2B5EF4-FFF2-40B4-BE49-F238E27FC236}">
                <a16:creationId xmlns:a16="http://schemas.microsoft.com/office/drawing/2014/main" id="{11DF7794-38FF-BC21-C572-ADD69124402E}"/>
              </a:ext>
            </a:extLst>
          </p:cNvPr>
          <p:cNvSpPr/>
          <p:nvPr/>
        </p:nvSpPr>
        <p:spPr>
          <a:xfrm>
            <a:off x="3720839" y="2463952"/>
            <a:ext cx="909596" cy="22897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Select Population</a:t>
            </a:r>
            <a:endParaRPr lang="fr-FR" sz="635"/>
          </a:p>
        </p:txBody>
      </p:sp>
      <p:sp>
        <p:nvSpPr>
          <p:cNvPr id="241" name="Rectangle : coins arrondis 240">
            <a:extLst>
              <a:ext uri="{FF2B5EF4-FFF2-40B4-BE49-F238E27FC236}">
                <a16:creationId xmlns:a16="http://schemas.microsoft.com/office/drawing/2014/main" id="{912937DC-153A-8F05-DB5E-A558A1F99CD8}"/>
              </a:ext>
            </a:extLst>
          </p:cNvPr>
          <p:cNvSpPr/>
          <p:nvPr/>
        </p:nvSpPr>
        <p:spPr>
          <a:xfrm>
            <a:off x="2183458" y="3299868"/>
            <a:ext cx="874906" cy="22897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Filter Genotypes</a:t>
            </a:r>
            <a:endParaRPr lang="fr-FR" sz="635"/>
          </a:p>
        </p:txBody>
      </p:sp>
      <p:sp>
        <p:nvSpPr>
          <p:cNvPr id="242" name="Rectangle : coins arrondis 241">
            <a:extLst>
              <a:ext uri="{FF2B5EF4-FFF2-40B4-BE49-F238E27FC236}">
                <a16:creationId xmlns:a16="http://schemas.microsoft.com/office/drawing/2014/main" id="{B5459B99-E2BC-CED3-660F-17AFD727482B}"/>
              </a:ext>
            </a:extLst>
          </p:cNvPr>
          <p:cNvSpPr/>
          <p:nvPr/>
        </p:nvSpPr>
        <p:spPr>
          <a:xfrm>
            <a:off x="4400284" y="3310188"/>
            <a:ext cx="874906" cy="22897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Filter Genotypes</a:t>
            </a:r>
            <a:endParaRPr lang="fr-FR" sz="635"/>
          </a:p>
        </p:txBody>
      </p:sp>
      <p:sp>
        <p:nvSpPr>
          <p:cNvPr id="243" name="Rectangle : coins arrondis 242">
            <a:extLst>
              <a:ext uri="{FF2B5EF4-FFF2-40B4-BE49-F238E27FC236}">
                <a16:creationId xmlns:a16="http://schemas.microsoft.com/office/drawing/2014/main" id="{B47432B0-72AA-B3B4-AB8D-C1CF5E770174}"/>
              </a:ext>
            </a:extLst>
          </p:cNvPr>
          <p:cNvSpPr/>
          <p:nvPr/>
        </p:nvSpPr>
        <p:spPr>
          <a:xfrm>
            <a:off x="2181072" y="3683524"/>
            <a:ext cx="874906" cy="22897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Run Lep-MAP3</a:t>
            </a:r>
            <a:endParaRPr lang="fr-FR" sz="635"/>
          </a:p>
        </p:txBody>
      </p:sp>
      <p:cxnSp>
        <p:nvCxnSpPr>
          <p:cNvPr id="244" name="Connecteur en angle 243">
            <a:extLst>
              <a:ext uri="{FF2B5EF4-FFF2-40B4-BE49-F238E27FC236}">
                <a16:creationId xmlns:a16="http://schemas.microsoft.com/office/drawing/2014/main" id="{99D1E60E-4C75-D7A4-F926-D2F27F50ADFD}"/>
              </a:ext>
            </a:extLst>
          </p:cNvPr>
          <p:cNvCxnSpPr>
            <a:cxnSpLocks/>
            <a:stCxn id="220" idx="2"/>
            <a:endCxn id="240" idx="0"/>
          </p:cNvCxnSpPr>
          <p:nvPr/>
        </p:nvCxnSpPr>
        <p:spPr>
          <a:xfrm rot="16200000" flipH="1">
            <a:off x="3454742" y="1743056"/>
            <a:ext cx="241915" cy="11998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Connecteur en angle 246">
            <a:extLst>
              <a:ext uri="{FF2B5EF4-FFF2-40B4-BE49-F238E27FC236}">
                <a16:creationId xmlns:a16="http://schemas.microsoft.com/office/drawing/2014/main" id="{F682A49B-8674-D439-6E54-83243ECDB7A2}"/>
              </a:ext>
            </a:extLst>
          </p:cNvPr>
          <p:cNvCxnSpPr>
            <a:cxnSpLocks/>
            <a:stCxn id="220" idx="2"/>
            <a:endCxn id="239" idx="0"/>
          </p:cNvCxnSpPr>
          <p:nvPr/>
        </p:nvCxnSpPr>
        <p:spPr>
          <a:xfrm rot="5400000">
            <a:off x="1997006" y="1485196"/>
            <a:ext cx="241915" cy="17155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Rectangle : coins arrondis 250">
            <a:extLst>
              <a:ext uri="{FF2B5EF4-FFF2-40B4-BE49-F238E27FC236}">
                <a16:creationId xmlns:a16="http://schemas.microsoft.com/office/drawing/2014/main" id="{7EB4FE48-F9CF-66EB-CFB9-8607ED34E9E2}"/>
              </a:ext>
            </a:extLst>
          </p:cNvPr>
          <p:cNvSpPr/>
          <p:nvPr/>
        </p:nvSpPr>
        <p:spPr>
          <a:xfrm>
            <a:off x="749497" y="2847978"/>
            <a:ext cx="1021336" cy="289979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Beagle imputation/phasing</a:t>
            </a:r>
            <a:endParaRPr lang="fr-FR" sz="635"/>
          </a:p>
        </p:txBody>
      </p:sp>
      <p:sp>
        <p:nvSpPr>
          <p:cNvPr id="253" name="Rectangle : coins arrondis 252">
            <a:extLst>
              <a:ext uri="{FF2B5EF4-FFF2-40B4-BE49-F238E27FC236}">
                <a16:creationId xmlns:a16="http://schemas.microsoft.com/office/drawing/2014/main" id="{E075664D-2007-A09F-33D0-E6038B0C6C97}"/>
              </a:ext>
            </a:extLst>
          </p:cNvPr>
          <p:cNvSpPr/>
          <p:nvPr/>
        </p:nvSpPr>
        <p:spPr>
          <a:xfrm>
            <a:off x="754162" y="3788237"/>
            <a:ext cx="1021336" cy="223140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Compute AFCs</a:t>
            </a:r>
            <a:endParaRPr lang="fr-FR" sz="635"/>
          </a:p>
        </p:txBody>
      </p:sp>
      <p:cxnSp>
        <p:nvCxnSpPr>
          <p:cNvPr id="262" name="Connecteur droit avec flèche 261">
            <a:extLst>
              <a:ext uri="{FF2B5EF4-FFF2-40B4-BE49-F238E27FC236}">
                <a16:creationId xmlns:a16="http://schemas.microsoft.com/office/drawing/2014/main" id="{BDA19770-023D-CEED-E8A3-C75DB73A084D}"/>
              </a:ext>
            </a:extLst>
          </p:cNvPr>
          <p:cNvCxnSpPr>
            <a:cxnSpLocks/>
            <a:stCxn id="239" idx="2"/>
            <a:endCxn id="251" idx="0"/>
          </p:cNvCxnSpPr>
          <p:nvPr/>
        </p:nvCxnSpPr>
        <p:spPr>
          <a:xfrm>
            <a:off x="1260165" y="2692925"/>
            <a:ext cx="0" cy="155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avec flèche 268">
            <a:extLst>
              <a:ext uri="{FF2B5EF4-FFF2-40B4-BE49-F238E27FC236}">
                <a16:creationId xmlns:a16="http://schemas.microsoft.com/office/drawing/2014/main" id="{C10BD4CC-441A-9233-A091-D5FAEC826580}"/>
              </a:ext>
            </a:extLst>
          </p:cNvPr>
          <p:cNvCxnSpPr>
            <a:cxnSpLocks/>
            <a:stCxn id="251" idx="2"/>
            <a:endCxn id="543" idx="0"/>
          </p:cNvCxnSpPr>
          <p:nvPr/>
        </p:nvCxnSpPr>
        <p:spPr>
          <a:xfrm>
            <a:off x="1260165" y="3137957"/>
            <a:ext cx="764" cy="187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 : coins arrondis 293">
            <a:extLst>
              <a:ext uri="{FF2B5EF4-FFF2-40B4-BE49-F238E27FC236}">
                <a16:creationId xmlns:a16="http://schemas.microsoft.com/office/drawing/2014/main" id="{BEA876F6-1157-E363-A3B2-830AC70A37FC}"/>
              </a:ext>
            </a:extLst>
          </p:cNvPr>
          <p:cNvSpPr/>
          <p:nvPr/>
        </p:nvSpPr>
        <p:spPr>
          <a:xfrm>
            <a:off x="2183458" y="2956247"/>
            <a:ext cx="874906" cy="190672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CT+HD G1</a:t>
            </a:r>
            <a:endParaRPr lang="fr-FR" sz="635"/>
          </a:p>
        </p:txBody>
      </p:sp>
      <p:sp>
        <p:nvSpPr>
          <p:cNvPr id="295" name="Rectangle : coins arrondis 294">
            <a:extLst>
              <a:ext uri="{FF2B5EF4-FFF2-40B4-BE49-F238E27FC236}">
                <a16:creationId xmlns:a16="http://schemas.microsoft.com/office/drawing/2014/main" id="{9856D6FD-652B-7D61-BEDC-D35EB79F97D8}"/>
              </a:ext>
            </a:extLst>
          </p:cNvPr>
          <p:cNvSpPr/>
          <p:nvPr/>
        </p:nvSpPr>
        <p:spPr>
          <a:xfrm>
            <a:off x="4400284" y="2954591"/>
            <a:ext cx="874906" cy="190672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 G1</a:t>
            </a:r>
            <a:endParaRPr lang="fr-FR" sz="635"/>
          </a:p>
        </p:txBody>
      </p:sp>
      <p:sp>
        <p:nvSpPr>
          <p:cNvPr id="296" name="Rectangle : coins arrondis 295">
            <a:extLst>
              <a:ext uri="{FF2B5EF4-FFF2-40B4-BE49-F238E27FC236}">
                <a16:creationId xmlns:a16="http://schemas.microsoft.com/office/drawing/2014/main" id="{73B9DA70-59E4-DF3D-7302-635C68CB1FA0}"/>
              </a:ext>
            </a:extLst>
          </p:cNvPr>
          <p:cNvSpPr/>
          <p:nvPr/>
        </p:nvSpPr>
        <p:spPr>
          <a:xfrm>
            <a:off x="5462948" y="2956869"/>
            <a:ext cx="874906" cy="190672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G1</a:t>
            </a:r>
            <a:endParaRPr lang="fr-FR" sz="635"/>
          </a:p>
        </p:txBody>
      </p:sp>
      <p:cxnSp>
        <p:nvCxnSpPr>
          <p:cNvPr id="297" name="Connecteur en angle 296">
            <a:extLst>
              <a:ext uri="{FF2B5EF4-FFF2-40B4-BE49-F238E27FC236}">
                <a16:creationId xmlns:a16="http://schemas.microsoft.com/office/drawing/2014/main" id="{DC3528F7-7886-F63F-4FD0-9035A312E69D}"/>
              </a:ext>
            </a:extLst>
          </p:cNvPr>
          <p:cNvCxnSpPr>
            <a:cxnSpLocks/>
            <a:stCxn id="240" idx="2"/>
            <a:endCxn id="294" idx="0"/>
          </p:cNvCxnSpPr>
          <p:nvPr/>
        </p:nvCxnSpPr>
        <p:spPr>
          <a:xfrm rot="5400000">
            <a:off x="3266613" y="2047223"/>
            <a:ext cx="263322" cy="15547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Connecteur en angle 300">
            <a:extLst>
              <a:ext uri="{FF2B5EF4-FFF2-40B4-BE49-F238E27FC236}">
                <a16:creationId xmlns:a16="http://schemas.microsoft.com/office/drawing/2014/main" id="{D903914C-2B40-5209-88D6-4B8A0CD93984}"/>
              </a:ext>
            </a:extLst>
          </p:cNvPr>
          <p:cNvCxnSpPr>
            <a:cxnSpLocks/>
            <a:stCxn id="240" idx="2"/>
            <a:endCxn id="295" idx="0"/>
          </p:cNvCxnSpPr>
          <p:nvPr/>
        </p:nvCxnSpPr>
        <p:spPr>
          <a:xfrm rot="16200000" flipH="1">
            <a:off x="4375854" y="2492708"/>
            <a:ext cx="261666" cy="6621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Connecteur en angle 303">
            <a:extLst>
              <a:ext uri="{FF2B5EF4-FFF2-40B4-BE49-F238E27FC236}">
                <a16:creationId xmlns:a16="http://schemas.microsoft.com/office/drawing/2014/main" id="{C4AA0C6C-3193-CCCF-BD41-B9EE92CCF19A}"/>
              </a:ext>
            </a:extLst>
          </p:cNvPr>
          <p:cNvCxnSpPr>
            <a:cxnSpLocks/>
            <a:stCxn id="240" idx="2"/>
            <a:endCxn id="296" idx="0"/>
          </p:cNvCxnSpPr>
          <p:nvPr/>
        </p:nvCxnSpPr>
        <p:spPr>
          <a:xfrm rot="16200000" flipH="1">
            <a:off x="4906047" y="1962515"/>
            <a:ext cx="263944" cy="17247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Rectangle : coins arrondis 306">
            <a:extLst>
              <a:ext uri="{FF2B5EF4-FFF2-40B4-BE49-F238E27FC236}">
                <a16:creationId xmlns:a16="http://schemas.microsoft.com/office/drawing/2014/main" id="{61E8967E-DAB0-4E7B-1836-7D0DD1CA3622}"/>
              </a:ext>
            </a:extLst>
          </p:cNvPr>
          <p:cNvSpPr/>
          <p:nvPr/>
        </p:nvSpPr>
        <p:spPr>
          <a:xfrm>
            <a:off x="5462948" y="3305270"/>
            <a:ext cx="874906" cy="22897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Filter Genotypes</a:t>
            </a:r>
            <a:endParaRPr lang="fr-FR" sz="635"/>
          </a:p>
        </p:txBody>
      </p:sp>
      <p:cxnSp>
        <p:nvCxnSpPr>
          <p:cNvPr id="308" name="Connecteur droit avec flèche 307">
            <a:extLst>
              <a:ext uri="{FF2B5EF4-FFF2-40B4-BE49-F238E27FC236}">
                <a16:creationId xmlns:a16="http://schemas.microsoft.com/office/drawing/2014/main" id="{3483C1AE-411B-AF71-B3A7-5B003AA54161}"/>
              </a:ext>
            </a:extLst>
          </p:cNvPr>
          <p:cNvCxnSpPr>
            <a:cxnSpLocks/>
            <a:stCxn id="295" idx="2"/>
            <a:endCxn id="242" idx="0"/>
          </p:cNvCxnSpPr>
          <p:nvPr/>
        </p:nvCxnSpPr>
        <p:spPr>
          <a:xfrm>
            <a:off x="4837737" y="3145263"/>
            <a:ext cx="0" cy="164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eur droit avec flèche 310">
            <a:extLst>
              <a:ext uri="{FF2B5EF4-FFF2-40B4-BE49-F238E27FC236}">
                <a16:creationId xmlns:a16="http://schemas.microsoft.com/office/drawing/2014/main" id="{23168E2C-1F46-EAB7-659F-C5E500588D83}"/>
              </a:ext>
            </a:extLst>
          </p:cNvPr>
          <p:cNvCxnSpPr>
            <a:cxnSpLocks/>
            <a:stCxn id="296" idx="2"/>
            <a:endCxn id="307" idx="0"/>
          </p:cNvCxnSpPr>
          <p:nvPr/>
        </p:nvCxnSpPr>
        <p:spPr>
          <a:xfrm>
            <a:off x="5900401" y="3147541"/>
            <a:ext cx="0" cy="157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 : coins arrondis 316">
            <a:extLst>
              <a:ext uri="{FF2B5EF4-FFF2-40B4-BE49-F238E27FC236}">
                <a16:creationId xmlns:a16="http://schemas.microsoft.com/office/drawing/2014/main" id="{E57D615D-E2C6-EF99-41C3-DA637562D1E1}"/>
              </a:ext>
            </a:extLst>
          </p:cNvPr>
          <p:cNvSpPr/>
          <p:nvPr/>
        </p:nvSpPr>
        <p:spPr>
          <a:xfrm>
            <a:off x="4399034" y="3670174"/>
            <a:ext cx="874906" cy="190672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 G1 SNPs</a:t>
            </a:r>
            <a:endParaRPr lang="fr-FR" sz="635"/>
          </a:p>
        </p:txBody>
      </p:sp>
      <p:sp>
        <p:nvSpPr>
          <p:cNvPr id="318" name="Rectangle : coins arrondis 317">
            <a:extLst>
              <a:ext uri="{FF2B5EF4-FFF2-40B4-BE49-F238E27FC236}">
                <a16:creationId xmlns:a16="http://schemas.microsoft.com/office/drawing/2014/main" id="{42A539D3-3FDE-DAFB-CE43-A16869BC6288}"/>
              </a:ext>
            </a:extLst>
          </p:cNvPr>
          <p:cNvSpPr/>
          <p:nvPr/>
        </p:nvSpPr>
        <p:spPr>
          <a:xfrm>
            <a:off x="5462948" y="3670174"/>
            <a:ext cx="874906" cy="190672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G1 SNPs</a:t>
            </a:r>
            <a:endParaRPr lang="fr-FR" sz="635"/>
          </a:p>
        </p:txBody>
      </p:sp>
      <p:cxnSp>
        <p:nvCxnSpPr>
          <p:cNvPr id="319" name="Connecteur droit avec flèche 318">
            <a:extLst>
              <a:ext uri="{FF2B5EF4-FFF2-40B4-BE49-F238E27FC236}">
                <a16:creationId xmlns:a16="http://schemas.microsoft.com/office/drawing/2014/main" id="{84CC3BAD-2E29-03F4-FDC0-D008D647AABB}"/>
              </a:ext>
            </a:extLst>
          </p:cNvPr>
          <p:cNvCxnSpPr>
            <a:cxnSpLocks/>
            <a:stCxn id="242" idx="2"/>
            <a:endCxn id="317" idx="0"/>
          </p:cNvCxnSpPr>
          <p:nvPr/>
        </p:nvCxnSpPr>
        <p:spPr>
          <a:xfrm flipH="1">
            <a:off x="4836487" y="3539161"/>
            <a:ext cx="1250" cy="131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eur droit avec flèche 321">
            <a:extLst>
              <a:ext uri="{FF2B5EF4-FFF2-40B4-BE49-F238E27FC236}">
                <a16:creationId xmlns:a16="http://schemas.microsoft.com/office/drawing/2014/main" id="{60FB2867-689B-192C-8466-E1BE4AB0DEAB}"/>
              </a:ext>
            </a:extLst>
          </p:cNvPr>
          <p:cNvCxnSpPr>
            <a:cxnSpLocks/>
            <a:stCxn id="307" idx="2"/>
            <a:endCxn id="318" idx="0"/>
          </p:cNvCxnSpPr>
          <p:nvPr/>
        </p:nvCxnSpPr>
        <p:spPr>
          <a:xfrm>
            <a:off x="5900401" y="3534243"/>
            <a:ext cx="0" cy="135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avec flèche 324">
            <a:extLst>
              <a:ext uri="{FF2B5EF4-FFF2-40B4-BE49-F238E27FC236}">
                <a16:creationId xmlns:a16="http://schemas.microsoft.com/office/drawing/2014/main" id="{7C40CBC7-9354-1828-BEA8-E34792B58116}"/>
              </a:ext>
            </a:extLst>
          </p:cNvPr>
          <p:cNvCxnSpPr>
            <a:cxnSpLocks/>
            <a:stCxn id="294" idx="2"/>
            <a:endCxn id="241" idx="0"/>
          </p:cNvCxnSpPr>
          <p:nvPr/>
        </p:nvCxnSpPr>
        <p:spPr>
          <a:xfrm>
            <a:off x="2620911" y="3146919"/>
            <a:ext cx="0" cy="152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avec flèche 332">
            <a:extLst>
              <a:ext uri="{FF2B5EF4-FFF2-40B4-BE49-F238E27FC236}">
                <a16:creationId xmlns:a16="http://schemas.microsoft.com/office/drawing/2014/main" id="{DF2DF3C5-0141-D1EC-D5BB-015DAE1729F8}"/>
              </a:ext>
            </a:extLst>
          </p:cNvPr>
          <p:cNvCxnSpPr>
            <a:cxnSpLocks/>
            <a:stCxn id="241" idx="2"/>
            <a:endCxn id="243" idx="0"/>
          </p:cNvCxnSpPr>
          <p:nvPr/>
        </p:nvCxnSpPr>
        <p:spPr>
          <a:xfrm flipH="1">
            <a:off x="2618525" y="3528841"/>
            <a:ext cx="2386" cy="154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ectangle : coins arrondis 335">
            <a:extLst>
              <a:ext uri="{FF2B5EF4-FFF2-40B4-BE49-F238E27FC236}">
                <a16:creationId xmlns:a16="http://schemas.microsoft.com/office/drawing/2014/main" id="{D774D331-81B7-FB4F-BB76-251D7AD374CF}"/>
              </a:ext>
            </a:extLst>
          </p:cNvPr>
          <p:cNvSpPr/>
          <p:nvPr/>
        </p:nvSpPr>
        <p:spPr>
          <a:xfrm>
            <a:off x="3285582" y="3683523"/>
            <a:ext cx="874906" cy="22897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Build Pedigree</a:t>
            </a:r>
            <a:endParaRPr lang="fr-FR" sz="635"/>
          </a:p>
        </p:txBody>
      </p:sp>
      <p:cxnSp>
        <p:nvCxnSpPr>
          <p:cNvPr id="337" name="Connecteur en angle 336">
            <a:extLst>
              <a:ext uri="{FF2B5EF4-FFF2-40B4-BE49-F238E27FC236}">
                <a16:creationId xmlns:a16="http://schemas.microsoft.com/office/drawing/2014/main" id="{5CD0E290-1B8A-4C94-206D-79A305B4B7C7}"/>
              </a:ext>
            </a:extLst>
          </p:cNvPr>
          <p:cNvCxnSpPr>
            <a:cxnSpLocks/>
            <a:stCxn id="241" idx="3"/>
            <a:endCxn id="336" idx="0"/>
          </p:cNvCxnSpPr>
          <p:nvPr/>
        </p:nvCxnSpPr>
        <p:spPr>
          <a:xfrm>
            <a:off x="3058364" y="3414355"/>
            <a:ext cx="664671" cy="269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Connecteur droit avec flèche 339">
            <a:extLst>
              <a:ext uri="{FF2B5EF4-FFF2-40B4-BE49-F238E27FC236}">
                <a16:creationId xmlns:a16="http://schemas.microsoft.com/office/drawing/2014/main" id="{144CC4A8-BF10-C7E8-4B13-915A731EACF7}"/>
              </a:ext>
            </a:extLst>
          </p:cNvPr>
          <p:cNvCxnSpPr>
            <a:cxnSpLocks/>
            <a:stCxn id="336" idx="1"/>
            <a:endCxn id="243" idx="3"/>
          </p:cNvCxnSpPr>
          <p:nvPr/>
        </p:nvCxnSpPr>
        <p:spPr>
          <a:xfrm flipH="1">
            <a:off x="3055978" y="3798010"/>
            <a:ext cx="229604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angle : coins arrondis 342">
            <a:extLst>
              <a:ext uri="{FF2B5EF4-FFF2-40B4-BE49-F238E27FC236}">
                <a16:creationId xmlns:a16="http://schemas.microsoft.com/office/drawing/2014/main" id="{4DA9AAD9-3A86-04BC-DD0F-1DB3E1690434}"/>
              </a:ext>
            </a:extLst>
          </p:cNvPr>
          <p:cNvSpPr/>
          <p:nvPr/>
        </p:nvSpPr>
        <p:spPr>
          <a:xfrm>
            <a:off x="2183706" y="4068345"/>
            <a:ext cx="874906" cy="190671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Linkage map</a:t>
            </a:r>
            <a:endParaRPr lang="fr-FR" sz="635"/>
          </a:p>
        </p:txBody>
      </p:sp>
      <p:cxnSp>
        <p:nvCxnSpPr>
          <p:cNvPr id="344" name="Connecteur droit avec flèche 343">
            <a:extLst>
              <a:ext uri="{FF2B5EF4-FFF2-40B4-BE49-F238E27FC236}">
                <a16:creationId xmlns:a16="http://schemas.microsoft.com/office/drawing/2014/main" id="{C467E5EE-3394-EE28-639E-47C00A2FF7CD}"/>
              </a:ext>
            </a:extLst>
          </p:cNvPr>
          <p:cNvCxnSpPr>
            <a:cxnSpLocks/>
            <a:stCxn id="243" idx="2"/>
            <a:endCxn id="343" idx="0"/>
          </p:cNvCxnSpPr>
          <p:nvPr/>
        </p:nvCxnSpPr>
        <p:spPr>
          <a:xfrm>
            <a:off x="2618525" y="3912497"/>
            <a:ext cx="2634" cy="155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necteur en angle 346">
            <a:extLst>
              <a:ext uri="{FF2B5EF4-FFF2-40B4-BE49-F238E27FC236}">
                <a16:creationId xmlns:a16="http://schemas.microsoft.com/office/drawing/2014/main" id="{2447C6D0-CC2A-AEF2-7AA8-5200B506E059}"/>
              </a:ext>
            </a:extLst>
          </p:cNvPr>
          <p:cNvCxnSpPr>
            <a:cxnSpLocks/>
            <a:stCxn id="343" idx="1"/>
            <a:endCxn id="251" idx="3"/>
          </p:cNvCxnSpPr>
          <p:nvPr/>
        </p:nvCxnSpPr>
        <p:spPr>
          <a:xfrm rot="10800000">
            <a:off x="1770834" y="2992969"/>
            <a:ext cx="412873" cy="117071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Connecteur en angle 375">
            <a:extLst>
              <a:ext uri="{FF2B5EF4-FFF2-40B4-BE49-F238E27FC236}">
                <a16:creationId xmlns:a16="http://schemas.microsoft.com/office/drawing/2014/main" id="{908DADBF-1E5A-B2C5-260E-8E477101B2FC}"/>
              </a:ext>
            </a:extLst>
          </p:cNvPr>
          <p:cNvCxnSpPr>
            <a:cxnSpLocks/>
            <a:stCxn id="149" idx="2"/>
            <a:endCxn id="155" idx="0"/>
          </p:cNvCxnSpPr>
          <p:nvPr/>
        </p:nvCxnSpPr>
        <p:spPr>
          <a:xfrm rot="16200000" flipH="1">
            <a:off x="7996537" y="2893203"/>
            <a:ext cx="707761" cy="6979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Rectangle : coins arrondis 378">
            <a:extLst>
              <a:ext uri="{FF2B5EF4-FFF2-40B4-BE49-F238E27FC236}">
                <a16:creationId xmlns:a16="http://schemas.microsoft.com/office/drawing/2014/main" id="{E5509C61-81BF-F2F1-A01F-24FD90E11B6A}"/>
              </a:ext>
            </a:extLst>
          </p:cNvPr>
          <p:cNvSpPr/>
          <p:nvPr/>
        </p:nvSpPr>
        <p:spPr>
          <a:xfrm>
            <a:off x="6671205" y="3594993"/>
            <a:ext cx="1030406" cy="22897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Compute Plasticity</a:t>
            </a:r>
            <a:endParaRPr lang="fr-FR" sz="635"/>
          </a:p>
        </p:txBody>
      </p:sp>
      <p:cxnSp>
        <p:nvCxnSpPr>
          <p:cNvPr id="380" name="Connecteur en angle 379">
            <a:extLst>
              <a:ext uri="{FF2B5EF4-FFF2-40B4-BE49-F238E27FC236}">
                <a16:creationId xmlns:a16="http://schemas.microsoft.com/office/drawing/2014/main" id="{1ACC2048-1F9D-051D-ACE8-5F8738BD178D}"/>
              </a:ext>
            </a:extLst>
          </p:cNvPr>
          <p:cNvCxnSpPr>
            <a:cxnSpLocks/>
            <a:stCxn id="149" idx="2"/>
            <a:endCxn id="379" idx="0"/>
          </p:cNvCxnSpPr>
          <p:nvPr/>
        </p:nvCxnSpPr>
        <p:spPr>
          <a:xfrm rot="5400000">
            <a:off x="7240578" y="2834121"/>
            <a:ext cx="706702" cy="815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id="{6686EC76-4A7E-AD23-E18D-09B2BB0456AD}"/>
              </a:ext>
            </a:extLst>
          </p:cNvPr>
          <p:cNvSpPr/>
          <p:nvPr/>
        </p:nvSpPr>
        <p:spPr>
          <a:xfrm>
            <a:off x="6797918" y="4389420"/>
            <a:ext cx="783634" cy="289979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G1</a:t>
            </a:r>
          </a:p>
          <a:p>
            <a:pPr algn="ctr"/>
            <a:r>
              <a:rPr lang="fr-FR" sz="761" b="1"/>
              <a:t>plasticity</a:t>
            </a:r>
            <a:endParaRPr lang="fr-FR" sz="635"/>
          </a:p>
        </p:txBody>
      </p:sp>
      <p:cxnSp>
        <p:nvCxnSpPr>
          <p:cNvPr id="384" name="Connecteur droit avec flèche 383">
            <a:extLst>
              <a:ext uri="{FF2B5EF4-FFF2-40B4-BE49-F238E27FC236}">
                <a16:creationId xmlns:a16="http://schemas.microsoft.com/office/drawing/2014/main" id="{5DF72E2F-14C0-8635-A94E-173D50ECEA9E}"/>
              </a:ext>
            </a:extLst>
          </p:cNvPr>
          <p:cNvCxnSpPr>
            <a:cxnSpLocks/>
            <a:stCxn id="506" idx="2"/>
            <a:endCxn id="383" idx="0"/>
          </p:cNvCxnSpPr>
          <p:nvPr/>
        </p:nvCxnSpPr>
        <p:spPr>
          <a:xfrm>
            <a:off x="7189465" y="4228963"/>
            <a:ext cx="270" cy="160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B67CA714-39DB-0CFA-06B9-4006B1964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988" y="685609"/>
            <a:ext cx="550854" cy="18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4" name="Rectangle : coins arrondis 463">
            <a:extLst>
              <a:ext uri="{FF2B5EF4-FFF2-40B4-BE49-F238E27FC236}">
                <a16:creationId xmlns:a16="http://schemas.microsoft.com/office/drawing/2014/main" id="{DA5D9B39-56CB-6A12-9EE6-2D27E496416F}"/>
              </a:ext>
            </a:extLst>
          </p:cNvPr>
          <p:cNvSpPr/>
          <p:nvPr/>
        </p:nvSpPr>
        <p:spPr>
          <a:xfrm>
            <a:off x="2313161" y="1645521"/>
            <a:ext cx="1326473" cy="22897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/>
              <a:t>Select Filter Annotate Variants</a:t>
            </a:r>
            <a:endParaRPr lang="fr-FR" sz="635"/>
          </a:p>
        </p:txBody>
      </p:sp>
      <p:cxnSp>
        <p:nvCxnSpPr>
          <p:cNvPr id="468" name="Connecteur droit avec flèche 467">
            <a:extLst>
              <a:ext uri="{FF2B5EF4-FFF2-40B4-BE49-F238E27FC236}">
                <a16:creationId xmlns:a16="http://schemas.microsoft.com/office/drawing/2014/main" id="{B419BF1A-F16D-594E-9B70-4FBC03D6F01B}"/>
              </a:ext>
            </a:extLst>
          </p:cNvPr>
          <p:cNvCxnSpPr>
            <a:cxnSpLocks/>
            <a:stCxn id="464" idx="2"/>
            <a:endCxn id="220" idx="0"/>
          </p:cNvCxnSpPr>
          <p:nvPr/>
        </p:nvCxnSpPr>
        <p:spPr>
          <a:xfrm flipH="1">
            <a:off x="2975761" y="1874494"/>
            <a:ext cx="637" cy="156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C9C772-27F8-2995-3EFD-36FD59D9F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80" b="-5460"/>
          <a:stretch/>
        </p:blipFill>
        <p:spPr bwMode="auto">
          <a:xfrm>
            <a:off x="7451147" y="714689"/>
            <a:ext cx="276336" cy="22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3" name="Rectangle : coins arrondis 502">
            <a:extLst>
              <a:ext uri="{FF2B5EF4-FFF2-40B4-BE49-F238E27FC236}">
                <a16:creationId xmlns:a16="http://schemas.microsoft.com/office/drawing/2014/main" id="{AB0ECEF6-DC1D-F2A5-5263-C620C6441258}"/>
              </a:ext>
            </a:extLst>
          </p:cNvPr>
          <p:cNvSpPr/>
          <p:nvPr/>
        </p:nvSpPr>
        <p:spPr>
          <a:xfrm>
            <a:off x="760124" y="375552"/>
            <a:ext cx="997831" cy="346997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Fitness measurements</a:t>
            </a:r>
            <a:endParaRPr lang="fr-FR" sz="635"/>
          </a:p>
        </p:txBody>
      </p:sp>
      <p:sp>
        <p:nvSpPr>
          <p:cNvPr id="504" name="Rectangle : coins arrondis 503">
            <a:extLst>
              <a:ext uri="{FF2B5EF4-FFF2-40B4-BE49-F238E27FC236}">
                <a16:creationId xmlns:a16="http://schemas.microsoft.com/office/drawing/2014/main" id="{E7F6C65D-D939-9963-DEB2-216A1B9D175F}"/>
              </a:ext>
            </a:extLst>
          </p:cNvPr>
          <p:cNvSpPr/>
          <p:nvPr/>
        </p:nvSpPr>
        <p:spPr>
          <a:xfrm>
            <a:off x="749497" y="905850"/>
            <a:ext cx="1021336" cy="293689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strike="sngStrike"/>
              <a:t>Remove Fullsib Effects</a:t>
            </a:r>
            <a:endParaRPr lang="fr-FR" sz="635" strike="sngStrike"/>
          </a:p>
        </p:txBody>
      </p:sp>
      <p:sp>
        <p:nvSpPr>
          <p:cNvPr id="505" name="Rectangle : coins arrondis 504">
            <a:extLst>
              <a:ext uri="{FF2B5EF4-FFF2-40B4-BE49-F238E27FC236}">
                <a16:creationId xmlns:a16="http://schemas.microsoft.com/office/drawing/2014/main" id="{0052DBE5-25D7-89E2-06C9-85A6C0B2C68C}"/>
              </a:ext>
            </a:extLst>
          </p:cNvPr>
          <p:cNvSpPr/>
          <p:nvPr/>
        </p:nvSpPr>
        <p:spPr>
          <a:xfrm>
            <a:off x="749497" y="1388152"/>
            <a:ext cx="1021336" cy="22314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Standardize</a:t>
            </a:r>
            <a:endParaRPr lang="fr-FR" sz="635"/>
          </a:p>
        </p:txBody>
      </p:sp>
      <p:sp>
        <p:nvSpPr>
          <p:cNvPr id="506" name="Rectangle : coins arrondis 505">
            <a:extLst>
              <a:ext uri="{FF2B5EF4-FFF2-40B4-BE49-F238E27FC236}">
                <a16:creationId xmlns:a16="http://schemas.microsoft.com/office/drawing/2014/main" id="{40AF2432-6316-503C-5098-8CE000CBA09C}"/>
              </a:ext>
            </a:extLst>
          </p:cNvPr>
          <p:cNvSpPr/>
          <p:nvPr/>
        </p:nvSpPr>
        <p:spPr>
          <a:xfrm>
            <a:off x="6677319" y="3999990"/>
            <a:ext cx="1024292" cy="22897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Standardize</a:t>
            </a:r>
            <a:endParaRPr lang="fr-FR" sz="635"/>
          </a:p>
        </p:txBody>
      </p:sp>
      <p:cxnSp>
        <p:nvCxnSpPr>
          <p:cNvPr id="508" name="Connecteur droit avec flèche 507">
            <a:extLst>
              <a:ext uri="{FF2B5EF4-FFF2-40B4-BE49-F238E27FC236}">
                <a16:creationId xmlns:a16="http://schemas.microsoft.com/office/drawing/2014/main" id="{7BEA9A8F-2289-5AEF-602F-C46C66B835C2}"/>
              </a:ext>
            </a:extLst>
          </p:cNvPr>
          <p:cNvCxnSpPr>
            <a:cxnSpLocks/>
            <a:stCxn id="379" idx="2"/>
            <a:endCxn id="506" idx="0"/>
          </p:cNvCxnSpPr>
          <p:nvPr/>
        </p:nvCxnSpPr>
        <p:spPr>
          <a:xfrm>
            <a:off x="7186408" y="3823966"/>
            <a:ext cx="3057" cy="17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Connecteur droit avec flèche 510">
            <a:extLst>
              <a:ext uri="{FF2B5EF4-FFF2-40B4-BE49-F238E27FC236}">
                <a16:creationId xmlns:a16="http://schemas.microsoft.com/office/drawing/2014/main" id="{FF000F4E-27E5-29EF-59E0-9FB80A012650}"/>
              </a:ext>
            </a:extLst>
          </p:cNvPr>
          <p:cNvCxnSpPr>
            <a:cxnSpLocks/>
            <a:stCxn id="503" idx="2"/>
            <a:endCxn id="504" idx="0"/>
          </p:cNvCxnSpPr>
          <p:nvPr/>
        </p:nvCxnSpPr>
        <p:spPr>
          <a:xfrm>
            <a:off x="1259040" y="722549"/>
            <a:ext cx="1125" cy="18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Connecteur droit avec flèche 514">
            <a:extLst>
              <a:ext uri="{FF2B5EF4-FFF2-40B4-BE49-F238E27FC236}">
                <a16:creationId xmlns:a16="http://schemas.microsoft.com/office/drawing/2014/main" id="{8E390F0C-63E2-1D28-1C6C-6A8E7728B793}"/>
              </a:ext>
            </a:extLst>
          </p:cNvPr>
          <p:cNvCxnSpPr>
            <a:cxnSpLocks/>
            <a:stCxn id="504" idx="2"/>
            <a:endCxn id="505" idx="0"/>
          </p:cNvCxnSpPr>
          <p:nvPr/>
        </p:nvCxnSpPr>
        <p:spPr>
          <a:xfrm>
            <a:off x="1260165" y="1199539"/>
            <a:ext cx="0" cy="188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tangle : coins arrondis 518">
            <a:extLst>
              <a:ext uri="{FF2B5EF4-FFF2-40B4-BE49-F238E27FC236}">
                <a16:creationId xmlns:a16="http://schemas.microsoft.com/office/drawing/2014/main" id="{B074D085-9A6C-3879-5733-87E4BEEDB8F4}"/>
              </a:ext>
            </a:extLst>
          </p:cNvPr>
          <p:cNvSpPr/>
          <p:nvPr/>
        </p:nvSpPr>
        <p:spPr>
          <a:xfrm>
            <a:off x="821586" y="1791750"/>
            <a:ext cx="874906" cy="281254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CT+HD G1 fitness</a:t>
            </a:r>
            <a:endParaRPr lang="fr-FR" sz="635"/>
          </a:p>
        </p:txBody>
      </p:sp>
      <p:cxnSp>
        <p:nvCxnSpPr>
          <p:cNvPr id="520" name="Connecteur droit avec flèche 519">
            <a:extLst>
              <a:ext uri="{FF2B5EF4-FFF2-40B4-BE49-F238E27FC236}">
                <a16:creationId xmlns:a16="http://schemas.microsoft.com/office/drawing/2014/main" id="{65638C49-70A8-B968-73C9-29A0C59E355A}"/>
              </a:ext>
            </a:extLst>
          </p:cNvPr>
          <p:cNvCxnSpPr>
            <a:cxnSpLocks/>
            <a:stCxn id="505" idx="2"/>
            <a:endCxn id="519" idx="0"/>
          </p:cNvCxnSpPr>
          <p:nvPr/>
        </p:nvCxnSpPr>
        <p:spPr>
          <a:xfrm flipH="1">
            <a:off x="1259039" y="1611293"/>
            <a:ext cx="1126" cy="180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tangle : coins arrondis 523">
            <a:extLst>
              <a:ext uri="{FF2B5EF4-FFF2-40B4-BE49-F238E27FC236}">
                <a16:creationId xmlns:a16="http://schemas.microsoft.com/office/drawing/2014/main" id="{CBAF980E-75D9-03B8-5A87-2CFE87108787}"/>
              </a:ext>
            </a:extLst>
          </p:cNvPr>
          <p:cNvSpPr/>
          <p:nvPr/>
        </p:nvSpPr>
        <p:spPr>
          <a:xfrm>
            <a:off x="829379" y="4208393"/>
            <a:ext cx="874906" cy="404851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AFCs per environment per line</a:t>
            </a:r>
            <a:endParaRPr lang="fr-FR" sz="635"/>
          </a:p>
        </p:txBody>
      </p:sp>
      <p:cxnSp>
        <p:nvCxnSpPr>
          <p:cNvPr id="525" name="Connecteur droit avec flèche 524">
            <a:extLst>
              <a:ext uri="{FF2B5EF4-FFF2-40B4-BE49-F238E27FC236}">
                <a16:creationId xmlns:a16="http://schemas.microsoft.com/office/drawing/2014/main" id="{8DC76BC2-8257-A48B-E7E9-132C14532277}"/>
              </a:ext>
            </a:extLst>
          </p:cNvPr>
          <p:cNvCxnSpPr>
            <a:cxnSpLocks/>
            <a:stCxn id="253" idx="2"/>
            <a:endCxn id="524" idx="0"/>
          </p:cNvCxnSpPr>
          <p:nvPr/>
        </p:nvCxnSpPr>
        <p:spPr>
          <a:xfrm>
            <a:off x="1264830" y="4011377"/>
            <a:ext cx="2002" cy="197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ZoneTexte 535">
            <a:extLst>
              <a:ext uri="{FF2B5EF4-FFF2-40B4-BE49-F238E27FC236}">
                <a16:creationId xmlns:a16="http://schemas.microsoft.com/office/drawing/2014/main" id="{7FCCAEF0-FE98-B6A1-7041-FA01A17CD9CD}"/>
              </a:ext>
            </a:extLst>
          </p:cNvPr>
          <p:cNvSpPr txBox="1"/>
          <p:nvPr/>
        </p:nvSpPr>
        <p:spPr>
          <a:xfrm>
            <a:off x="988056" y="5641808"/>
            <a:ext cx="2751292" cy="27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/>
              <a:t>LD distribution at G1 pipeline</a:t>
            </a:r>
          </a:p>
        </p:txBody>
      </p:sp>
      <p:sp>
        <p:nvSpPr>
          <p:cNvPr id="537" name="Rectangle : coins arrondis 536">
            <a:extLst>
              <a:ext uri="{FF2B5EF4-FFF2-40B4-BE49-F238E27FC236}">
                <a16:creationId xmlns:a16="http://schemas.microsoft.com/office/drawing/2014/main" id="{62483A26-005D-8BE5-3D41-02B5BD8BB7CE}"/>
              </a:ext>
            </a:extLst>
          </p:cNvPr>
          <p:cNvSpPr/>
          <p:nvPr/>
        </p:nvSpPr>
        <p:spPr>
          <a:xfrm>
            <a:off x="1883865" y="7168256"/>
            <a:ext cx="874906" cy="281254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LD distribution</a:t>
            </a:r>
            <a:endParaRPr lang="fr-FR" sz="635"/>
          </a:p>
        </p:txBody>
      </p:sp>
      <p:sp>
        <p:nvSpPr>
          <p:cNvPr id="538" name="Rectangle : coins arrondis 537">
            <a:extLst>
              <a:ext uri="{FF2B5EF4-FFF2-40B4-BE49-F238E27FC236}">
                <a16:creationId xmlns:a16="http://schemas.microsoft.com/office/drawing/2014/main" id="{DFBA9D6B-C38C-E044-F88B-BCF2CC3F4BA0}"/>
              </a:ext>
            </a:extLst>
          </p:cNvPr>
          <p:cNvSpPr/>
          <p:nvPr/>
        </p:nvSpPr>
        <p:spPr>
          <a:xfrm>
            <a:off x="1809715" y="6600171"/>
            <a:ext cx="1021336" cy="32813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Compute LD with plink</a:t>
            </a:r>
            <a:endParaRPr lang="fr-FR" sz="635"/>
          </a:p>
        </p:txBody>
      </p:sp>
      <p:cxnSp>
        <p:nvCxnSpPr>
          <p:cNvPr id="539" name="Connecteur droit avec flèche 538">
            <a:extLst>
              <a:ext uri="{FF2B5EF4-FFF2-40B4-BE49-F238E27FC236}">
                <a16:creationId xmlns:a16="http://schemas.microsoft.com/office/drawing/2014/main" id="{C39B21EA-8E62-9484-0FB0-397E6E8EDF62}"/>
              </a:ext>
            </a:extLst>
          </p:cNvPr>
          <p:cNvCxnSpPr>
            <a:cxnSpLocks/>
            <a:stCxn id="549" idx="2"/>
            <a:endCxn id="538" idx="0"/>
          </p:cNvCxnSpPr>
          <p:nvPr/>
        </p:nvCxnSpPr>
        <p:spPr>
          <a:xfrm>
            <a:off x="2320383" y="6383697"/>
            <a:ext cx="0" cy="216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Connecteur droit avec flèche 539">
            <a:extLst>
              <a:ext uri="{FF2B5EF4-FFF2-40B4-BE49-F238E27FC236}">
                <a16:creationId xmlns:a16="http://schemas.microsoft.com/office/drawing/2014/main" id="{AAEC8C13-31BB-8FFE-302D-52DD7B4A1772}"/>
              </a:ext>
            </a:extLst>
          </p:cNvPr>
          <p:cNvCxnSpPr>
            <a:cxnSpLocks/>
            <a:stCxn id="538" idx="2"/>
            <a:endCxn id="537" idx="0"/>
          </p:cNvCxnSpPr>
          <p:nvPr/>
        </p:nvCxnSpPr>
        <p:spPr>
          <a:xfrm>
            <a:off x="2320383" y="6928302"/>
            <a:ext cx="935" cy="239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ectangle : coins arrondis 542">
            <a:extLst>
              <a:ext uri="{FF2B5EF4-FFF2-40B4-BE49-F238E27FC236}">
                <a16:creationId xmlns:a16="http://schemas.microsoft.com/office/drawing/2014/main" id="{C61FD1FD-6D01-B8F9-D9F2-227D97448B45}"/>
              </a:ext>
            </a:extLst>
          </p:cNvPr>
          <p:cNvSpPr/>
          <p:nvPr/>
        </p:nvSpPr>
        <p:spPr>
          <a:xfrm>
            <a:off x="823476" y="3325207"/>
            <a:ext cx="874906" cy="281254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Imputed</a:t>
            </a:r>
          </a:p>
          <a:p>
            <a:pPr algn="ctr"/>
            <a:r>
              <a:rPr lang="fr-FR" sz="761" b="1"/>
              <a:t>ALL SNPs</a:t>
            </a:r>
            <a:endParaRPr lang="fr-FR" sz="635"/>
          </a:p>
        </p:txBody>
      </p:sp>
      <p:cxnSp>
        <p:nvCxnSpPr>
          <p:cNvPr id="544" name="Connecteur droit avec flèche 543">
            <a:extLst>
              <a:ext uri="{FF2B5EF4-FFF2-40B4-BE49-F238E27FC236}">
                <a16:creationId xmlns:a16="http://schemas.microsoft.com/office/drawing/2014/main" id="{010FDB7D-0353-EFE7-93A3-0FCBB594CA91}"/>
              </a:ext>
            </a:extLst>
          </p:cNvPr>
          <p:cNvCxnSpPr>
            <a:cxnSpLocks/>
            <a:stCxn id="543" idx="2"/>
            <a:endCxn id="253" idx="0"/>
          </p:cNvCxnSpPr>
          <p:nvPr/>
        </p:nvCxnSpPr>
        <p:spPr>
          <a:xfrm>
            <a:off x="1260929" y="3606461"/>
            <a:ext cx="3901" cy="181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Rectangle : coins arrondis 548">
            <a:extLst>
              <a:ext uri="{FF2B5EF4-FFF2-40B4-BE49-F238E27FC236}">
                <a16:creationId xmlns:a16="http://schemas.microsoft.com/office/drawing/2014/main" id="{D7CF080E-7DC9-725F-B3C1-C7337F42CF7A}"/>
              </a:ext>
            </a:extLst>
          </p:cNvPr>
          <p:cNvSpPr/>
          <p:nvPr/>
        </p:nvSpPr>
        <p:spPr>
          <a:xfrm>
            <a:off x="1846324" y="6102443"/>
            <a:ext cx="948117" cy="281254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Imputed</a:t>
            </a:r>
          </a:p>
          <a:p>
            <a:pPr algn="ctr"/>
            <a:r>
              <a:rPr lang="fr-FR" sz="761" b="1"/>
              <a:t>CT+HD G1 SNPs</a:t>
            </a:r>
            <a:endParaRPr lang="fr-FR" sz="635"/>
          </a:p>
        </p:txBody>
      </p:sp>
      <p:sp>
        <p:nvSpPr>
          <p:cNvPr id="553" name="ZoneTexte 552">
            <a:extLst>
              <a:ext uri="{FF2B5EF4-FFF2-40B4-BE49-F238E27FC236}">
                <a16:creationId xmlns:a16="http://schemas.microsoft.com/office/drawing/2014/main" id="{79089911-C2E9-3F56-245E-FFC529F62AFB}"/>
              </a:ext>
            </a:extLst>
          </p:cNvPr>
          <p:cNvSpPr txBox="1"/>
          <p:nvPr/>
        </p:nvSpPr>
        <p:spPr>
          <a:xfrm>
            <a:off x="5327841" y="5641081"/>
            <a:ext cx="3148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/>
              <a:t>Haplotype blocks pipeline (3 alternatives)</a:t>
            </a:r>
          </a:p>
        </p:txBody>
      </p:sp>
      <p:sp>
        <p:nvSpPr>
          <p:cNvPr id="554" name="Rectangle : coins arrondis 553">
            <a:extLst>
              <a:ext uri="{FF2B5EF4-FFF2-40B4-BE49-F238E27FC236}">
                <a16:creationId xmlns:a16="http://schemas.microsoft.com/office/drawing/2014/main" id="{AAF26726-EB76-AA10-B6DF-EED5725685A4}"/>
              </a:ext>
            </a:extLst>
          </p:cNvPr>
          <p:cNvSpPr/>
          <p:nvPr/>
        </p:nvSpPr>
        <p:spPr>
          <a:xfrm>
            <a:off x="4715128" y="6151871"/>
            <a:ext cx="989141" cy="190671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Linkage map</a:t>
            </a:r>
            <a:endParaRPr lang="fr-FR" sz="635"/>
          </a:p>
        </p:txBody>
      </p:sp>
      <p:sp>
        <p:nvSpPr>
          <p:cNvPr id="555" name="Rectangle : coins arrondis 554">
            <a:extLst>
              <a:ext uri="{FF2B5EF4-FFF2-40B4-BE49-F238E27FC236}">
                <a16:creationId xmlns:a16="http://schemas.microsoft.com/office/drawing/2014/main" id="{0E70B4D9-C4CE-C10F-2FF0-581561EDE7AC}"/>
              </a:ext>
            </a:extLst>
          </p:cNvPr>
          <p:cNvSpPr/>
          <p:nvPr/>
        </p:nvSpPr>
        <p:spPr>
          <a:xfrm>
            <a:off x="4772245" y="6601423"/>
            <a:ext cx="874906" cy="328130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Detect Haplotype Blocks</a:t>
            </a:r>
            <a:endParaRPr lang="fr-FR" sz="635"/>
          </a:p>
        </p:txBody>
      </p:sp>
      <p:sp>
        <p:nvSpPr>
          <p:cNvPr id="556" name="Rectangle : coins arrondis 555">
            <a:extLst>
              <a:ext uri="{FF2B5EF4-FFF2-40B4-BE49-F238E27FC236}">
                <a16:creationId xmlns:a16="http://schemas.microsoft.com/office/drawing/2014/main" id="{6FD77C99-E54E-26CA-6FC3-E2B0CE43C10F}"/>
              </a:ext>
            </a:extLst>
          </p:cNvPr>
          <p:cNvSpPr/>
          <p:nvPr/>
        </p:nvSpPr>
        <p:spPr>
          <a:xfrm>
            <a:off x="4719542" y="7162497"/>
            <a:ext cx="984728" cy="281254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List of haplotype blocks</a:t>
            </a:r>
            <a:endParaRPr lang="fr-FR" sz="635"/>
          </a:p>
        </p:txBody>
      </p:sp>
      <p:cxnSp>
        <p:nvCxnSpPr>
          <p:cNvPr id="557" name="Connecteur droit avec flèche 556">
            <a:extLst>
              <a:ext uri="{FF2B5EF4-FFF2-40B4-BE49-F238E27FC236}">
                <a16:creationId xmlns:a16="http://schemas.microsoft.com/office/drawing/2014/main" id="{6802EAC1-692F-C918-5EA0-A6588CC3590C}"/>
              </a:ext>
            </a:extLst>
          </p:cNvPr>
          <p:cNvCxnSpPr>
            <a:cxnSpLocks/>
            <a:stCxn id="554" idx="2"/>
            <a:endCxn id="555" idx="0"/>
          </p:cNvCxnSpPr>
          <p:nvPr/>
        </p:nvCxnSpPr>
        <p:spPr>
          <a:xfrm flipH="1">
            <a:off x="5209698" y="6342542"/>
            <a:ext cx="1" cy="258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Connecteur droit avec flèche 557">
            <a:extLst>
              <a:ext uri="{FF2B5EF4-FFF2-40B4-BE49-F238E27FC236}">
                <a16:creationId xmlns:a16="http://schemas.microsoft.com/office/drawing/2014/main" id="{CF5A1CC5-32EC-D7A9-2BF1-D8D4571F8260}"/>
              </a:ext>
            </a:extLst>
          </p:cNvPr>
          <p:cNvCxnSpPr>
            <a:cxnSpLocks/>
            <a:stCxn id="555" idx="2"/>
            <a:endCxn id="556" idx="0"/>
          </p:cNvCxnSpPr>
          <p:nvPr/>
        </p:nvCxnSpPr>
        <p:spPr>
          <a:xfrm>
            <a:off x="5209698" y="6929553"/>
            <a:ext cx="2208" cy="232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E3540016-9624-5F77-4011-E70A157518CB}"/>
              </a:ext>
            </a:extLst>
          </p:cNvPr>
          <p:cNvSpPr/>
          <p:nvPr/>
        </p:nvSpPr>
        <p:spPr>
          <a:xfrm>
            <a:off x="6436809" y="7144776"/>
            <a:ext cx="948121" cy="281254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List of haplotype blocks</a:t>
            </a:r>
            <a:endParaRPr lang="fr-FR" sz="635"/>
          </a:p>
        </p:txBody>
      </p:sp>
      <p:sp>
        <p:nvSpPr>
          <p:cNvPr id="126" name="Rectangle : coins arrondis 125">
            <a:extLst>
              <a:ext uri="{FF2B5EF4-FFF2-40B4-BE49-F238E27FC236}">
                <a16:creationId xmlns:a16="http://schemas.microsoft.com/office/drawing/2014/main" id="{D7981FF1-0801-774A-30E0-B09190BF8405}"/>
              </a:ext>
            </a:extLst>
          </p:cNvPr>
          <p:cNvSpPr/>
          <p:nvPr/>
        </p:nvSpPr>
        <p:spPr>
          <a:xfrm>
            <a:off x="6400202" y="6612284"/>
            <a:ext cx="1021336" cy="32813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Compute haplotype blocks with plink</a:t>
            </a:r>
            <a:endParaRPr lang="fr-FR" sz="635"/>
          </a:p>
        </p:txBody>
      </p: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6C255F2A-6969-6CF2-5114-001604985128}"/>
              </a:ext>
            </a:extLst>
          </p:cNvPr>
          <p:cNvCxnSpPr>
            <a:cxnSpLocks/>
            <a:stCxn id="130" idx="2"/>
            <a:endCxn id="126" idx="0"/>
          </p:cNvCxnSpPr>
          <p:nvPr/>
        </p:nvCxnSpPr>
        <p:spPr>
          <a:xfrm flipH="1">
            <a:off x="6910870" y="6383697"/>
            <a:ext cx="1" cy="228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F5A525DD-3B7C-1B9F-7984-A25A424362EF}"/>
              </a:ext>
            </a:extLst>
          </p:cNvPr>
          <p:cNvCxnSpPr>
            <a:cxnSpLocks/>
            <a:stCxn id="126" idx="2"/>
            <a:endCxn id="125" idx="0"/>
          </p:cNvCxnSpPr>
          <p:nvPr/>
        </p:nvCxnSpPr>
        <p:spPr>
          <a:xfrm>
            <a:off x="6910870" y="6940415"/>
            <a:ext cx="0" cy="204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 : coins arrondis 129">
            <a:extLst>
              <a:ext uri="{FF2B5EF4-FFF2-40B4-BE49-F238E27FC236}">
                <a16:creationId xmlns:a16="http://schemas.microsoft.com/office/drawing/2014/main" id="{E702BB23-8CC6-FC26-8194-4FB56DA6FD95}"/>
              </a:ext>
            </a:extLst>
          </p:cNvPr>
          <p:cNvSpPr/>
          <p:nvPr/>
        </p:nvSpPr>
        <p:spPr>
          <a:xfrm>
            <a:off x="6436810" y="6102443"/>
            <a:ext cx="948121" cy="281254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Imputed</a:t>
            </a:r>
          </a:p>
          <a:p>
            <a:pPr algn="ctr"/>
            <a:r>
              <a:rPr lang="fr-FR" sz="761" b="1"/>
              <a:t>CT+HD G1 SNPs</a:t>
            </a:r>
            <a:endParaRPr lang="fr-FR" sz="635"/>
          </a:p>
        </p:txBody>
      </p:sp>
      <p:sp>
        <p:nvSpPr>
          <p:cNvPr id="8" name="Croix 7">
            <a:extLst>
              <a:ext uri="{FF2B5EF4-FFF2-40B4-BE49-F238E27FC236}">
                <a16:creationId xmlns:a16="http://schemas.microsoft.com/office/drawing/2014/main" id="{F9B1A610-CDAC-55EE-7449-0486171852B4}"/>
              </a:ext>
            </a:extLst>
          </p:cNvPr>
          <p:cNvSpPr/>
          <p:nvPr/>
        </p:nvSpPr>
        <p:spPr>
          <a:xfrm rot="2624454">
            <a:off x="1847722" y="3450384"/>
            <a:ext cx="259095" cy="259095"/>
          </a:xfrm>
          <a:prstGeom prst="plus">
            <a:avLst>
              <a:gd name="adj" fmla="val 418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E909FBBE-AEFE-710B-3BD3-616FDEE6E2BD}"/>
              </a:ext>
            </a:extLst>
          </p:cNvPr>
          <p:cNvSpPr/>
          <p:nvPr/>
        </p:nvSpPr>
        <p:spPr>
          <a:xfrm>
            <a:off x="8211196" y="7144776"/>
            <a:ext cx="948121" cy="281254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List of haplotype blocks</a:t>
            </a:r>
            <a:endParaRPr lang="fr-FR" sz="635"/>
          </a:p>
        </p:txBody>
      </p:sp>
      <p:sp>
        <p:nvSpPr>
          <p:cNvPr id="139" name="Rectangle : coins arrondis 138">
            <a:extLst>
              <a:ext uri="{FF2B5EF4-FFF2-40B4-BE49-F238E27FC236}">
                <a16:creationId xmlns:a16="http://schemas.microsoft.com/office/drawing/2014/main" id="{E0795993-2848-C00D-FDB1-B6A62E39F5B2}"/>
              </a:ext>
            </a:extLst>
          </p:cNvPr>
          <p:cNvSpPr/>
          <p:nvPr/>
        </p:nvSpPr>
        <p:spPr>
          <a:xfrm>
            <a:off x="8174589" y="6612284"/>
            <a:ext cx="1021336" cy="32813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Schloetterer approach</a:t>
            </a:r>
            <a:endParaRPr lang="fr-FR" sz="635"/>
          </a:p>
        </p:txBody>
      </p:sp>
      <p:cxnSp>
        <p:nvCxnSpPr>
          <p:cNvPr id="140" name="Connecteur droit avec flèche 139">
            <a:extLst>
              <a:ext uri="{FF2B5EF4-FFF2-40B4-BE49-F238E27FC236}">
                <a16:creationId xmlns:a16="http://schemas.microsoft.com/office/drawing/2014/main" id="{765D4C8A-3A1E-4A20-4280-CDC4702529CE}"/>
              </a:ext>
            </a:extLst>
          </p:cNvPr>
          <p:cNvCxnSpPr>
            <a:cxnSpLocks/>
            <a:stCxn id="142" idx="2"/>
            <a:endCxn id="139" idx="0"/>
          </p:cNvCxnSpPr>
          <p:nvPr/>
        </p:nvCxnSpPr>
        <p:spPr>
          <a:xfrm flipH="1">
            <a:off x="8685257" y="6383697"/>
            <a:ext cx="1" cy="228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140">
            <a:extLst>
              <a:ext uri="{FF2B5EF4-FFF2-40B4-BE49-F238E27FC236}">
                <a16:creationId xmlns:a16="http://schemas.microsoft.com/office/drawing/2014/main" id="{83C9EBC8-EF71-2850-5E13-C8154EB94633}"/>
              </a:ext>
            </a:extLst>
          </p:cNvPr>
          <p:cNvCxnSpPr>
            <a:cxnSpLocks/>
            <a:stCxn id="139" idx="2"/>
            <a:endCxn id="137" idx="0"/>
          </p:cNvCxnSpPr>
          <p:nvPr/>
        </p:nvCxnSpPr>
        <p:spPr>
          <a:xfrm>
            <a:off x="8685257" y="6940415"/>
            <a:ext cx="0" cy="204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 : coins arrondis 141">
            <a:extLst>
              <a:ext uri="{FF2B5EF4-FFF2-40B4-BE49-F238E27FC236}">
                <a16:creationId xmlns:a16="http://schemas.microsoft.com/office/drawing/2014/main" id="{71449543-CFD8-A8FB-A200-7B116A673A53}"/>
              </a:ext>
            </a:extLst>
          </p:cNvPr>
          <p:cNvSpPr/>
          <p:nvPr/>
        </p:nvSpPr>
        <p:spPr>
          <a:xfrm>
            <a:off x="8211197" y="6102443"/>
            <a:ext cx="948121" cy="281254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Imputed</a:t>
            </a:r>
          </a:p>
          <a:p>
            <a:pPr algn="ctr"/>
            <a:r>
              <a:rPr lang="fr-FR" sz="761" b="1"/>
              <a:t>ALL SNPs</a:t>
            </a:r>
            <a:endParaRPr lang="fr-FR" sz="635"/>
          </a:p>
        </p:txBody>
      </p:sp>
      <p:sp>
        <p:nvSpPr>
          <p:cNvPr id="2" name="Croix 1">
            <a:extLst>
              <a:ext uri="{FF2B5EF4-FFF2-40B4-BE49-F238E27FC236}">
                <a16:creationId xmlns:a16="http://schemas.microsoft.com/office/drawing/2014/main" id="{ED72A926-4A56-0D5B-75A6-6375864391B9}"/>
              </a:ext>
            </a:extLst>
          </p:cNvPr>
          <p:cNvSpPr/>
          <p:nvPr/>
        </p:nvSpPr>
        <p:spPr>
          <a:xfrm rot="2624454">
            <a:off x="1136284" y="916930"/>
            <a:ext cx="259095" cy="259095"/>
          </a:xfrm>
          <a:prstGeom prst="plus">
            <a:avLst>
              <a:gd name="adj" fmla="val 418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79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ZoneTexte 49">
            <a:extLst>
              <a:ext uri="{FF2B5EF4-FFF2-40B4-BE49-F238E27FC236}">
                <a16:creationId xmlns:a16="http://schemas.microsoft.com/office/drawing/2014/main" id="{442D782E-6750-C9B9-B477-63993D655587}"/>
              </a:ext>
            </a:extLst>
          </p:cNvPr>
          <p:cNvSpPr txBox="1"/>
          <p:nvPr/>
        </p:nvSpPr>
        <p:spPr>
          <a:xfrm>
            <a:off x="3939027" y="2691874"/>
            <a:ext cx="2751292" cy="27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/>
              <a:t>Neutral distribution evaluation pipeline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13F59BB1-90FC-798E-A19F-7F152D0FC7A0}"/>
              </a:ext>
            </a:extLst>
          </p:cNvPr>
          <p:cNvSpPr/>
          <p:nvPr/>
        </p:nvSpPr>
        <p:spPr>
          <a:xfrm>
            <a:off x="4866769" y="5424960"/>
            <a:ext cx="874906" cy="281254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SNPs under selection in HD</a:t>
            </a:r>
            <a:endParaRPr lang="fr-FR" sz="635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CC086ACF-A328-CF34-06B8-003AC0040C35}"/>
              </a:ext>
            </a:extLst>
          </p:cNvPr>
          <p:cNvSpPr/>
          <p:nvPr/>
        </p:nvSpPr>
        <p:spPr>
          <a:xfrm>
            <a:off x="4792619" y="4740762"/>
            <a:ext cx="1021336" cy="465714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Detect SNPs Under Selection</a:t>
            </a:r>
          </a:p>
          <a:p>
            <a:pPr algn="ctr"/>
            <a:r>
              <a:rPr lang="fr-FR" sz="761"/>
              <a:t>(Bootstrap approach)</a:t>
            </a:r>
            <a:endParaRPr lang="fr-FR" sz="635"/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46F61744-125D-BF3E-71DD-45743C6A1B84}"/>
              </a:ext>
            </a:extLst>
          </p:cNvPr>
          <p:cNvCxnSpPr>
            <a:cxnSpLocks/>
            <a:stCxn id="52" idx="2"/>
            <a:endCxn id="51" idx="0"/>
          </p:cNvCxnSpPr>
          <p:nvPr/>
        </p:nvCxnSpPr>
        <p:spPr>
          <a:xfrm>
            <a:off x="5303287" y="5206476"/>
            <a:ext cx="935" cy="218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D8275196-CC6D-4CCA-91C5-D2E76D542791}"/>
              </a:ext>
            </a:extLst>
          </p:cNvPr>
          <p:cNvSpPr/>
          <p:nvPr/>
        </p:nvSpPr>
        <p:spPr>
          <a:xfrm>
            <a:off x="4863171" y="3152509"/>
            <a:ext cx="874906" cy="404851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AFCs per environment per line</a:t>
            </a:r>
            <a:endParaRPr lang="fr-FR" sz="635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ADA5D945-2797-6B8C-18DB-CAE977E88061}"/>
              </a:ext>
            </a:extLst>
          </p:cNvPr>
          <p:cNvSpPr/>
          <p:nvPr/>
        </p:nvSpPr>
        <p:spPr>
          <a:xfrm>
            <a:off x="4026617" y="3916807"/>
            <a:ext cx="1021336" cy="465714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Define a neutral distribution in CT</a:t>
            </a:r>
            <a:endParaRPr lang="fr-FR" sz="635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B4455F60-BE1F-7D4D-0E62-B909C60C2E76}"/>
              </a:ext>
            </a:extLst>
          </p:cNvPr>
          <p:cNvSpPr/>
          <p:nvPr/>
        </p:nvSpPr>
        <p:spPr>
          <a:xfrm>
            <a:off x="5541762" y="3916807"/>
            <a:ext cx="1021336" cy="465714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Select HD SNPs with a significant AFC (Fisher + CMH tests)</a:t>
            </a:r>
            <a:endParaRPr lang="fr-FR" sz="635"/>
          </a:p>
        </p:txBody>
      </p:sp>
      <p:cxnSp>
        <p:nvCxnSpPr>
          <p:cNvPr id="64" name="Connecteur en angle 63">
            <a:extLst>
              <a:ext uri="{FF2B5EF4-FFF2-40B4-BE49-F238E27FC236}">
                <a16:creationId xmlns:a16="http://schemas.microsoft.com/office/drawing/2014/main" id="{EE6D94C2-8986-DAA7-C7AC-75A58C41AEF0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 rot="5400000">
            <a:off x="4739232" y="3355414"/>
            <a:ext cx="359447" cy="7633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en angle 66">
            <a:extLst>
              <a:ext uri="{FF2B5EF4-FFF2-40B4-BE49-F238E27FC236}">
                <a16:creationId xmlns:a16="http://schemas.microsoft.com/office/drawing/2014/main" id="{F69CE110-D0F2-DE2D-88CD-4FB37123C1B4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rot="16200000" flipH="1">
            <a:off x="5496804" y="3361180"/>
            <a:ext cx="359447" cy="7518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en angle 69">
            <a:extLst>
              <a:ext uri="{FF2B5EF4-FFF2-40B4-BE49-F238E27FC236}">
                <a16:creationId xmlns:a16="http://schemas.microsoft.com/office/drawing/2014/main" id="{9A5385D4-4067-CCE6-314F-A9938D8F733B}"/>
              </a:ext>
            </a:extLst>
          </p:cNvPr>
          <p:cNvCxnSpPr>
            <a:cxnSpLocks/>
            <a:stCxn id="56" idx="2"/>
            <a:endCxn id="52" idx="0"/>
          </p:cNvCxnSpPr>
          <p:nvPr/>
        </p:nvCxnSpPr>
        <p:spPr>
          <a:xfrm rot="16200000" flipH="1">
            <a:off x="4741166" y="4178640"/>
            <a:ext cx="358241" cy="766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en angle 72">
            <a:extLst>
              <a:ext uri="{FF2B5EF4-FFF2-40B4-BE49-F238E27FC236}">
                <a16:creationId xmlns:a16="http://schemas.microsoft.com/office/drawing/2014/main" id="{118FB266-0BE9-03F7-AFDC-C8B2C375E927}"/>
              </a:ext>
            </a:extLst>
          </p:cNvPr>
          <p:cNvCxnSpPr>
            <a:cxnSpLocks/>
            <a:stCxn id="57" idx="2"/>
            <a:endCxn id="52" idx="0"/>
          </p:cNvCxnSpPr>
          <p:nvPr/>
        </p:nvCxnSpPr>
        <p:spPr>
          <a:xfrm rot="5400000">
            <a:off x="5498739" y="4187070"/>
            <a:ext cx="358241" cy="749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89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Connecteur droit avec flèche 206">
            <a:extLst>
              <a:ext uri="{FF2B5EF4-FFF2-40B4-BE49-F238E27FC236}">
                <a16:creationId xmlns:a16="http://schemas.microsoft.com/office/drawing/2014/main" id="{3F80428F-F51C-28DA-BDEF-B7835F5EB2E0}"/>
              </a:ext>
            </a:extLst>
          </p:cNvPr>
          <p:cNvCxnSpPr>
            <a:cxnSpLocks/>
            <a:stCxn id="157" idx="2"/>
            <a:endCxn id="158" idx="0"/>
          </p:cNvCxnSpPr>
          <p:nvPr/>
        </p:nvCxnSpPr>
        <p:spPr>
          <a:xfrm flipH="1">
            <a:off x="5366634" y="701349"/>
            <a:ext cx="3757" cy="7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en angle 205">
            <a:extLst>
              <a:ext uri="{FF2B5EF4-FFF2-40B4-BE49-F238E27FC236}">
                <a16:creationId xmlns:a16="http://schemas.microsoft.com/office/drawing/2014/main" id="{5026F96A-11D7-A77B-85BD-11D344D791D7}"/>
              </a:ext>
            </a:extLst>
          </p:cNvPr>
          <p:cNvCxnSpPr>
            <a:cxnSpLocks/>
            <a:stCxn id="202" idx="2"/>
            <a:endCxn id="158" idx="0"/>
          </p:cNvCxnSpPr>
          <p:nvPr/>
        </p:nvCxnSpPr>
        <p:spPr>
          <a:xfrm rot="5400000">
            <a:off x="5576020" y="494963"/>
            <a:ext cx="779880" cy="1198652"/>
          </a:xfrm>
          <a:prstGeom prst="bentConnector3">
            <a:avLst>
              <a:gd name="adj1" fmla="val 750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cteur en angle 204">
            <a:extLst>
              <a:ext uri="{FF2B5EF4-FFF2-40B4-BE49-F238E27FC236}">
                <a16:creationId xmlns:a16="http://schemas.microsoft.com/office/drawing/2014/main" id="{1E1B5FB2-1929-5B25-45C0-8D9D97852E01}"/>
              </a:ext>
            </a:extLst>
          </p:cNvPr>
          <p:cNvCxnSpPr>
            <a:cxnSpLocks/>
            <a:stCxn id="204" idx="2"/>
            <a:endCxn id="158" idx="0"/>
          </p:cNvCxnSpPr>
          <p:nvPr/>
        </p:nvCxnSpPr>
        <p:spPr>
          <a:xfrm rot="16200000" flipH="1">
            <a:off x="4375868" y="493463"/>
            <a:ext cx="782880" cy="1198652"/>
          </a:xfrm>
          <a:prstGeom prst="bentConnector3">
            <a:avLst>
              <a:gd name="adj1" fmla="val 749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1" name="Rectangle : coins arrondis 390">
            <a:extLst>
              <a:ext uri="{FF2B5EF4-FFF2-40B4-BE49-F238E27FC236}">
                <a16:creationId xmlns:a16="http://schemas.microsoft.com/office/drawing/2014/main" id="{CB13B48F-B083-DE21-A627-CB60C78851E5}"/>
              </a:ext>
            </a:extLst>
          </p:cNvPr>
          <p:cNvSpPr/>
          <p:nvPr/>
        </p:nvSpPr>
        <p:spPr>
          <a:xfrm>
            <a:off x="3590503" y="3060786"/>
            <a:ext cx="1014932" cy="281255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 G1 expression eQTLs</a:t>
            </a:r>
            <a:endParaRPr lang="fr-FR" sz="635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10270437-45EC-789A-DDBE-3C3F1DD2471C}"/>
              </a:ext>
            </a:extLst>
          </p:cNvPr>
          <p:cNvSpPr txBox="1"/>
          <p:nvPr/>
        </p:nvSpPr>
        <p:spPr>
          <a:xfrm>
            <a:off x="0" y="5254"/>
            <a:ext cx="10826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/>
              <a:t>eQTL mapping pipeline</a:t>
            </a:r>
          </a:p>
        </p:txBody>
      </p:sp>
      <p:sp>
        <p:nvSpPr>
          <p:cNvPr id="156" name="Rectangle : coins arrondis 155">
            <a:extLst>
              <a:ext uri="{FF2B5EF4-FFF2-40B4-BE49-F238E27FC236}">
                <a16:creationId xmlns:a16="http://schemas.microsoft.com/office/drawing/2014/main" id="{F99F1659-57EC-F639-A317-D04A287D486F}"/>
              </a:ext>
            </a:extLst>
          </p:cNvPr>
          <p:cNvSpPr/>
          <p:nvPr/>
        </p:nvSpPr>
        <p:spPr>
          <a:xfrm>
            <a:off x="4938980" y="820517"/>
            <a:ext cx="868863" cy="289979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G1</a:t>
            </a:r>
          </a:p>
          <a:p>
            <a:pPr algn="ctr"/>
            <a:r>
              <a:rPr lang="fr-FR" sz="761" b="1"/>
              <a:t>expression</a:t>
            </a:r>
            <a:endParaRPr lang="fr-FR" sz="635"/>
          </a:p>
        </p:txBody>
      </p:sp>
      <p:sp>
        <p:nvSpPr>
          <p:cNvPr id="157" name="Rectangle : coins arrondis 156">
            <a:extLst>
              <a:ext uri="{FF2B5EF4-FFF2-40B4-BE49-F238E27FC236}">
                <a16:creationId xmlns:a16="http://schemas.microsoft.com/office/drawing/2014/main" id="{C4D71A07-F9E6-7E74-62EB-724497371118}"/>
              </a:ext>
            </a:extLst>
          </p:cNvPr>
          <p:cNvSpPr/>
          <p:nvPr/>
        </p:nvSpPr>
        <p:spPr>
          <a:xfrm>
            <a:off x="4932938" y="510677"/>
            <a:ext cx="874906" cy="190672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G1 SNPs</a:t>
            </a:r>
            <a:endParaRPr lang="fr-FR" sz="635"/>
          </a:p>
        </p:txBody>
      </p:sp>
      <p:sp>
        <p:nvSpPr>
          <p:cNvPr id="158" name="Rectangle : coins arrondis 157">
            <a:extLst>
              <a:ext uri="{FF2B5EF4-FFF2-40B4-BE49-F238E27FC236}">
                <a16:creationId xmlns:a16="http://schemas.microsoft.com/office/drawing/2014/main" id="{34ACA9DF-7AE6-0B2E-24D9-81C032EC0B23}"/>
              </a:ext>
            </a:extLst>
          </p:cNvPr>
          <p:cNvSpPr/>
          <p:nvPr/>
        </p:nvSpPr>
        <p:spPr>
          <a:xfrm>
            <a:off x="4929181" y="1484229"/>
            <a:ext cx="874906" cy="289976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Merge Datasets</a:t>
            </a:r>
            <a:endParaRPr lang="fr-FR" sz="635"/>
          </a:p>
        </p:txBody>
      </p:sp>
      <p:sp>
        <p:nvSpPr>
          <p:cNvPr id="162" name="Rectangle : coins arrondis 161">
            <a:extLst>
              <a:ext uri="{FF2B5EF4-FFF2-40B4-BE49-F238E27FC236}">
                <a16:creationId xmlns:a16="http://schemas.microsoft.com/office/drawing/2014/main" id="{DDC5566B-E3CF-4535-2DB3-BFB7EF16234E}"/>
              </a:ext>
            </a:extLst>
          </p:cNvPr>
          <p:cNvSpPr/>
          <p:nvPr/>
        </p:nvSpPr>
        <p:spPr>
          <a:xfrm>
            <a:off x="4929181" y="1957281"/>
            <a:ext cx="874906" cy="289976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GEMMA eQTLs mapping</a:t>
            </a:r>
            <a:endParaRPr lang="fr-FR" sz="635"/>
          </a:p>
        </p:txBody>
      </p:sp>
      <p:cxnSp>
        <p:nvCxnSpPr>
          <p:cNvPr id="163" name="Connecteur droit avec flèche 162">
            <a:extLst>
              <a:ext uri="{FF2B5EF4-FFF2-40B4-BE49-F238E27FC236}">
                <a16:creationId xmlns:a16="http://schemas.microsoft.com/office/drawing/2014/main" id="{E7E8D5D2-EEEB-DEAD-EA40-2B114C90440C}"/>
              </a:ext>
            </a:extLst>
          </p:cNvPr>
          <p:cNvCxnSpPr>
            <a:cxnSpLocks/>
            <a:stCxn id="158" idx="2"/>
            <a:endCxn id="162" idx="0"/>
          </p:cNvCxnSpPr>
          <p:nvPr/>
        </p:nvCxnSpPr>
        <p:spPr>
          <a:xfrm>
            <a:off x="5366634" y="1774205"/>
            <a:ext cx="0" cy="183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0B9EA0AF-9675-ED7C-8161-7E1BE1A0BE7B}"/>
              </a:ext>
            </a:extLst>
          </p:cNvPr>
          <p:cNvSpPr/>
          <p:nvPr/>
        </p:nvSpPr>
        <p:spPr>
          <a:xfrm>
            <a:off x="4859168" y="3060786"/>
            <a:ext cx="1014932" cy="281255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G1 expression eQTLs</a:t>
            </a:r>
            <a:endParaRPr lang="fr-FR" sz="635"/>
          </a:p>
        </p:txBody>
      </p:sp>
      <p:sp>
        <p:nvSpPr>
          <p:cNvPr id="169" name="Rectangle : coins arrondis 168">
            <a:extLst>
              <a:ext uri="{FF2B5EF4-FFF2-40B4-BE49-F238E27FC236}">
                <a16:creationId xmlns:a16="http://schemas.microsoft.com/office/drawing/2014/main" id="{6415C949-E6FC-4B83-2672-B1461124F648}"/>
              </a:ext>
            </a:extLst>
          </p:cNvPr>
          <p:cNvSpPr/>
          <p:nvPr/>
        </p:nvSpPr>
        <p:spPr>
          <a:xfrm>
            <a:off x="6103387" y="1760080"/>
            <a:ext cx="1138255" cy="209727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Compute Kinship Matrix</a:t>
            </a:r>
            <a:endParaRPr lang="fr-FR" sz="635"/>
          </a:p>
        </p:txBody>
      </p:sp>
      <p:cxnSp>
        <p:nvCxnSpPr>
          <p:cNvPr id="171" name="Connecteur en angle 170">
            <a:extLst>
              <a:ext uri="{FF2B5EF4-FFF2-40B4-BE49-F238E27FC236}">
                <a16:creationId xmlns:a16="http://schemas.microsoft.com/office/drawing/2014/main" id="{6DCC0EAF-06EC-1F57-2109-BF59FF7C9D4C}"/>
              </a:ext>
            </a:extLst>
          </p:cNvPr>
          <p:cNvCxnSpPr>
            <a:cxnSpLocks/>
            <a:stCxn id="158" idx="3"/>
            <a:endCxn id="169" idx="0"/>
          </p:cNvCxnSpPr>
          <p:nvPr/>
        </p:nvCxnSpPr>
        <p:spPr>
          <a:xfrm>
            <a:off x="5804087" y="1629217"/>
            <a:ext cx="868428" cy="130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necteur en angle 171">
            <a:extLst>
              <a:ext uri="{FF2B5EF4-FFF2-40B4-BE49-F238E27FC236}">
                <a16:creationId xmlns:a16="http://schemas.microsoft.com/office/drawing/2014/main" id="{9B63C131-2AB3-1DAA-CC58-39F546D0F7BA}"/>
              </a:ext>
            </a:extLst>
          </p:cNvPr>
          <p:cNvCxnSpPr>
            <a:cxnSpLocks/>
            <a:stCxn id="169" idx="2"/>
            <a:endCxn id="162" idx="3"/>
          </p:cNvCxnSpPr>
          <p:nvPr/>
        </p:nvCxnSpPr>
        <p:spPr>
          <a:xfrm rot="5400000">
            <a:off x="6172070" y="1601824"/>
            <a:ext cx="132462" cy="868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Rectangle : coins arrondis 174">
            <a:extLst>
              <a:ext uri="{FF2B5EF4-FFF2-40B4-BE49-F238E27FC236}">
                <a16:creationId xmlns:a16="http://schemas.microsoft.com/office/drawing/2014/main" id="{5681E2E1-C5F9-624D-A9E3-A7CC151A46DC}"/>
              </a:ext>
            </a:extLst>
          </p:cNvPr>
          <p:cNvSpPr/>
          <p:nvPr/>
        </p:nvSpPr>
        <p:spPr>
          <a:xfrm>
            <a:off x="4929181" y="2426459"/>
            <a:ext cx="874906" cy="289976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Select eQTLs based on FDR</a:t>
            </a:r>
            <a:endParaRPr lang="fr-FR" sz="635"/>
          </a:p>
        </p:txBody>
      </p:sp>
      <p:cxnSp>
        <p:nvCxnSpPr>
          <p:cNvPr id="176" name="Connecteur droit avec flèche 175">
            <a:extLst>
              <a:ext uri="{FF2B5EF4-FFF2-40B4-BE49-F238E27FC236}">
                <a16:creationId xmlns:a16="http://schemas.microsoft.com/office/drawing/2014/main" id="{34F545A2-B7A1-FDDC-D145-A801D1437B17}"/>
              </a:ext>
            </a:extLst>
          </p:cNvPr>
          <p:cNvCxnSpPr>
            <a:cxnSpLocks/>
            <a:stCxn id="162" idx="2"/>
            <a:endCxn id="175" idx="0"/>
          </p:cNvCxnSpPr>
          <p:nvPr/>
        </p:nvCxnSpPr>
        <p:spPr>
          <a:xfrm>
            <a:off x="5366634" y="2247257"/>
            <a:ext cx="0" cy="179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avec flèche 179">
            <a:extLst>
              <a:ext uri="{FF2B5EF4-FFF2-40B4-BE49-F238E27FC236}">
                <a16:creationId xmlns:a16="http://schemas.microsoft.com/office/drawing/2014/main" id="{917B5098-74DC-024F-5004-673866ABA8F6}"/>
              </a:ext>
            </a:extLst>
          </p:cNvPr>
          <p:cNvCxnSpPr>
            <a:cxnSpLocks/>
            <a:stCxn id="175" idx="2"/>
            <a:endCxn id="166" idx="0"/>
          </p:cNvCxnSpPr>
          <p:nvPr/>
        </p:nvCxnSpPr>
        <p:spPr>
          <a:xfrm>
            <a:off x="5366634" y="2716435"/>
            <a:ext cx="0" cy="3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 : coins arrondis 190">
            <a:extLst>
              <a:ext uri="{FF2B5EF4-FFF2-40B4-BE49-F238E27FC236}">
                <a16:creationId xmlns:a16="http://schemas.microsoft.com/office/drawing/2014/main" id="{7F3098F9-7ADF-02E3-BC6D-1BF4353D33BA}"/>
              </a:ext>
            </a:extLst>
          </p:cNvPr>
          <p:cNvSpPr/>
          <p:nvPr/>
        </p:nvSpPr>
        <p:spPr>
          <a:xfrm>
            <a:off x="6127833" y="3061689"/>
            <a:ext cx="1014932" cy="281255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G1 plasticity eQTLs</a:t>
            </a:r>
            <a:endParaRPr lang="fr-FR" sz="635"/>
          </a:p>
        </p:txBody>
      </p:sp>
      <p:cxnSp>
        <p:nvCxnSpPr>
          <p:cNvPr id="199" name="Connecteur en angle 198">
            <a:extLst>
              <a:ext uri="{FF2B5EF4-FFF2-40B4-BE49-F238E27FC236}">
                <a16:creationId xmlns:a16="http://schemas.microsoft.com/office/drawing/2014/main" id="{9B61C87F-6B5E-C07C-9630-30E53AB80DF5}"/>
              </a:ext>
            </a:extLst>
          </p:cNvPr>
          <p:cNvCxnSpPr>
            <a:cxnSpLocks/>
            <a:stCxn id="175" idx="2"/>
            <a:endCxn id="191" idx="0"/>
          </p:cNvCxnSpPr>
          <p:nvPr/>
        </p:nvCxnSpPr>
        <p:spPr>
          <a:xfrm rot="16200000" flipH="1">
            <a:off x="5828339" y="2254729"/>
            <a:ext cx="345254" cy="1268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Connecteur en angle 199">
            <a:extLst>
              <a:ext uri="{FF2B5EF4-FFF2-40B4-BE49-F238E27FC236}">
                <a16:creationId xmlns:a16="http://schemas.microsoft.com/office/drawing/2014/main" id="{5CD5ED4D-1B67-5618-FB5A-5B88CB45AF60}"/>
              </a:ext>
            </a:extLst>
          </p:cNvPr>
          <p:cNvCxnSpPr>
            <a:cxnSpLocks/>
            <a:stCxn id="175" idx="2"/>
            <a:endCxn id="391" idx="0"/>
          </p:cNvCxnSpPr>
          <p:nvPr/>
        </p:nvCxnSpPr>
        <p:spPr>
          <a:xfrm rot="5400000">
            <a:off x="4560127" y="2254278"/>
            <a:ext cx="344351" cy="1268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Rectangle : coins arrondis 200">
            <a:extLst>
              <a:ext uri="{FF2B5EF4-FFF2-40B4-BE49-F238E27FC236}">
                <a16:creationId xmlns:a16="http://schemas.microsoft.com/office/drawing/2014/main" id="{401288E9-8A3C-C2BA-38C3-50E723F94B4D}"/>
              </a:ext>
            </a:extLst>
          </p:cNvPr>
          <p:cNvSpPr/>
          <p:nvPr/>
        </p:nvSpPr>
        <p:spPr>
          <a:xfrm>
            <a:off x="6133875" y="823517"/>
            <a:ext cx="868863" cy="289979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G1</a:t>
            </a:r>
          </a:p>
          <a:p>
            <a:pPr algn="ctr"/>
            <a:r>
              <a:rPr lang="fr-FR" sz="761" b="1"/>
              <a:t>plasticity</a:t>
            </a:r>
            <a:endParaRPr lang="fr-FR" sz="635"/>
          </a:p>
        </p:txBody>
      </p:sp>
      <p:sp>
        <p:nvSpPr>
          <p:cNvPr id="202" name="Rectangle : coins arrondis 201">
            <a:extLst>
              <a:ext uri="{FF2B5EF4-FFF2-40B4-BE49-F238E27FC236}">
                <a16:creationId xmlns:a16="http://schemas.microsoft.com/office/drawing/2014/main" id="{DB533955-4331-51EF-A32D-1573F89710AC}"/>
              </a:ext>
            </a:extLst>
          </p:cNvPr>
          <p:cNvSpPr/>
          <p:nvPr/>
        </p:nvSpPr>
        <p:spPr>
          <a:xfrm>
            <a:off x="6127833" y="513677"/>
            <a:ext cx="874906" cy="190672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G1 SNPs</a:t>
            </a:r>
            <a:endParaRPr lang="fr-FR" sz="635"/>
          </a:p>
        </p:txBody>
      </p:sp>
      <p:sp>
        <p:nvSpPr>
          <p:cNvPr id="203" name="Rectangle : coins arrondis 202">
            <a:extLst>
              <a:ext uri="{FF2B5EF4-FFF2-40B4-BE49-F238E27FC236}">
                <a16:creationId xmlns:a16="http://schemas.microsoft.com/office/drawing/2014/main" id="{D87DA8F9-8402-8305-F88A-908198543048}"/>
              </a:ext>
            </a:extLst>
          </p:cNvPr>
          <p:cNvSpPr/>
          <p:nvPr/>
        </p:nvSpPr>
        <p:spPr>
          <a:xfrm>
            <a:off x="3736571" y="820517"/>
            <a:ext cx="868863" cy="289979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 G1</a:t>
            </a:r>
          </a:p>
          <a:p>
            <a:pPr algn="ctr"/>
            <a:r>
              <a:rPr lang="fr-FR" sz="761" b="1"/>
              <a:t>expression</a:t>
            </a:r>
            <a:endParaRPr lang="fr-FR" sz="635"/>
          </a:p>
        </p:txBody>
      </p:sp>
      <p:sp>
        <p:nvSpPr>
          <p:cNvPr id="204" name="Rectangle : coins arrondis 203">
            <a:extLst>
              <a:ext uri="{FF2B5EF4-FFF2-40B4-BE49-F238E27FC236}">
                <a16:creationId xmlns:a16="http://schemas.microsoft.com/office/drawing/2014/main" id="{A8C172F7-5393-BBA9-1002-8425FED22E32}"/>
              </a:ext>
            </a:extLst>
          </p:cNvPr>
          <p:cNvSpPr/>
          <p:nvPr/>
        </p:nvSpPr>
        <p:spPr>
          <a:xfrm>
            <a:off x="3730529" y="510677"/>
            <a:ext cx="874906" cy="190672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 G1 SNPs</a:t>
            </a:r>
            <a:endParaRPr lang="fr-FR" sz="635"/>
          </a:p>
        </p:txBody>
      </p:sp>
      <p:sp>
        <p:nvSpPr>
          <p:cNvPr id="208" name="Rectangle : coins arrondis 207">
            <a:extLst>
              <a:ext uri="{FF2B5EF4-FFF2-40B4-BE49-F238E27FC236}">
                <a16:creationId xmlns:a16="http://schemas.microsoft.com/office/drawing/2014/main" id="{7A3F766E-78E3-7667-0654-9670766B8508}"/>
              </a:ext>
            </a:extLst>
          </p:cNvPr>
          <p:cNvSpPr/>
          <p:nvPr/>
        </p:nvSpPr>
        <p:spPr>
          <a:xfrm>
            <a:off x="3205302" y="4601783"/>
            <a:ext cx="783634" cy="289979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 G1</a:t>
            </a:r>
          </a:p>
          <a:p>
            <a:pPr algn="ctr"/>
            <a:r>
              <a:rPr lang="fr-FR" sz="761" b="1"/>
              <a:t>expression</a:t>
            </a:r>
            <a:endParaRPr lang="fr-FR" sz="635"/>
          </a:p>
        </p:txBody>
      </p:sp>
      <p:sp>
        <p:nvSpPr>
          <p:cNvPr id="209" name="Rectangle : coins arrondis 208">
            <a:extLst>
              <a:ext uri="{FF2B5EF4-FFF2-40B4-BE49-F238E27FC236}">
                <a16:creationId xmlns:a16="http://schemas.microsoft.com/office/drawing/2014/main" id="{2E05415A-4160-35A9-C4A5-DE152A9B9B15}"/>
              </a:ext>
            </a:extLst>
          </p:cNvPr>
          <p:cNvSpPr/>
          <p:nvPr/>
        </p:nvSpPr>
        <p:spPr>
          <a:xfrm>
            <a:off x="4114898" y="4601783"/>
            <a:ext cx="783634" cy="289979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G1</a:t>
            </a:r>
          </a:p>
          <a:p>
            <a:pPr algn="ctr"/>
            <a:r>
              <a:rPr lang="fr-FR" sz="761" b="1"/>
              <a:t>expression</a:t>
            </a:r>
            <a:endParaRPr lang="fr-FR" sz="635"/>
          </a:p>
        </p:txBody>
      </p:sp>
      <p:sp>
        <p:nvSpPr>
          <p:cNvPr id="210" name="Rectangle : coins arrondis 209">
            <a:extLst>
              <a:ext uri="{FF2B5EF4-FFF2-40B4-BE49-F238E27FC236}">
                <a16:creationId xmlns:a16="http://schemas.microsoft.com/office/drawing/2014/main" id="{153FCA45-7916-264D-D0F8-A2C75AAA6647}"/>
              </a:ext>
            </a:extLst>
          </p:cNvPr>
          <p:cNvSpPr/>
          <p:nvPr/>
        </p:nvSpPr>
        <p:spPr>
          <a:xfrm>
            <a:off x="5024494" y="4601782"/>
            <a:ext cx="783634" cy="289979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G1</a:t>
            </a:r>
          </a:p>
          <a:p>
            <a:pPr algn="ctr"/>
            <a:r>
              <a:rPr lang="fr-FR" sz="761" b="1"/>
              <a:t>plasticity</a:t>
            </a:r>
            <a:endParaRPr lang="fr-FR" sz="635"/>
          </a:p>
        </p:txBody>
      </p:sp>
      <p:sp>
        <p:nvSpPr>
          <p:cNvPr id="211" name="Rectangle : coins arrondis 210">
            <a:extLst>
              <a:ext uri="{FF2B5EF4-FFF2-40B4-BE49-F238E27FC236}">
                <a16:creationId xmlns:a16="http://schemas.microsoft.com/office/drawing/2014/main" id="{ECFAAA6B-51AE-38FB-DF77-2A48CE43A86D}"/>
              </a:ext>
            </a:extLst>
          </p:cNvPr>
          <p:cNvSpPr/>
          <p:nvPr/>
        </p:nvSpPr>
        <p:spPr>
          <a:xfrm>
            <a:off x="4814914" y="5278980"/>
            <a:ext cx="1202796" cy="289976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Compute modules with WGCNA</a:t>
            </a:r>
            <a:endParaRPr lang="fr-FR" sz="635"/>
          </a:p>
        </p:txBody>
      </p:sp>
      <p:sp>
        <p:nvSpPr>
          <p:cNvPr id="212" name="Rectangle : coins arrondis 211">
            <a:extLst>
              <a:ext uri="{FF2B5EF4-FFF2-40B4-BE49-F238E27FC236}">
                <a16:creationId xmlns:a16="http://schemas.microsoft.com/office/drawing/2014/main" id="{A69702F0-A97A-DDF2-2417-3DA7B5E70290}"/>
              </a:ext>
            </a:extLst>
          </p:cNvPr>
          <p:cNvSpPr/>
          <p:nvPr/>
        </p:nvSpPr>
        <p:spPr>
          <a:xfrm>
            <a:off x="2466003" y="6015055"/>
            <a:ext cx="1014932" cy="281255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 G1 expression modules</a:t>
            </a:r>
            <a:endParaRPr lang="fr-FR" sz="635"/>
          </a:p>
        </p:txBody>
      </p:sp>
      <p:sp>
        <p:nvSpPr>
          <p:cNvPr id="213" name="Rectangle : coins arrondis 212">
            <a:extLst>
              <a:ext uri="{FF2B5EF4-FFF2-40B4-BE49-F238E27FC236}">
                <a16:creationId xmlns:a16="http://schemas.microsoft.com/office/drawing/2014/main" id="{AEFFF0BA-9405-8E76-7122-397C46C7B697}"/>
              </a:ext>
            </a:extLst>
          </p:cNvPr>
          <p:cNvSpPr/>
          <p:nvPr/>
        </p:nvSpPr>
        <p:spPr>
          <a:xfrm>
            <a:off x="3686613" y="6015054"/>
            <a:ext cx="1014932" cy="281255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G1 expression modules</a:t>
            </a:r>
            <a:endParaRPr lang="fr-FR" sz="635"/>
          </a:p>
        </p:txBody>
      </p:sp>
      <p:sp>
        <p:nvSpPr>
          <p:cNvPr id="214" name="Rectangle : coins arrondis 213">
            <a:extLst>
              <a:ext uri="{FF2B5EF4-FFF2-40B4-BE49-F238E27FC236}">
                <a16:creationId xmlns:a16="http://schemas.microsoft.com/office/drawing/2014/main" id="{2D08FC51-F27E-8835-1716-A03EE42CC025}"/>
              </a:ext>
            </a:extLst>
          </p:cNvPr>
          <p:cNvSpPr/>
          <p:nvPr/>
        </p:nvSpPr>
        <p:spPr>
          <a:xfrm>
            <a:off x="4907223" y="6015053"/>
            <a:ext cx="1014932" cy="281255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G1 plasticity modules</a:t>
            </a:r>
            <a:endParaRPr lang="fr-FR" sz="635"/>
          </a:p>
        </p:txBody>
      </p:sp>
      <p:cxnSp>
        <p:nvCxnSpPr>
          <p:cNvPr id="215" name="Connecteur en angle 214">
            <a:extLst>
              <a:ext uri="{FF2B5EF4-FFF2-40B4-BE49-F238E27FC236}">
                <a16:creationId xmlns:a16="http://schemas.microsoft.com/office/drawing/2014/main" id="{339A4BB0-01EC-F5FE-9BD3-F00D42901827}"/>
              </a:ext>
            </a:extLst>
          </p:cNvPr>
          <p:cNvCxnSpPr>
            <a:cxnSpLocks/>
            <a:stCxn id="211" idx="2"/>
            <a:endCxn id="212" idx="0"/>
          </p:cNvCxnSpPr>
          <p:nvPr/>
        </p:nvCxnSpPr>
        <p:spPr>
          <a:xfrm rot="5400000">
            <a:off x="3971842" y="4570584"/>
            <a:ext cx="446099" cy="2442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Connecteur en angle 215">
            <a:extLst>
              <a:ext uri="{FF2B5EF4-FFF2-40B4-BE49-F238E27FC236}">
                <a16:creationId xmlns:a16="http://schemas.microsoft.com/office/drawing/2014/main" id="{83EF7369-1CD5-3137-DD8F-F76946E69DDE}"/>
              </a:ext>
            </a:extLst>
          </p:cNvPr>
          <p:cNvCxnSpPr>
            <a:cxnSpLocks/>
            <a:stCxn id="211" idx="2"/>
            <a:endCxn id="213" idx="0"/>
          </p:cNvCxnSpPr>
          <p:nvPr/>
        </p:nvCxnSpPr>
        <p:spPr>
          <a:xfrm rot="5400000">
            <a:off x="4582147" y="5180889"/>
            <a:ext cx="446098" cy="1222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Connecteur en angle 216">
            <a:extLst>
              <a:ext uri="{FF2B5EF4-FFF2-40B4-BE49-F238E27FC236}">
                <a16:creationId xmlns:a16="http://schemas.microsoft.com/office/drawing/2014/main" id="{C3A14492-CD90-E88F-9E84-D5756DAA2481}"/>
              </a:ext>
            </a:extLst>
          </p:cNvPr>
          <p:cNvCxnSpPr>
            <a:cxnSpLocks/>
            <a:stCxn id="211" idx="2"/>
            <a:endCxn id="233" idx="0"/>
          </p:cNvCxnSpPr>
          <p:nvPr/>
        </p:nvCxnSpPr>
        <p:spPr>
          <a:xfrm rot="16200000" flipH="1">
            <a:off x="5802757" y="5182510"/>
            <a:ext cx="446096" cy="12189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Rectangle : coins arrondis 217">
            <a:extLst>
              <a:ext uri="{FF2B5EF4-FFF2-40B4-BE49-F238E27FC236}">
                <a16:creationId xmlns:a16="http://schemas.microsoft.com/office/drawing/2014/main" id="{B91C60A1-16B8-2A27-39C8-3A6BF67DE581}"/>
              </a:ext>
            </a:extLst>
          </p:cNvPr>
          <p:cNvSpPr/>
          <p:nvPr/>
        </p:nvSpPr>
        <p:spPr>
          <a:xfrm>
            <a:off x="6489854" y="5278975"/>
            <a:ext cx="874906" cy="289979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CT+HD G1 fitness</a:t>
            </a:r>
            <a:endParaRPr lang="fr-FR" sz="635"/>
          </a:p>
        </p:txBody>
      </p:sp>
      <p:sp>
        <p:nvSpPr>
          <p:cNvPr id="219" name="Rectangle : coins arrondis 218">
            <a:extLst>
              <a:ext uri="{FF2B5EF4-FFF2-40B4-BE49-F238E27FC236}">
                <a16:creationId xmlns:a16="http://schemas.microsoft.com/office/drawing/2014/main" id="{EF9E84D9-DD78-ACC8-5C9B-EE75606D7C96}"/>
              </a:ext>
            </a:extLst>
          </p:cNvPr>
          <p:cNvSpPr/>
          <p:nvPr/>
        </p:nvSpPr>
        <p:spPr>
          <a:xfrm>
            <a:off x="5934090" y="4601782"/>
            <a:ext cx="783634" cy="289979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 AFCs</a:t>
            </a:r>
          </a:p>
        </p:txBody>
      </p:sp>
      <p:sp>
        <p:nvSpPr>
          <p:cNvPr id="223" name="Rectangle : coins arrondis 222">
            <a:extLst>
              <a:ext uri="{FF2B5EF4-FFF2-40B4-BE49-F238E27FC236}">
                <a16:creationId xmlns:a16="http://schemas.microsoft.com/office/drawing/2014/main" id="{4D66E85C-0F66-2404-645A-737161C8CAFD}"/>
              </a:ext>
            </a:extLst>
          </p:cNvPr>
          <p:cNvSpPr/>
          <p:nvPr/>
        </p:nvSpPr>
        <p:spPr>
          <a:xfrm>
            <a:off x="6843686" y="4601781"/>
            <a:ext cx="783634" cy="289979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AFCs</a:t>
            </a:r>
          </a:p>
        </p:txBody>
      </p:sp>
      <p:cxnSp>
        <p:nvCxnSpPr>
          <p:cNvPr id="224" name="Connecteur en angle 223">
            <a:extLst>
              <a:ext uri="{FF2B5EF4-FFF2-40B4-BE49-F238E27FC236}">
                <a16:creationId xmlns:a16="http://schemas.microsoft.com/office/drawing/2014/main" id="{363C23FC-8DCE-76BF-FDA8-B8F4B7D71818}"/>
              </a:ext>
            </a:extLst>
          </p:cNvPr>
          <p:cNvCxnSpPr>
            <a:cxnSpLocks/>
            <a:stCxn id="208" idx="2"/>
            <a:endCxn id="211" idx="0"/>
          </p:cNvCxnSpPr>
          <p:nvPr/>
        </p:nvCxnSpPr>
        <p:spPr>
          <a:xfrm rot="16200000" flipH="1">
            <a:off x="4313106" y="4175774"/>
            <a:ext cx="387218" cy="1819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Connecteur en angle 225">
            <a:extLst>
              <a:ext uri="{FF2B5EF4-FFF2-40B4-BE49-F238E27FC236}">
                <a16:creationId xmlns:a16="http://schemas.microsoft.com/office/drawing/2014/main" id="{D2855280-44A4-F864-C53B-C9C9359CBB15}"/>
              </a:ext>
            </a:extLst>
          </p:cNvPr>
          <p:cNvCxnSpPr>
            <a:cxnSpLocks/>
            <a:stCxn id="209" idx="2"/>
            <a:endCxn id="211" idx="0"/>
          </p:cNvCxnSpPr>
          <p:nvPr/>
        </p:nvCxnSpPr>
        <p:spPr>
          <a:xfrm rot="16200000" flipH="1">
            <a:off x="4767904" y="4630572"/>
            <a:ext cx="387218" cy="9095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Connecteur en angle 226">
            <a:extLst>
              <a:ext uri="{FF2B5EF4-FFF2-40B4-BE49-F238E27FC236}">
                <a16:creationId xmlns:a16="http://schemas.microsoft.com/office/drawing/2014/main" id="{0041E738-3285-CE42-F99E-48CA560478D1}"/>
              </a:ext>
            </a:extLst>
          </p:cNvPr>
          <p:cNvCxnSpPr>
            <a:cxnSpLocks/>
            <a:stCxn id="219" idx="2"/>
            <a:endCxn id="211" idx="0"/>
          </p:cNvCxnSpPr>
          <p:nvPr/>
        </p:nvCxnSpPr>
        <p:spPr>
          <a:xfrm rot="5400000">
            <a:off x="5677501" y="4630573"/>
            <a:ext cx="387219" cy="909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Connecteur en angle 227">
            <a:extLst>
              <a:ext uri="{FF2B5EF4-FFF2-40B4-BE49-F238E27FC236}">
                <a16:creationId xmlns:a16="http://schemas.microsoft.com/office/drawing/2014/main" id="{8E4936BA-769C-DA2C-F4BA-715ABD11BBD0}"/>
              </a:ext>
            </a:extLst>
          </p:cNvPr>
          <p:cNvCxnSpPr>
            <a:cxnSpLocks/>
            <a:stCxn id="223" idx="2"/>
            <a:endCxn id="211" idx="0"/>
          </p:cNvCxnSpPr>
          <p:nvPr/>
        </p:nvCxnSpPr>
        <p:spPr>
          <a:xfrm rot="5400000">
            <a:off x="6132298" y="4175775"/>
            <a:ext cx="387220" cy="18191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Connecteur droit avec flèche 229">
            <a:extLst>
              <a:ext uri="{FF2B5EF4-FFF2-40B4-BE49-F238E27FC236}">
                <a16:creationId xmlns:a16="http://schemas.microsoft.com/office/drawing/2014/main" id="{E3CCECAE-2401-9987-E785-7715D970D051}"/>
              </a:ext>
            </a:extLst>
          </p:cNvPr>
          <p:cNvCxnSpPr>
            <a:cxnSpLocks/>
            <a:stCxn id="210" idx="2"/>
            <a:endCxn id="211" idx="0"/>
          </p:cNvCxnSpPr>
          <p:nvPr/>
        </p:nvCxnSpPr>
        <p:spPr>
          <a:xfrm>
            <a:off x="5416311" y="4891761"/>
            <a:ext cx="1" cy="387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avec flèche 230">
            <a:extLst>
              <a:ext uri="{FF2B5EF4-FFF2-40B4-BE49-F238E27FC236}">
                <a16:creationId xmlns:a16="http://schemas.microsoft.com/office/drawing/2014/main" id="{0DDE76E5-F9AE-9491-4CAA-621EFEE6526F}"/>
              </a:ext>
            </a:extLst>
          </p:cNvPr>
          <p:cNvCxnSpPr>
            <a:cxnSpLocks/>
            <a:stCxn id="218" idx="1"/>
            <a:endCxn id="211" idx="3"/>
          </p:cNvCxnSpPr>
          <p:nvPr/>
        </p:nvCxnSpPr>
        <p:spPr>
          <a:xfrm flipH="1">
            <a:off x="6017710" y="5423965"/>
            <a:ext cx="472144" cy="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 : coins arrondis 232">
            <a:extLst>
              <a:ext uri="{FF2B5EF4-FFF2-40B4-BE49-F238E27FC236}">
                <a16:creationId xmlns:a16="http://schemas.microsoft.com/office/drawing/2014/main" id="{DA35EA88-1C4D-97F2-2A9F-5D6BE921111D}"/>
              </a:ext>
            </a:extLst>
          </p:cNvPr>
          <p:cNvSpPr/>
          <p:nvPr/>
        </p:nvSpPr>
        <p:spPr>
          <a:xfrm>
            <a:off x="6127833" y="6015052"/>
            <a:ext cx="1014932" cy="281255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 AFCs</a:t>
            </a:r>
          </a:p>
          <a:p>
            <a:pPr algn="ctr"/>
            <a:r>
              <a:rPr lang="fr-FR" sz="761" b="1"/>
              <a:t>modules</a:t>
            </a:r>
            <a:endParaRPr lang="fr-FR" sz="635"/>
          </a:p>
        </p:txBody>
      </p:sp>
      <p:sp>
        <p:nvSpPr>
          <p:cNvPr id="234" name="Rectangle : coins arrondis 233">
            <a:extLst>
              <a:ext uri="{FF2B5EF4-FFF2-40B4-BE49-F238E27FC236}">
                <a16:creationId xmlns:a16="http://schemas.microsoft.com/office/drawing/2014/main" id="{BC70BD83-C5A0-7C05-FBB0-993A54B54371}"/>
              </a:ext>
            </a:extLst>
          </p:cNvPr>
          <p:cNvSpPr/>
          <p:nvPr/>
        </p:nvSpPr>
        <p:spPr>
          <a:xfrm>
            <a:off x="7348442" y="6015051"/>
            <a:ext cx="1014932" cy="281255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AFCs</a:t>
            </a:r>
          </a:p>
          <a:p>
            <a:pPr algn="ctr"/>
            <a:r>
              <a:rPr lang="fr-FR" sz="761" b="1"/>
              <a:t>modules</a:t>
            </a:r>
            <a:endParaRPr lang="fr-FR" sz="635"/>
          </a:p>
        </p:txBody>
      </p:sp>
      <p:cxnSp>
        <p:nvCxnSpPr>
          <p:cNvPr id="235" name="Connecteur en angle 234">
            <a:extLst>
              <a:ext uri="{FF2B5EF4-FFF2-40B4-BE49-F238E27FC236}">
                <a16:creationId xmlns:a16="http://schemas.microsoft.com/office/drawing/2014/main" id="{03DB14D9-CFBB-2388-3B4B-A6183E7CFF86}"/>
              </a:ext>
            </a:extLst>
          </p:cNvPr>
          <p:cNvCxnSpPr>
            <a:cxnSpLocks/>
            <a:stCxn id="211" idx="2"/>
            <a:endCxn id="234" idx="0"/>
          </p:cNvCxnSpPr>
          <p:nvPr/>
        </p:nvCxnSpPr>
        <p:spPr>
          <a:xfrm rot="16200000" flipH="1">
            <a:off x="6413063" y="4572205"/>
            <a:ext cx="446095" cy="24395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Connecteur droit avec flèche 235">
            <a:extLst>
              <a:ext uri="{FF2B5EF4-FFF2-40B4-BE49-F238E27FC236}">
                <a16:creationId xmlns:a16="http://schemas.microsoft.com/office/drawing/2014/main" id="{D2910F3A-976C-F2E8-CA9E-A310ECDF2F1E}"/>
              </a:ext>
            </a:extLst>
          </p:cNvPr>
          <p:cNvCxnSpPr>
            <a:cxnSpLocks/>
            <a:stCxn id="211" idx="2"/>
            <a:endCxn id="214" idx="0"/>
          </p:cNvCxnSpPr>
          <p:nvPr/>
        </p:nvCxnSpPr>
        <p:spPr>
          <a:xfrm flipH="1">
            <a:off x="5414689" y="5568956"/>
            <a:ext cx="1623" cy="446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ZoneTexte 236">
            <a:extLst>
              <a:ext uri="{FF2B5EF4-FFF2-40B4-BE49-F238E27FC236}">
                <a16:creationId xmlns:a16="http://schemas.microsoft.com/office/drawing/2014/main" id="{61663736-00D2-463E-0305-80529533581C}"/>
              </a:ext>
            </a:extLst>
          </p:cNvPr>
          <p:cNvSpPr txBox="1"/>
          <p:nvPr/>
        </p:nvSpPr>
        <p:spPr>
          <a:xfrm>
            <a:off x="-1" y="4082461"/>
            <a:ext cx="10826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/>
              <a:t>Module evaluation pipeline</a:t>
            </a:r>
          </a:p>
        </p:txBody>
      </p:sp>
    </p:spTree>
    <p:extLst>
      <p:ext uri="{BB962C8B-B14F-4D97-AF65-F5344CB8AC3E}">
        <p14:creationId xmlns:p14="http://schemas.microsoft.com/office/powerpoint/2010/main" val="18518453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1954</TotalTime>
  <Words>327</Words>
  <Application>Microsoft Macintosh PowerPoint</Application>
  <PresentationFormat>B4 (ISO) Paper (250 x 353 mm)</PresentationFormat>
  <Paragraphs>119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 Rocabert</dc:creator>
  <cp:lastModifiedBy>Charles Rocabert</cp:lastModifiedBy>
  <cp:revision>348</cp:revision>
  <dcterms:created xsi:type="dcterms:W3CDTF">2021-11-25T09:38:00Z</dcterms:created>
  <dcterms:modified xsi:type="dcterms:W3CDTF">2022-08-12T15:19:30Z</dcterms:modified>
</cp:coreProperties>
</file>