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61" r:id="rId2"/>
  </p:sldIdLst>
  <p:sldSz cx="10826750" cy="8120063" type="B4ISO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/>
    <p:restoredTop sz="96642"/>
  </p:normalViewPr>
  <p:slideViewPr>
    <p:cSldViewPr snapToGrid="0" snapToObjects="1">
      <p:cViewPr>
        <p:scale>
          <a:sx n="400" d="100"/>
          <a:sy n="400" d="100"/>
        </p:scale>
        <p:origin x="-3920" y="-6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0284-13EA-AF48-854F-808E12405AC0}" type="datetimeFigureOut">
              <a:t>22/11/2023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ED137-0C90-D448-888D-36E006D86E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0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1404" rtl="0" eaLnBrk="1" latinLnBrk="0" hangingPunct="1">
      <a:defRPr sz="1039" kern="1200">
        <a:solidFill>
          <a:schemeClr val="tx1"/>
        </a:solidFill>
        <a:latin typeface="+mn-lt"/>
        <a:ea typeface="+mn-ea"/>
        <a:cs typeface="+mn-cs"/>
      </a:defRPr>
    </a:lvl1pPr>
    <a:lvl2pPr marL="395701" algn="l" defTabSz="791404" rtl="0" eaLnBrk="1" latinLnBrk="0" hangingPunct="1">
      <a:defRPr sz="1039" kern="1200">
        <a:solidFill>
          <a:schemeClr val="tx1"/>
        </a:solidFill>
        <a:latin typeface="+mn-lt"/>
        <a:ea typeface="+mn-ea"/>
        <a:cs typeface="+mn-cs"/>
      </a:defRPr>
    </a:lvl2pPr>
    <a:lvl3pPr marL="791404" algn="l" defTabSz="791404" rtl="0" eaLnBrk="1" latinLnBrk="0" hangingPunct="1">
      <a:defRPr sz="1039" kern="1200">
        <a:solidFill>
          <a:schemeClr val="tx1"/>
        </a:solidFill>
        <a:latin typeface="+mn-lt"/>
        <a:ea typeface="+mn-ea"/>
        <a:cs typeface="+mn-cs"/>
      </a:defRPr>
    </a:lvl3pPr>
    <a:lvl4pPr marL="1187105" algn="l" defTabSz="791404" rtl="0" eaLnBrk="1" latinLnBrk="0" hangingPunct="1">
      <a:defRPr sz="1039" kern="1200">
        <a:solidFill>
          <a:schemeClr val="tx1"/>
        </a:solidFill>
        <a:latin typeface="+mn-lt"/>
        <a:ea typeface="+mn-ea"/>
        <a:cs typeface="+mn-cs"/>
      </a:defRPr>
    </a:lvl4pPr>
    <a:lvl5pPr marL="1582807" algn="l" defTabSz="791404" rtl="0" eaLnBrk="1" latinLnBrk="0" hangingPunct="1">
      <a:defRPr sz="1039" kern="1200">
        <a:solidFill>
          <a:schemeClr val="tx1"/>
        </a:solidFill>
        <a:latin typeface="+mn-lt"/>
        <a:ea typeface="+mn-ea"/>
        <a:cs typeface="+mn-cs"/>
      </a:defRPr>
    </a:lvl5pPr>
    <a:lvl6pPr marL="1978508" algn="l" defTabSz="791404" rtl="0" eaLnBrk="1" latinLnBrk="0" hangingPunct="1">
      <a:defRPr sz="1039" kern="1200">
        <a:solidFill>
          <a:schemeClr val="tx1"/>
        </a:solidFill>
        <a:latin typeface="+mn-lt"/>
        <a:ea typeface="+mn-ea"/>
        <a:cs typeface="+mn-cs"/>
      </a:defRPr>
    </a:lvl6pPr>
    <a:lvl7pPr marL="2374211" algn="l" defTabSz="791404" rtl="0" eaLnBrk="1" latinLnBrk="0" hangingPunct="1">
      <a:defRPr sz="1039" kern="1200">
        <a:solidFill>
          <a:schemeClr val="tx1"/>
        </a:solidFill>
        <a:latin typeface="+mn-lt"/>
        <a:ea typeface="+mn-ea"/>
        <a:cs typeface="+mn-cs"/>
      </a:defRPr>
    </a:lvl7pPr>
    <a:lvl8pPr marL="2769912" algn="l" defTabSz="791404" rtl="0" eaLnBrk="1" latinLnBrk="0" hangingPunct="1">
      <a:defRPr sz="1039" kern="1200">
        <a:solidFill>
          <a:schemeClr val="tx1"/>
        </a:solidFill>
        <a:latin typeface="+mn-lt"/>
        <a:ea typeface="+mn-ea"/>
        <a:cs typeface="+mn-cs"/>
      </a:defRPr>
    </a:lvl8pPr>
    <a:lvl9pPr marL="3165614" algn="l" defTabSz="791404" rtl="0" eaLnBrk="1" latinLnBrk="0" hangingPunct="1">
      <a:defRPr sz="10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06" y="1328909"/>
            <a:ext cx="9202738" cy="2826985"/>
          </a:xfrm>
        </p:spPr>
        <p:txBody>
          <a:bodyPr anchor="b"/>
          <a:lstStyle>
            <a:lvl1pPr algn="ctr">
              <a:defRPr sz="7104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3344" y="4264913"/>
            <a:ext cx="8120063" cy="1960468"/>
          </a:xfrm>
        </p:spPr>
        <p:txBody>
          <a:bodyPr/>
          <a:lstStyle>
            <a:lvl1pPr marL="0" indent="0" algn="ctr">
              <a:buNone/>
              <a:defRPr sz="2842"/>
            </a:lvl1pPr>
            <a:lvl2pPr marL="541325" indent="0" algn="ctr">
              <a:buNone/>
              <a:defRPr sz="2368"/>
            </a:lvl2pPr>
            <a:lvl3pPr marL="1082650" indent="0" algn="ctr">
              <a:buNone/>
              <a:defRPr sz="2131"/>
            </a:lvl3pPr>
            <a:lvl4pPr marL="1623974" indent="0" algn="ctr">
              <a:buNone/>
              <a:defRPr sz="1894"/>
            </a:lvl4pPr>
            <a:lvl5pPr marL="2165299" indent="0" algn="ctr">
              <a:buNone/>
              <a:defRPr sz="1894"/>
            </a:lvl5pPr>
            <a:lvl6pPr marL="2706624" indent="0" algn="ctr">
              <a:buNone/>
              <a:defRPr sz="1894"/>
            </a:lvl6pPr>
            <a:lvl7pPr marL="3247949" indent="0" algn="ctr">
              <a:buNone/>
              <a:defRPr sz="1894"/>
            </a:lvl7pPr>
            <a:lvl8pPr marL="3789274" indent="0" algn="ctr">
              <a:buNone/>
              <a:defRPr sz="1894"/>
            </a:lvl8pPr>
            <a:lvl9pPr marL="4330598" indent="0" algn="ctr">
              <a:buNone/>
              <a:defRPr sz="1894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22/11/2023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32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22/11/2023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43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7894" y="432318"/>
            <a:ext cx="2334518" cy="6881378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4339" y="432318"/>
            <a:ext cx="6868220" cy="6881378"/>
          </a:xfrm>
        </p:spPr>
        <p:txBody>
          <a:bodyPr vert="eaVert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22/11/2023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18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22/11/2023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96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701" y="2024379"/>
            <a:ext cx="9338072" cy="3377720"/>
          </a:xfrm>
        </p:spPr>
        <p:txBody>
          <a:bodyPr anchor="b"/>
          <a:lstStyle>
            <a:lvl1pPr>
              <a:defRPr sz="7104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701" y="5434054"/>
            <a:ext cx="9338072" cy="1776263"/>
          </a:xfrm>
        </p:spPr>
        <p:txBody>
          <a:bodyPr/>
          <a:lstStyle>
            <a:lvl1pPr marL="0" indent="0">
              <a:buNone/>
              <a:defRPr sz="2842">
                <a:solidFill>
                  <a:schemeClr val="tx1"/>
                </a:solidFill>
              </a:defRPr>
            </a:lvl1pPr>
            <a:lvl2pPr marL="541325" indent="0">
              <a:buNone/>
              <a:defRPr sz="2368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22/11/2023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82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4339" y="2161591"/>
            <a:ext cx="4601369" cy="5152105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1042" y="2161591"/>
            <a:ext cx="4601369" cy="5152105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22/11/2023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08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432320"/>
            <a:ext cx="9338072" cy="1569504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750" y="1990544"/>
            <a:ext cx="4580222" cy="975535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25" indent="0">
              <a:buNone/>
              <a:defRPr sz="2368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750" y="2966078"/>
            <a:ext cx="4580222" cy="4362655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1043" y="1990544"/>
            <a:ext cx="4602779" cy="975535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25" indent="0">
              <a:buNone/>
              <a:defRPr sz="2368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1043" y="2966078"/>
            <a:ext cx="4602779" cy="4362655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22/11/2023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87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22/11/2023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38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22/11/2023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51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541338"/>
            <a:ext cx="3491909" cy="1894681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779" y="1169140"/>
            <a:ext cx="5481042" cy="5770508"/>
          </a:xfrm>
        </p:spPr>
        <p:txBody>
          <a:bodyPr/>
          <a:lstStyle>
            <a:lvl1pPr>
              <a:defRPr sz="3789"/>
            </a:lvl1pPr>
            <a:lvl2pPr>
              <a:defRPr sz="3315"/>
            </a:lvl2pPr>
            <a:lvl3pPr>
              <a:defRPr sz="2842"/>
            </a:lvl3pPr>
            <a:lvl4pPr>
              <a:defRPr sz="2368"/>
            </a:lvl4pPr>
            <a:lvl5pPr>
              <a:defRPr sz="2368"/>
            </a:lvl5pPr>
            <a:lvl6pPr>
              <a:defRPr sz="2368"/>
            </a:lvl6pPr>
            <a:lvl7pPr>
              <a:defRPr sz="2368"/>
            </a:lvl7pPr>
            <a:lvl8pPr>
              <a:defRPr sz="2368"/>
            </a:lvl8pPr>
            <a:lvl9pPr>
              <a:defRPr sz="2368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49" y="2436019"/>
            <a:ext cx="3491909" cy="4513026"/>
          </a:xfrm>
        </p:spPr>
        <p:txBody>
          <a:bodyPr/>
          <a:lstStyle>
            <a:lvl1pPr marL="0" indent="0">
              <a:buNone/>
              <a:defRPr sz="1894"/>
            </a:lvl1pPr>
            <a:lvl2pPr marL="541325" indent="0">
              <a:buNone/>
              <a:defRPr sz="1658"/>
            </a:lvl2pPr>
            <a:lvl3pPr marL="1082650" indent="0">
              <a:buNone/>
              <a:defRPr sz="1421"/>
            </a:lvl3pPr>
            <a:lvl4pPr marL="1623974" indent="0">
              <a:buNone/>
              <a:defRPr sz="1184"/>
            </a:lvl4pPr>
            <a:lvl5pPr marL="2165299" indent="0">
              <a:buNone/>
              <a:defRPr sz="1184"/>
            </a:lvl5pPr>
            <a:lvl6pPr marL="2706624" indent="0">
              <a:buNone/>
              <a:defRPr sz="1184"/>
            </a:lvl6pPr>
            <a:lvl7pPr marL="3247949" indent="0">
              <a:buNone/>
              <a:defRPr sz="1184"/>
            </a:lvl7pPr>
            <a:lvl8pPr marL="3789274" indent="0">
              <a:buNone/>
              <a:defRPr sz="1184"/>
            </a:lvl8pPr>
            <a:lvl9pPr marL="4330598" indent="0">
              <a:buNone/>
              <a:defRPr sz="1184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22/11/2023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37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49" y="541338"/>
            <a:ext cx="3491909" cy="1894681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02779" y="1169140"/>
            <a:ext cx="5481042" cy="5770508"/>
          </a:xfrm>
        </p:spPr>
        <p:txBody>
          <a:bodyPr anchor="t"/>
          <a:lstStyle>
            <a:lvl1pPr marL="0" indent="0">
              <a:buNone/>
              <a:defRPr sz="3789"/>
            </a:lvl1pPr>
            <a:lvl2pPr marL="541325" indent="0">
              <a:buNone/>
              <a:defRPr sz="3315"/>
            </a:lvl2pPr>
            <a:lvl3pPr marL="1082650" indent="0">
              <a:buNone/>
              <a:defRPr sz="2842"/>
            </a:lvl3pPr>
            <a:lvl4pPr marL="1623974" indent="0">
              <a:buNone/>
              <a:defRPr sz="2368"/>
            </a:lvl4pPr>
            <a:lvl5pPr marL="2165299" indent="0">
              <a:buNone/>
              <a:defRPr sz="2368"/>
            </a:lvl5pPr>
            <a:lvl6pPr marL="2706624" indent="0">
              <a:buNone/>
              <a:defRPr sz="2368"/>
            </a:lvl6pPr>
            <a:lvl7pPr marL="3247949" indent="0">
              <a:buNone/>
              <a:defRPr sz="2368"/>
            </a:lvl7pPr>
            <a:lvl8pPr marL="3789274" indent="0">
              <a:buNone/>
              <a:defRPr sz="2368"/>
            </a:lvl8pPr>
            <a:lvl9pPr marL="4330598" indent="0">
              <a:buNone/>
              <a:defRPr sz="2368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49" y="2436019"/>
            <a:ext cx="3491909" cy="4513026"/>
          </a:xfrm>
        </p:spPr>
        <p:txBody>
          <a:bodyPr/>
          <a:lstStyle>
            <a:lvl1pPr marL="0" indent="0">
              <a:buNone/>
              <a:defRPr sz="1894"/>
            </a:lvl1pPr>
            <a:lvl2pPr marL="541325" indent="0">
              <a:buNone/>
              <a:defRPr sz="1658"/>
            </a:lvl2pPr>
            <a:lvl3pPr marL="1082650" indent="0">
              <a:buNone/>
              <a:defRPr sz="1421"/>
            </a:lvl3pPr>
            <a:lvl4pPr marL="1623974" indent="0">
              <a:buNone/>
              <a:defRPr sz="1184"/>
            </a:lvl4pPr>
            <a:lvl5pPr marL="2165299" indent="0">
              <a:buNone/>
              <a:defRPr sz="1184"/>
            </a:lvl5pPr>
            <a:lvl6pPr marL="2706624" indent="0">
              <a:buNone/>
              <a:defRPr sz="1184"/>
            </a:lvl6pPr>
            <a:lvl7pPr marL="3247949" indent="0">
              <a:buNone/>
              <a:defRPr sz="1184"/>
            </a:lvl7pPr>
            <a:lvl8pPr marL="3789274" indent="0">
              <a:buNone/>
              <a:defRPr sz="1184"/>
            </a:lvl8pPr>
            <a:lvl9pPr marL="4330598" indent="0">
              <a:buNone/>
              <a:defRPr sz="1184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22/11/2023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28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4339" y="432320"/>
            <a:ext cx="9338072" cy="1569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339" y="2161591"/>
            <a:ext cx="9338072" cy="515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4339" y="7526097"/>
            <a:ext cx="243601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4C30-31A2-F245-ACA3-DC00B4DA846D}" type="datetimeFigureOut">
              <a:t>22/11/2023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6361" y="7526097"/>
            <a:ext cx="3654028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392" y="7526097"/>
            <a:ext cx="243601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52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82650" rtl="0" eaLnBrk="1" latinLnBrk="0" hangingPunct="1">
        <a:lnSpc>
          <a:spcPct val="90000"/>
        </a:lnSpc>
        <a:spcBef>
          <a:spcPct val="0"/>
        </a:spcBef>
        <a:buNone/>
        <a:defRPr sz="52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662" indent="-270662" algn="l" defTabSz="1082650" rtl="0" eaLnBrk="1" latinLnBrk="0" hangingPunct="1">
        <a:lnSpc>
          <a:spcPct val="90000"/>
        </a:lnSpc>
        <a:spcBef>
          <a:spcPts val="1184"/>
        </a:spcBef>
        <a:buFont typeface="Arial" panose="020B0604020202020204" pitchFamily="34" charset="0"/>
        <a:buChar char="•"/>
        <a:defRPr sz="3315" kern="1200">
          <a:solidFill>
            <a:schemeClr val="tx1"/>
          </a:solidFill>
          <a:latin typeface="+mn-lt"/>
          <a:ea typeface="+mn-ea"/>
          <a:cs typeface="+mn-cs"/>
        </a:defRPr>
      </a:lvl1pPr>
      <a:lvl2pPr marL="811987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842" kern="1200">
          <a:solidFill>
            <a:schemeClr val="tx1"/>
          </a:solidFill>
          <a:latin typeface="+mn-lt"/>
          <a:ea typeface="+mn-ea"/>
          <a:cs typeface="+mn-cs"/>
        </a:defRPr>
      </a:lvl2pPr>
      <a:lvl3pPr marL="1353312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368" kern="1200">
          <a:solidFill>
            <a:schemeClr val="tx1"/>
          </a:solidFill>
          <a:latin typeface="+mn-lt"/>
          <a:ea typeface="+mn-ea"/>
          <a:cs typeface="+mn-cs"/>
        </a:defRPr>
      </a:lvl3pPr>
      <a:lvl4pPr marL="1894637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435962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977286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518611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4059936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601261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oneTexte 37">
            <a:extLst>
              <a:ext uri="{FF2B5EF4-FFF2-40B4-BE49-F238E27FC236}">
                <a16:creationId xmlns:a16="http://schemas.microsoft.com/office/drawing/2014/main" id="{B68F7812-7145-ED46-BC9D-4E02848F0ABB}"/>
              </a:ext>
            </a:extLst>
          </p:cNvPr>
          <p:cNvSpPr txBox="1"/>
          <p:nvPr/>
        </p:nvSpPr>
        <p:spPr>
          <a:xfrm>
            <a:off x="0" y="5254"/>
            <a:ext cx="10826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/>
              <a:t>Main pipeline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16AC2D49-DF01-5382-5CAB-7BE53E512CE9}"/>
              </a:ext>
            </a:extLst>
          </p:cNvPr>
          <p:cNvSpPr/>
          <p:nvPr/>
        </p:nvSpPr>
        <p:spPr>
          <a:xfrm>
            <a:off x="4777465" y="77883"/>
            <a:ext cx="1176157" cy="40216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BAM files</a:t>
            </a:r>
          </a:p>
          <a:p>
            <a:pPr algn="ctr"/>
            <a:r>
              <a:rPr lang="fr-FR" sz="761" b="1"/>
              <a:t>(individual-level transcriptomic data)</a:t>
            </a:r>
            <a:endParaRPr lang="fr-FR" sz="635"/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86136EC2-E692-96ED-9F77-511E1C350B18}"/>
              </a:ext>
            </a:extLst>
          </p:cNvPr>
          <p:cNvSpPr/>
          <p:nvPr/>
        </p:nvSpPr>
        <p:spPr>
          <a:xfrm>
            <a:off x="4778985" y="639789"/>
            <a:ext cx="1176157" cy="377410"/>
          </a:xfrm>
          <a:prstGeom prst="roundRect">
            <a:avLst>
              <a:gd name="adj" fmla="val 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761"/>
              <a:t>• Add read groups</a:t>
            </a:r>
          </a:p>
          <a:p>
            <a:r>
              <a:rPr lang="fr-FR" sz="761"/>
              <a:t>• Correct MAPQ values</a:t>
            </a:r>
            <a:endParaRPr lang="fr-FR" sz="635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297DC532-217B-25CD-609D-B793CB8C8444}"/>
              </a:ext>
            </a:extLst>
          </p:cNvPr>
          <p:cNvCxnSpPr>
            <a:cxnSpLocks/>
            <a:stCxn id="77" idx="2"/>
            <a:endCxn id="81" idx="0"/>
          </p:cNvCxnSpPr>
          <p:nvPr/>
        </p:nvCxnSpPr>
        <p:spPr>
          <a:xfrm>
            <a:off x="5365544" y="480051"/>
            <a:ext cx="1520" cy="159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46245704-A4E1-7EEB-D5D0-93D409FC16D3}"/>
              </a:ext>
            </a:extLst>
          </p:cNvPr>
          <p:cNvSpPr/>
          <p:nvPr/>
        </p:nvSpPr>
        <p:spPr>
          <a:xfrm>
            <a:off x="6908566" y="714007"/>
            <a:ext cx="909597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FeatureCounts</a:t>
            </a:r>
            <a:endParaRPr lang="fr-FR" sz="635"/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4C727F3F-926B-28CA-85E1-B205E2232AC1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5955142" y="828494"/>
            <a:ext cx="9534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61053F9B-5A78-D030-4CD7-E5E5234A82B8}"/>
              </a:ext>
            </a:extLst>
          </p:cNvPr>
          <p:cNvSpPr/>
          <p:nvPr/>
        </p:nvSpPr>
        <p:spPr>
          <a:xfrm>
            <a:off x="6866040" y="1440946"/>
            <a:ext cx="997831" cy="190672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ALL read counts</a:t>
            </a:r>
            <a:endParaRPr lang="fr-FR" sz="635"/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7A2AC417-2BDE-E43D-85A6-B64936963280}"/>
              </a:ext>
            </a:extLst>
          </p:cNvPr>
          <p:cNvCxnSpPr>
            <a:cxnSpLocks/>
            <a:stCxn id="98" idx="2"/>
            <a:endCxn id="95" idx="0"/>
          </p:cNvCxnSpPr>
          <p:nvPr/>
        </p:nvCxnSpPr>
        <p:spPr>
          <a:xfrm>
            <a:off x="7363366" y="1310888"/>
            <a:ext cx="1590" cy="130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77122AD-2742-78CB-35F4-75FA73213C08}"/>
              </a:ext>
            </a:extLst>
          </p:cNvPr>
          <p:cNvSpPr/>
          <p:nvPr/>
        </p:nvSpPr>
        <p:spPr>
          <a:xfrm>
            <a:off x="6908568" y="1081915"/>
            <a:ext cx="909596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Merge Counts</a:t>
            </a:r>
            <a:endParaRPr lang="fr-FR" sz="635"/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34AB27C3-0A27-31CE-45D6-A889577EEF55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>
            <a:off x="7363365" y="942980"/>
            <a:ext cx="1" cy="138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83362D3C-2069-6D9B-6932-4ECDA9AB8822}"/>
              </a:ext>
            </a:extLst>
          </p:cNvPr>
          <p:cNvSpPr/>
          <p:nvPr/>
        </p:nvSpPr>
        <p:spPr>
          <a:xfrm>
            <a:off x="6908568" y="1757717"/>
            <a:ext cx="909596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Select Population</a:t>
            </a:r>
            <a:endParaRPr lang="fr-FR" sz="635"/>
          </a:p>
        </p:txBody>
      </p: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D2294BA7-84CE-CD54-37C3-8DC914029D44}"/>
              </a:ext>
            </a:extLst>
          </p:cNvPr>
          <p:cNvCxnSpPr>
            <a:cxnSpLocks/>
            <a:stCxn id="95" idx="2"/>
            <a:endCxn id="104" idx="0"/>
          </p:cNvCxnSpPr>
          <p:nvPr/>
        </p:nvCxnSpPr>
        <p:spPr>
          <a:xfrm flipH="1">
            <a:off x="7363366" y="1631618"/>
            <a:ext cx="1590" cy="1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C8317B63-EE27-1F3F-A4ED-0CF4B9AA4D20}"/>
              </a:ext>
            </a:extLst>
          </p:cNvPr>
          <p:cNvSpPr/>
          <p:nvPr/>
        </p:nvSpPr>
        <p:spPr>
          <a:xfrm>
            <a:off x="8195450" y="2120352"/>
            <a:ext cx="560568" cy="190672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 G1</a:t>
            </a:r>
            <a:endParaRPr lang="fr-FR" sz="635"/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BA832532-20C5-AA43-AB0D-72B175EB91AC}"/>
              </a:ext>
            </a:extLst>
          </p:cNvPr>
          <p:cNvSpPr/>
          <p:nvPr/>
        </p:nvSpPr>
        <p:spPr>
          <a:xfrm>
            <a:off x="8884319" y="2120352"/>
            <a:ext cx="560568" cy="190672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</a:t>
            </a:r>
            <a:endParaRPr lang="fr-FR" sz="635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FF1E0343-05E5-66C2-2E47-46F53E597DC4}"/>
              </a:ext>
            </a:extLst>
          </p:cNvPr>
          <p:cNvSpPr/>
          <p:nvPr/>
        </p:nvSpPr>
        <p:spPr>
          <a:xfrm>
            <a:off x="6864450" y="2120352"/>
            <a:ext cx="997831" cy="190672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CT+HD G1</a:t>
            </a:r>
            <a:endParaRPr lang="fr-FR" sz="635"/>
          </a:p>
        </p:txBody>
      </p: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878DB8EC-BCD3-D989-378F-FB85ED9FE179}"/>
              </a:ext>
            </a:extLst>
          </p:cNvPr>
          <p:cNvCxnSpPr>
            <a:cxnSpLocks/>
            <a:stCxn id="104" idx="2"/>
            <a:endCxn id="121" idx="0"/>
          </p:cNvCxnSpPr>
          <p:nvPr/>
        </p:nvCxnSpPr>
        <p:spPr>
          <a:xfrm>
            <a:off x="7363366" y="1986690"/>
            <a:ext cx="0" cy="133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ngle 49">
            <a:extLst>
              <a:ext uri="{FF2B5EF4-FFF2-40B4-BE49-F238E27FC236}">
                <a16:creationId xmlns:a16="http://schemas.microsoft.com/office/drawing/2014/main" id="{8531E19E-332A-B33E-73B5-873091DD4AF8}"/>
              </a:ext>
            </a:extLst>
          </p:cNvPr>
          <p:cNvCxnSpPr>
            <a:stCxn id="104" idx="3"/>
            <a:endCxn id="119" idx="0"/>
          </p:cNvCxnSpPr>
          <p:nvPr/>
        </p:nvCxnSpPr>
        <p:spPr>
          <a:xfrm>
            <a:off x="7818164" y="1872204"/>
            <a:ext cx="657570" cy="248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eur en angle 127">
            <a:extLst>
              <a:ext uri="{FF2B5EF4-FFF2-40B4-BE49-F238E27FC236}">
                <a16:creationId xmlns:a16="http://schemas.microsoft.com/office/drawing/2014/main" id="{207F1C5D-C236-88F0-D996-E2EAC2E34194}"/>
              </a:ext>
            </a:extLst>
          </p:cNvPr>
          <p:cNvCxnSpPr>
            <a:cxnSpLocks/>
            <a:stCxn id="104" idx="3"/>
            <a:endCxn id="120" idx="0"/>
          </p:cNvCxnSpPr>
          <p:nvPr/>
        </p:nvCxnSpPr>
        <p:spPr>
          <a:xfrm>
            <a:off x="7818164" y="1872204"/>
            <a:ext cx="1346439" cy="248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AD4610E5-4823-FA2F-1293-160B6DCDC5B3}"/>
              </a:ext>
            </a:extLst>
          </p:cNvPr>
          <p:cNvSpPr/>
          <p:nvPr/>
        </p:nvSpPr>
        <p:spPr>
          <a:xfrm>
            <a:off x="8362468" y="2438036"/>
            <a:ext cx="909596" cy="393034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Detect Low Expressed Transcripts</a:t>
            </a:r>
            <a:endParaRPr lang="fr-FR" sz="635"/>
          </a:p>
        </p:txBody>
      </p: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E1EFCE9A-CDB0-F731-AD89-45DC83B8FE0C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8475734" y="2311024"/>
            <a:ext cx="0" cy="127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29B4F8A5-DD83-207E-2D0A-2C07E08A3553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9164603" y="2311024"/>
            <a:ext cx="0" cy="127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 : coins arrondis 137">
            <a:extLst>
              <a:ext uri="{FF2B5EF4-FFF2-40B4-BE49-F238E27FC236}">
                <a16:creationId xmlns:a16="http://schemas.microsoft.com/office/drawing/2014/main" id="{D8E97360-018A-4FDF-0A9B-34F1EF400A5B}"/>
              </a:ext>
            </a:extLst>
          </p:cNvPr>
          <p:cNvSpPr/>
          <p:nvPr/>
        </p:nvSpPr>
        <p:spPr>
          <a:xfrm>
            <a:off x="8323666" y="2989746"/>
            <a:ext cx="997831" cy="279318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List of expressed transcripts</a:t>
            </a:r>
            <a:endParaRPr lang="fr-FR" sz="635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49907D8C-35EA-0957-6C90-760C6D018D01}"/>
              </a:ext>
            </a:extLst>
          </p:cNvPr>
          <p:cNvCxnSpPr>
            <a:cxnSpLocks/>
            <a:stCxn id="131" idx="2"/>
            <a:endCxn id="138" idx="0"/>
          </p:cNvCxnSpPr>
          <p:nvPr/>
        </p:nvCxnSpPr>
        <p:spPr>
          <a:xfrm>
            <a:off x="8817266" y="2831070"/>
            <a:ext cx="5316" cy="158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834575A3-FB1F-BC86-93F9-E024C95D7738}"/>
              </a:ext>
            </a:extLst>
          </p:cNvPr>
          <p:cNvSpPr/>
          <p:nvPr/>
        </p:nvSpPr>
        <p:spPr>
          <a:xfrm>
            <a:off x="6908568" y="2444686"/>
            <a:ext cx="909596" cy="303987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Transform Read Counts</a:t>
            </a:r>
            <a:endParaRPr lang="fr-FR" sz="635"/>
          </a:p>
        </p:txBody>
      </p:sp>
      <p:cxnSp>
        <p:nvCxnSpPr>
          <p:cNvPr id="152" name="Connecteur droit avec flèche 151">
            <a:extLst>
              <a:ext uri="{FF2B5EF4-FFF2-40B4-BE49-F238E27FC236}">
                <a16:creationId xmlns:a16="http://schemas.microsoft.com/office/drawing/2014/main" id="{693475E6-45B2-A49A-20D9-D31DC4D71ACA}"/>
              </a:ext>
            </a:extLst>
          </p:cNvPr>
          <p:cNvCxnSpPr>
            <a:cxnSpLocks/>
            <a:stCxn id="121" idx="2"/>
            <a:endCxn id="149" idx="0"/>
          </p:cNvCxnSpPr>
          <p:nvPr/>
        </p:nvCxnSpPr>
        <p:spPr>
          <a:xfrm>
            <a:off x="7363366" y="2311024"/>
            <a:ext cx="0" cy="133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47FC654E-FDE2-58E2-1E9C-C3F9DC563B91}"/>
              </a:ext>
            </a:extLst>
          </p:cNvPr>
          <p:cNvSpPr/>
          <p:nvPr/>
        </p:nvSpPr>
        <p:spPr>
          <a:xfrm>
            <a:off x="7606503" y="3324701"/>
            <a:ext cx="909596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Select Population</a:t>
            </a:r>
            <a:endParaRPr lang="fr-FR" sz="635"/>
          </a:p>
        </p:txBody>
      </p:sp>
      <p:sp>
        <p:nvSpPr>
          <p:cNvPr id="159" name="Rectangle : coins arrondis 158">
            <a:extLst>
              <a:ext uri="{FF2B5EF4-FFF2-40B4-BE49-F238E27FC236}">
                <a16:creationId xmlns:a16="http://schemas.microsoft.com/office/drawing/2014/main" id="{0C3316AA-0A48-5C8E-6D4B-FEEE6C400F51}"/>
              </a:ext>
            </a:extLst>
          </p:cNvPr>
          <p:cNvSpPr/>
          <p:nvPr/>
        </p:nvSpPr>
        <p:spPr>
          <a:xfrm>
            <a:off x="7214686" y="3773074"/>
            <a:ext cx="783634" cy="289979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 G1</a:t>
            </a:r>
          </a:p>
          <a:p>
            <a:pPr algn="ctr"/>
            <a:r>
              <a:rPr lang="fr-FR" sz="761" b="1"/>
              <a:t>transformed</a:t>
            </a:r>
            <a:endParaRPr lang="fr-FR" sz="635"/>
          </a:p>
        </p:txBody>
      </p:sp>
      <p:sp>
        <p:nvSpPr>
          <p:cNvPr id="160" name="Rectangle : coins arrondis 159">
            <a:extLst>
              <a:ext uri="{FF2B5EF4-FFF2-40B4-BE49-F238E27FC236}">
                <a16:creationId xmlns:a16="http://schemas.microsoft.com/office/drawing/2014/main" id="{7796514F-D5F9-413E-F946-B9CE012F1634}"/>
              </a:ext>
            </a:extLst>
          </p:cNvPr>
          <p:cNvSpPr/>
          <p:nvPr/>
        </p:nvSpPr>
        <p:spPr>
          <a:xfrm>
            <a:off x="8124282" y="3773074"/>
            <a:ext cx="783634" cy="289979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</a:t>
            </a:r>
          </a:p>
          <a:p>
            <a:pPr algn="ctr"/>
            <a:r>
              <a:rPr lang="fr-FR" sz="761" b="1"/>
              <a:t>transformed</a:t>
            </a:r>
            <a:endParaRPr lang="fr-FR" sz="635"/>
          </a:p>
        </p:txBody>
      </p:sp>
      <p:cxnSp>
        <p:nvCxnSpPr>
          <p:cNvPr id="164" name="Connecteur en angle 163">
            <a:extLst>
              <a:ext uri="{FF2B5EF4-FFF2-40B4-BE49-F238E27FC236}">
                <a16:creationId xmlns:a16="http://schemas.microsoft.com/office/drawing/2014/main" id="{D35D3F83-1E5D-F11E-B4DF-D16D11CA002B}"/>
              </a:ext>
            </a:extLst>
          </p:cNvPr>
          <p:cNvCxnSpPr>
            <a:cxnSpLocks/>
            <a:stCxn id="155" idx="2"/>
            <a:endCxn id="159" idx="0"/>
          </p:cNvCxnSpPr>
          <p:nvPr/>
        </p:nvCxnSpPr>
        <p:spPr>
          <a:xfrm rot="5400000">
            <a:off x="7724202" y="3435975"/>
            <a:ext cx="219400" cy="454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eur en angle 164">
            <a:extLst>
              <a:ext uri="{FF2B5EF4-FFF2-40B4-BE49-F238E27FC236}">
                <a16:creationId xmlns:a16="http://schemas.microsoft.com/office/drawing/2014/main" id="{D80D25D2-3EC5-13A9-99C9-A624ABFD4C5B}"/>
              </a:ext>
            </a:extLst>
          </p:cNvPr>
          <p:cNvCxnSpPr>
            <a:cxnSpLocks/>
            <a:stCxn id="155" idx="2"/>
            <a:endCxn id="160" idx="0"/>
          </p:cNvCxnSpPr>
          <p:nvPr/>
        </p:nvCxnSpPr>
        <p:spPr>
          <a:xfrm rot="16200000" flipH="1">
            <a:off x="8179000" y="3435975"/>
            <a:ext cx="219400" cy="454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8EAE0681-222D-0ADE-5E59-0FFE43E3920F}"/>
              </a:ext>
            </a:extLst>
          </p:cNvPr>
          <p:cNvSpPr/>
          <p:nvPr/>
        </p:nvSpPr>
        <p:spPr>
          <a:xfrm>
            <a:off x="7215835" y="4196137"/>
            <a:ext cx="783634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Standardize</a:t>
            </a:r>
            <a:endParaRPr lang="fr-FR" sz="635"/>
          </a:p>
        </p:txBody>
      </p:sp>
      <p:sp>
        <p:nvSpPr>
          <p:cNvPr id="168" name="Rectangle : coins arrondis 167">
            <a:extLst>
              <a:ext uri="{FF2B5EF4-FFF2-40B4-BE49-F238E27FC236}">
                <a16:creationId xmlns:a16="http://schemas.microsoft.com/office/drawing/2014/main" id="{C813B4E6-7C8B-5F0F-E9EA-6FFADEB9B884}"/>
              </a:ext>
            </a:extLst>
          </p:cNvPr>
          <p:cNvSpPr/>
          <p:nvPr/>
        </p:nvSpPr>
        <p:spPr>
          <a:xfrm>
            <a:off x="8124282" y="4196138"/>
            <a:ext cx="783634" cy="2289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Standardize</a:t>
            </a:r>
            <a:endParaRPr lang="fr-FR" sz="635"/>
          </a:p>
        </p:txBody>
      </p:sp>
      <p:cxnSp>
        <p:nvCxnSpPr>
          <p:cNvPr id="170" name="Connecteur droit avec flèche 169">
            <a:extLst>
              <a:ext uri="{FF2B5EF4-FFF2-40B4-BE49-F238E27FC236}">
                <a16:creationId xmlns:a16="http://schemas.microsoft.com/office/drawing/2014/main" id="{57A58818-10BF-28A8-DF11-3A6C7D5D66E2}"/>
              </a:ext>
            </a:extLst>
          </p:cNvPr>
          <p:cNvCxnSpPr>
            <a:cxnSpLocks/>
            <a:stCxn id="159" idx="2"/>
            <a:endCxn id="167" idx="0"/>
          </p:cNvCxnSpPr>
          <p:nvPr/>
        </p:nvCxnSpPr>
        <p:spPr>
          <a:xfrm>
            <a:off x="7606503" y="4063053"/>
            <a:ext cx="1149" cy="133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>
            <a:extLst>
              <a:ext uri="{FF2B5EF4-FFF2-40B4-BE49-F238E27FC236}">
                <a16:creationId xmlns:a16="http://schemas.microsoft.com/office/drawing/2014/main" id="{57064E6D-7916-C1C7-6EA7-CB341CA17467}"/>
              </a:ext>
            </a:extLst>
          </p:cNvPr>
          <p:cNvCxnSpPr>
            <a:cxnSpLocks/>
            <a:stCxn id="160" idx="2"/>
            <a:endCxn id="168" idx="0"/>
          </p:cNvCxnSpPr>
          <p:nvPr/>
        </p:nvCxnSpPr>
        <p:spPr>
          <a:xfrm>
            <a:off x="8516099" y="4063053"/>
            <a:ext cx="0" cy="133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 : coins arrondis 176">
            <a:extLst>
              <a:ext uri="{FF2B5EF4-FFF2-40B4-BE49-F238E27FC236}">
                <a16:creationId xmlns:a16="http://schemas.microsoft.com/office/drawing/2014/main" id="{A4D0066B-926A-180A-8B77-6A6B7B782865}"/>
              </a:ext>
            </a:extLst>
          </p:cNvPr>
          <p:cNvSpPr/>
          <p:nvPr/>
        </p:nvSpPr>
        <p:spPr>
          <a:xfrm>
            <a:off x="7214686" y="4581643"/>
            <a:ext cx="783634" cy="289979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 G1</a:t>
            </a:r>
          </a:p>
          <a:p>
            <a:pPr algn="ctr"/>
            <a:r>
              <a:rPr lang="fr-FR" sz="761" b="1"/>
              <a:t>expression</a:t>
            </a:r>
            <a:endParaRPr lang="fr-FR" sz="635"/>
          </a:p>
        </p:txBody>
      </p:sp>
      <p:sp>
        <p:nvSpPr>
          <p:cNvPr id="178" name="Rectangle : coins arrondis 177">
            <a:extLst>
              <a:ext uri="{FF2B5EF4-FFF2-40B4-BE49-F238E27FC236}">
                <a16:creationId xmlns:a16="http://schemas.microsoft.com/office/drawing/2014/main" id="{8F431CD0-419A-65D2-5D11-5AEC3054BF9D}"/>
              </a:ext>
            </a:extLst>
          </p:cNvPr>
          <p:cNvSpPr/>
          <p:nvPr/>
        </p:nvSpPr>
        <p:spPr>
          <a:xfrm>
            <a:off x="8124282" y="4581643"/>
            <a:ext cx="783634" cy="289979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</a:t>
            </a:r>
          </a:p>
          <a:p>
            <a:pPr algn="ctr"/>
            <a:r>
              <a:rPr lang="fr-FR" sz="761" b="1"/>
              <a:t>expression</a:t>
            </a:r>
            <a:endParaRPr lang="fr-FR" sz="635"/>
          </a:p>
        </p:txBody>
      </p: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2FC19EC3-2CAF-40D0-D8E0-07EC5055A0F2}"/>
              </a:ext>
            </a:extLst>
          </p:cNvPr>
          <p:cNvCxnSpPr>
            <a:cxnSpLocks/>
            <a:stCxn id="167" idx="2"/>
            <a:endCxn id="177" idx="0"/>
          </p:cNvCxnSpPr>
          <p:nvPr/>
        </p:nvCxnSpPr>
        <p:spPr>
          <a:xfrm flipH="1">
            <a:off x="7606503" y="4425110"/>
            <a:ext cx="1149" cy="15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avec flèche 180">
            <a:extLst>
              <a:ext uri="{FF2B5EF4-FFF2-40B4-BE49-F238E27FC236}">
                <a16:creationId xmlns:a16="http://schemas.microsoft.com/office/drawing/2014/main" id="{31119695-DD1C-ABE8-816D-4A4CC7368D04}"/>
              </a:ext>
            </a:extLst>
          </p:cNvPr>
          <p:cNvCxnSpPr>
            <a:cxnSpLocks/>
            <a:stCxn id="168" idx="2"/>
            <a:endCxn id="178" idx="0"/>
          </p:cNvCxnSpPr>
          <p:nvPr/>
        </p:nvCxnSpPr>
        <p:spPr>
          <a:xfrm>
            <a:off x="8516099" y="4425111"/>
            <a:ext cx="0" cy="156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en angle 185">
            <a:extLst>
              <a:ext uri="{FF2B5EF4-FFF2-40B4-BE49-F238E27FC236}">
                <a16:creationId xmlns:a16="http://schemas.microsoft.com/office/drawing/2014/main" id="{DEB8A8B7-9543-ED8A-9DB9-7D67E41A02C2}"/>
              </a:ext>
            </a:extLst>
          </p:cNvPr>
          <p:cNvCxnSpPr>
            <a:cxnSpLocks/>
            <a:stCxn id="138" idx="3"/>
            <a:endCxn id="168" idx="3"/>
          </p:cNvCxnSpPr>
          <p:nvPr/>
        </p:nvCxnSpPr>
        <p:spPr>
          <a:xfrm flipH="1">
            <a:off x="8907916" y="3129405"/>
            <a:ext cx="413581" cy="1181220"/>
          </a:xfrm>
          <a:prstGeom prst="bentConnector3">
            <a:avLst>
              <a:gd name="adj1" fmla="val -2874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4692DC4F-1C75-9FD5-64C8-28179B44F3CD}"/>
              </a:ext>
            </a:extLst>
          </p:cNvPr>
          <p:cNvSpPr/>
          <p:nvPr/>
        </p:nvSpPr>
        <p:spPr>
          <a:xfrm>
            <a:off x="2213360" y="470337"/>
            <a:ext cx="1326473" cy="6916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761"/>
              <a:t>• GATK MarkDuplicates</a:t>
            </a:r>
          </a:p>
          <a:p>
            <a:r>
              <a:rPr lang="fr-FR" sz="761"/>
              <a:t>• GATK SplitNCigarReads</a:t>
            </a:r>
          </a:p>
          <a:p>
            <a:r>
              <a:rPr lang="fr-FR" sz="700"/>
              <a:t>• GATK HaplotypeCaller</a:t>
            </a:r>
          </a:p>
          <a:p>
            <a:r>
              <a:rPr lang="fr-FR" sz="700"/>
              <a:t>• GATK GenomicsDB</a:t>
            </a:r>
          </a:p>
          <a:p>
            <a:r>
              <a:rPr lang="fr-FR" sz="700"/>
              <a:t>• GATK JointCaller</a:t>
            </a:r>
          </a:p>
        </p:txBody>
      </p:sp>
      <p:cxnSp>
        <p:nvCxnSpPr>
          <p:cNvPr id="190" name="Connecteur droit avec flèche 189">
            <a:extLst>
              <a:ext uri="{FF2B5EF4-FFF2-40B4-BE49-F238E27FC236}">
                <a16:creationId xmlns:a16="http://schemas.microsoft.com/office/drawing/2014/main" id="{8729730E-9ECF-E61C-619C-B251A910F1F9}"/>
              </a:ext>
            </a:extLst>
          </p:cNvPr>
          <p:cNvCxnSpPr>
            <a:cxnSpLocks/>
          </p:cNvCxnSpPr>
          <p:nvPr/>
        </p:nvCxnSpPr>
        <p:spPr>
          <a:xfrm flipH="1" flipV="1">
            <a:off x="3539833" y="835219"/>
            <a:ext cx="12391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56DF6809-65EE-2376-24CE-8D19455291CB}"/>
              </a:ext>
            </a:extLst>
          </p:cNvPr>
          <p:cNvSpPr/>
          <p:nvPr/>
        </p:nvSpPr>
        <p:spPr>
          <a:xfrm>
            <a:off x="2377044" y="1692918"/>
            <a:ext cx="997831" cy="190672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ALL SNPs</a:t>
            </a:r>
            <a:endParaRPr lang="fr-FR" sz="635"/>
          </a:p>
        </p:txBody>
      </p:sp>
      <p:sp>
        <p:nvSpPr>
          <p:cNvPr id="221" name="Rectangle : coins arrondis 220">
            <a:extLst>
              <a:ext uri="{FF2B5EF4-FFF2-40B4-BE49-F238E27FC236}">
                <a16:creationId xmlns:a16="http://schemas.microsoft.com/office/drawing/2014/main" id="{415B03E5-4102-6E74-C881-E0D481534AAB}"/>
              </a:ext>
            </a:extLst>
          </p:cNvPr>
          <p:cNvSpPr/>
          <p:nvPr/>
        </p:nvSpPr>
        <p:spPr>
          <a:xfrm>
            <a:off x="8189232" y="1421795"/>
            <a:ext cx="543957" cy="228973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QC</a:t>
            </a:r>
            <a:endParaRPr lang="fr-FR" sz="635"/>
          </a:p>
        </p:txBody>
      </p:sp>
      <p:cxnSp>
        <p:nvCxnSpPr>
          <p:cNvPr id="222" name="Connecteur droit avec flèche 221">
            <a:extLst>
              <a:ext uri="{FF2B5EF4-FFF2-40B4-BE49-F238E27FC236}">
                <a16:creationId xmlns:a16="http://schemas.microsoft.com/office/drawing/2014/main" id="{10B54189-B80B-F3E6-22B0-1F0B2357EF12}"/>
              </a:ext>
            </a:extLst>
          </p:cNvPr>
          <p:cNvCxnSpPr>
            <a:cxnSpLocks/>
            <a:stCxn id="95" idx="3"/>
            <a:endCxn id="221" idx="1"/>
          </p:cNvCxnSpPr>
          <p:nvPr/>
        </p:nvCxnSpPr>
        <p:spPr>
          <a:xfrm>
            <a:off x="7863871" y="1536282"/>
            <a:ext cx="32536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 : coins arrondis 224">
            <a:extLst>
              <a:ext uri="{FF2B5EF4-FFF2-40B4-BE49-F238E27FC236}">
                <a16:creationId xmlns:a16="http://schemas.microsoft.com/office/drawing/2014/main" id="{970F6D19-BB2A-E40E-86F0-C9A2D3BFFCD8}"/>
              </a:ext>
            </a:extLst>
          </p:cNvPr>
          <p:cNvSpPr/>
          <p:nvPr/>
        </p:nvSpPr>
        <p:spPr>
          <a:xfrm>
            <a:off x="1485990" y="1673767"/>
            <a:ext cx="543957" cy="228973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QC</a:t>
            </a:r>
            <a:endParaRPr lang="fr-FR" sz="635"/>
          </a:p>
        </p:txBody>
      </p:sp>
      <p:cxnSp>
        <p:nvCxnSpPr>
          <p:cNvPr id="229" name="Connecteur droit avec flèche 228">
            <a:extLst>
              <a:ext uri="{FF2B5EF4-FFF2-40B4-BE49-F238E27FC236}">
                <a16:creationId xmlns:a16="http://schemas.microsoft.com/office/drawing/2014/main" id="{C24A8B93-010E-E613-D1DA-A577580A91FD}"/>
              </a:ext>
            </a:extLst>
          </p:cNvPr>
          <p:cNvCxnSpPr>
            <a:cxnSpLocks/>
            <a:stCxn id="220" idx="1"/>
            <a:endCxn id="225" idx="3"/>
          </p:cNvCxnSpPr>
          <p:nvPr/>
        </p:nvCxnSpPr>
        <p:spPr>
          <a:xfrm flipH="1">
            <a:off x="2029947" y="1788254"/>
            <a:ext cx="34709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982F118C-5738-5A85-4B08-61024CA0D261}"/>
              </a:ext>
            </a:extLst>
          </p:cNvPr>
          <p:cNvCxnSpPr>
            <a:cxnSpLocks/>
            <a:stCxn id="189" idx="2"/>
            <a:endCxn id="464" idx="0"/>
          </p:cNvCxnSpPr>
          <p:nvPr/>
        </p:nvCxnSpPr>
        <p:spPr>
          <a:xfrm>
            <a:off x="2876597" y="1162000"/>
            <a:ext cx="0" cy="150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 : coins arrondis 238">
            <a:extLst>
              <a:ext uri="{FF2B5EF4-FFF2-40B4-BE49-F238E27FC236}">
                <a16:creationId xmlns:a16="http://schemas.microsoft.com/office/drawing/2014/main" id="{C0007260-72FC-1A67-EC1F-1450B1E4AC9E}"/>
              </a:ext>
            </a:extLst>
          </p:cNvPr>
          <p:cNvSpPr/>
          <p:nvPr/>
        </p:nvSpPr>
        <p:spPr>
          <a:xfrm>
            <a:off x="2367356" y="2029104"/>
            <a:ext cx="1021336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Filter Genotypes</a:t>
            </a:r>
            <a:endParaRPr lang="fr-FR" sz="635"/>
          </a:p>
        </p:txBody>
      </p:sp>
      <p:sp>
        <p:nvSpPr>
          <p:cNvPr id="240" name="Rectangle : coins arrondis 239">
            <a:extLst>
              <a:ext uri="{FF2B5EF4-FFF2-40B4-BE49-F238E27FC236}">
                <a16:creationId xmlns:a16="http://schemas.microsoft.com/office/drawing/2014/main" id="{11DF7794-38FF-BC21-C572-ADD69124402E}"/>
              </a:ext>
            </a:extLst>
          </p:cNvPr>
          <p:cNvSpPr/>
          <p:nvPr/>
        </p:nvSpPr>
        <p:spPr>
          <a:xfrm>
            <a:off x="1599113" y="3400719"/>
            <a:ext cx="909596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Select Population</a:t>
            </a:r>
            <a:endParaRPr lang="fr-FR" sz="635"/>
          </a:p>
        </p:txBody>
      </p:sp>
      <p:sp>
        <p:nvSpPr>
          <p:cNvPr id="242" name="Rectangle : coins arrondis 241">
            <a:extLst>
              <a:ext uri="{FF2B5EF4-FFF2-40B4-BE49-F238E27FC236}">
                <a16:creationId xmlns:a16="http://schemas.microsoft.com/office/drawing/2014/main" id="{B5459B99-E2BC-CED3-660F-17AFD727482B}"/>
              </a:ext>
            </a:extLst>
          </p:cNvPr>
          <p:cNvSpPr/>
          <p:nvPr/>
        </p:nvSpPr>
        <p:spPr>
          <a:xfrm>
            <a:off x="1086715" y="4211374"/>
            <a:ext cx="874906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Filter Genotypes</a:t>
            </a:r>
            <a:endParaRPr lang="fr-FR" sz="635"/>
          </a:p>
        </p:txBody>
      </p:sp>
      <p:cxnSp>
        <p:nvCxnSpPr>
          <p:cNvPr id="247" name="Connecteur en angle 246">
            <a:extLst>
              <a:ext uri="{FF2B5EF4-FFF2-40B4-BE49-F238E27FC236}">
                <a16:creationId xmlns:a16="http://schemas.microsoft.com/office/drawing/2014/main" id="{F682A49B-8674-D439-6E54-83243ECDB7A2}"/>
              </a:ext>
            </a:extLst>
          </p:cNvPr>
          <p:cNvCxnSpPr>
            <a:cxnSpLocks/>
            <a:stCxn id="220" idx="2"/>
            <a:endCxn id="239" idx="0"/>
          </p:cNvCxnSpPr>
          <p:nvPr/>
        </p:nvCxnSpPr>
        <p:spPr>
          <a:xfrm rot="16200000" flipH="1">
            <a:off x="2804235" y="1955315"/>
            <a:ext cx="145514" cy="2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7EB4FE48-F9CF-66EB-CFB9-8607ED34E9E2}"/>
              </a:ext>
            </a:extLst>
          </p:cNvPr>
          <p:cNvSpPr/>
          <p:nvPr/>
        </p:nvSpPr>
        <p:spPr>
          <a:xfrm>
            <a:off x="2367356" y="2412452"/>
            <a:ext cx="1021336" cy="289979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Beagle imputation/phasing</a:t>
            </a:r>
            <a:endParaRPr lang="fr-FR" sz="635"/>
          </a:p>
        </p:txBody>
      </p:sp>
      <p:sp>
        <p:nvSpPr>
          <p:cNvPr id="253" name="Rectangle : coins arrondis 252">
            <a:extLst>
              <a:ext uri="{FF2B5EF4-FFF2-40B4-BE49-F238E27FC236}">
                <a16:creationId xmlns:a16="http://schemas.microsoft.com/office/drawing/2014/main" id="{E075664D-2007-A09F-33D0-E6038B0C6C97}"/>
              </a:ext>
            </a:extLst>
          </p:cNvPr>
          <p:cNvSpPr/>
          <p:nvPr/>
        </p:nvSpPr>
        <p:spPr>
          <a:xfrm>
            <a:off x="3303943" y="3405173"/>
            <a:ext cx="1021336" cy="22314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Compute AFCs</a:t>
            </a:r>
            <a:endParaRPr lang="fr-FR" sz="635"/>
          </a:p>
        </p:txBody>
      </p:sp>
      <p:cxnSp>
        <p:nvCxnSpPr>
          <p:cNvPr id="262" name="Connecteur droit avec flèche 261">
            <a:extLst>
              <a:ext uri="{FF2B5EF4-FFF2-40B4-BE49-F238E27FC236}">
                <a16:creationId xmlns:a16="http://schemas.microsoft.com/office/drawing/2014/main" id="{BDA19770-023D-CEED-E8A3-C75DB73A084D}"/>
              </a:ext>
            </a:extLst>
          </p:cNvPr>
          <p:cNvCxnSpPr>
            <a:cxnSpLocks/>
            <a:stCxn id="239" idx="2"/>
            <a:endCxn id="251" idx="0"/>
          </p:cNvCxnSpPr>
          <p:nvPr/>
        </p:nvCxnSpPr>
        <p:spPr>
          <a:xfrm>
            <a:off x="2878024" y="2258077"/>
            <a:ext cx="0" cy="154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avec flèche 268">
            <a:extLst>
              <a:ext uri="{FF2B5EF4-FFF2-40B4-BE49-F238E27FC236}">
                <a16:creationId xmlns:a16="http://schemas.microsoft.com/office/drawing/2014/main" id="{C10BD4CC-441A-9233-A091-D5FAEC826580}"/>
              </a:ext>
            </a:extLst>
          </p:cNvPr>
          <p:cNvCxnSpPr>
            <a:cxnSpLocks/>
            <a:stCxn id="251" idx="2"/>
            <a:endCxn id="543" idx="0"/>
          </p:cNvCxnSpPr>
          <p:nvPr/>
        </p:nvCxnSpPr>
        <p:spPr>
          <a:xfrm>
            <a:off x="2878024" y="2702431"/>
            <a:ext cx="764" cy="159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 : coins arrondis 294">
            <a:extLst>
              <a:ext uri="{FF2B5EF4-FFF2-40B4-BE49-F238E27FC236}">
                <a16:creationId xmlns:a16="http://schemas.microsoft.com/office/drawing/2014/main" id="{9856D6FD-652B-7D61-BEDC-D35EB79F97D8}"/>
              </a:ext>
            </a:extLst>
          </p:cNvPr>
          <p:cNvSpPr/>
          <p:nvPr/>
        </p:nvSpPr>
        <p:spPr>
          <a:xfrm>
            <a:off x="1086715" y="3863397"/>
            <a:ext cx="874906" cy="190672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 G1</a:t>
            </a:r>
            <a:endParaRPr lang="fr-FR" sz="635"/>
          </a:p>
        </p:txBody>
      </p:sp>
      <p:sp>
        <p:nvSpPr>
          <p:cNvPr id="296" name="Rectangle : coins arrondis 295">
            <a:extLst>
              <a:ext uri="{FF2B5EF4-FFF2-40B4-BE49-F238E27FC236}">
                <a16:creationId xmlns:a16="http://schemas.microsoft.com/office/drawing/2014/main" id="{73B9DA70-59E4-DF3D-7302-635C68CB1FA0}"/>
              </a:ext>
            </a:extLst>
          </p:cNvPr>
          <p:cNvSpPr/>
          <p:nvPr/>
        </p:nvSpPr>
        <p:spPr>
          <a:xfrm>
            <a:off x="2149379" y="3861569"/>
            <a:ext cx="874906" cy="190672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</a:t>
            </a:r>
            <a:endParaRPr lang="fr-FR" sz="635"/>
          </a:p>
        </p:txBody>
      </p:sp>
      <p:cxnSp>
        <p:nvCxnSpPr>
          <p:cNvPr id="301" name="Connecteur en angle 300">
            <a:extLst>
              <a:ext uri="{FF2B5EF4-FFF2-40B4-BE49-F238E27FC236}">
                <a16:creationId xmlns:a16="http://schemas.microsoft.com/office/drawing/2014/main" id="{D903914C-2B40-5209-88D6-4B8A0CD93984}"/>
              </a:ext>
            </a:extLst>
          </p:cNvPr>
          <p:cNvCxnSpPr>
            <a:cxnSpLocks/>
            <a:stCxn id="240" idx="2"/>
            <a:endCxn id="295" idx="0"/>
          </p:cNvCxnSpPr>
          <p:nvPr/>
        </p:nvCxnSpPr>
        <p:spPr>
          <a:xfrm rot="5400000">
            <a:off x="1672188" y="3481673"/>
            <a:ext cx="233705" cy="5297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Connecteur en angle 303">
            <a:extLst>
              <a:ext uri="{FF2B5EF4-FFF2-40B4-BE49-F238E27FC236}">
                <a16:creationId xmlns:a16="http://schemas.microsoft.com/office/drawing/2014/main" id="{C4AA0C6C-3193-CCCF-BD41-B9EE92CCF19A}"/>
              </a:ext>
            </a:extLst>
          </p:cNvPr>
          <p:cNvCxnSpPr>
            <a:cxnSpLocks/>
            <a:stCxn id="240" idx="2"/>
            <a:endCxn id="296" idx="0"/>
          </p:cNvCxnSpPr>
          <p:nvPr/>
        </p:nvCxnSpPr>
        <p:spPr>
          <a:xfrm rot="16200000" flipH="1">
            <a:off x="2204433" y="3479169"/>
            <a:ext cx="231877" cy="532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Rectangle : coins arrondis 306">
            <a:extLst>
              <a:ext uri="{FF2B5EF4-FFF2-40B4-BE49-F238E27FC236}">
                <a16:creationId xmlns:a16="http://schemas.microsoft.com/office/drawing/2014/main" id="{61E8967E-DAB0-4E7B-1836-7D0DD1CA3622}"/>
              </a:ext>
            </a:extLst>
          </p:cNvPr>
          <p:cNvSpPr/>
          <p:nvPr/>
        </p:nvSpPr>
        <p:spPr>
          <a:xfrm>
            <a:off x="2149379" y="4209546"/>
            <a:ext cx="874906" cy="22995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Filter Genotypes</a:t>
            </a:r>
            <a:endParaRPr lang="fr-FR" sz="635"/>
          </a:p>
        </p:txBody>
      </p:sp>
      <p:cxnSp>
        <p:nvCxnSpPr>
          <p:cNvPr id="308" name="Connecteur droit avec flèche 307">
            <a:extLst>
              <a:ext uri="{FF2B5EF4-FFF2-40B4-BE49-F238E27FC236}">
                <a16:creationId xmlns:a16="http://schemas.microsoft.com/office/drawing/2014/main" id="{3483C1AE-411B-AF71-B3A7-5B003AA54161}"/>
              </a:ext>
            </a:extLst>
          </p:cNvPr>
          <p:cNvCxnSpPr>
            <a:cxnSpLocks/>
            <a:stCxn id="295" idx="2"/>
            <a:endCxn id="242" idx="0"/>
          </p:cNvCxnSpPr>
          <p:nvPr/>
        </p:nvCxnSpPr>
        <p:spPr>
          <a:xfrm>
            <a:off x="1524168" y="4054069"/>
            <a:ext cx="0" cy="157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eur droit avec flèche 310">
            <a:extLst>
              <a:ext uri="{FF2B5EF4-FFF2-40B4-BE49-F238E27FC236}">
                <a16:creationId xmlns:a16="http://schemas.microsoft.com/office/drawing/2014/main" id="{23168E2C-1F46-EAB7-659F-C5E500588D83}"/>
              </a:ext>
            </a:extLst>
          </p:cNvPr>
          <p:cNvCxnSpPr>
            <a:cxnSpLocks/>
            <a:stCxn id="296" idx="2"/>
            <a:endCxn id="307" idx="0"/>
          </p:cNvCxnSpPr>
          <p:nvPr/>
        </p:nvCxnSpPr>
        <p:spPr>
          <a:xfrm>
            <a:off x="2586832" y="4052241"/>
            <a:ext cx="0" cy="157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 : coins arrondis 316">
            <a:extLst>
              <a:ext uri="{FF2B5EF4-FFF2-40B4-BE49-F238E27FC236}">
                <a16:creationId xmlns:a16="http://schemas.microsoft.com/office/drawing/2014/main" id="{E57D615D-E2C6-EF99-41C3-DA637562D1E1}"/>
              </a:ext>
            </a:extLst>
          </p:cNvPr>
          <p:cNvSpPr/>
          <p:nvPr/>
        </p:nvSpPr>
        <p:spPr>
          <a:xfrm>
            <a:off x="1085465" y="4572014"/>
            <a:ext cx="874906" cy="299608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 G1</a:t>
            </a:r>
          </a:p>
          <a:p>
            <a:pPr algn="ctr"/>
            <a:r>
              <a:rPr lang="fr-FR" sz="761" b="1"/>
              <a:t>SNPs</a:t>
            </a:r>
            <a:endParaRPr lang="fr-FR" sz="635"/>
          </a:p>
        </p:txBody>
      </p:sp>
      <p:sp>
        <p:nvSpPr>
          <p:cNvPr id="318" name="Rectangle : coins arrondis 317">
            <a:extLst>
              <a:ext uri="{FF2B5EF4-FFF2-40B4-BE49-F238E27FC236}">
                <a16:creationId xmlns:a16="http://schemas.microsoft.com/office/drawing/2014/main" id="{42A539D3-3FDE-DAFB-CE43-A16869BC6288}"/>
              </a:ext>
            </a:extLst>
          </p:cNvPr>
          <p:cNvSpPr/>
          <p:nvPr/>
        </p:nvSpPr>
        <p:spPr>
          <a:xfrm>
            <a:off x="2149379" y="4572014"/>
            <a:ext cx="874906" cy="299608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</a:t>
            </a:r>
          </a:p>
          <a:p>
            <a:pPr algn="ctr"/>
            <a:r>
              <a:rPr lang="fr-FR" sz="761" b="1"/>
              <a:t>SNPs</a:t>
            </a:r>
            <a:endParaRPr lang="fr-FR" sz="635"/>
          </a:p>
        </p:txBody>
      </p:sp>
      <p:cxnSp>
        <p:nvCxnSpPr>
          <p:cNvPr id="319" name="Connecteur droit avec flèche 318">
            <a:extLst>
              <a:ext uri="{FF2B5EF4-FFF2-40B4-BE49-F238E27FC236}">
                <a16:creationId xmlns:a16="http://schemas.microsoft.com/office/drawing/2014/main" id="{84CC3BAD-2E29-03F4-FDC0-D008D647AABB}"/>
              </a:ext>
            </a:extLst>
          </p:cNvPr>
          <p:cNvCxnSpPr>
            <a:cxnSpLocks/>
            <a:stCxn id="242" idx="2"/>
            <a:endCxn id="317" idx="0"/>
          </p:cNvCxnSpPr>
          <p:nvPr/>
        </p:nvCxnSpPr>
        <p:spPr>
          <a:xfrm flipH="1">
            <a:off x="1522918" y="4440347"/>
            <a:ext cx="1250" cy="131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eur droit avec flèche 321">
            <a:extLst>
              <a:ext uri="{FF2B5EF4-FFF2-40B4-BE49-F238E27FC236}">
                <a16:creationId xmlns:a16="http://schemas.microsoft.com/office/drawing/2014/main" id="{60FB2867-689B-192C-8466-E1BE4AB0DEAB}"/>
              </a:ext>
            </a:extLst>
          </p:cNvPr>
          <p:cNvCxnSpPr>
            <a:cxnSpLocks/>
            <a:stCxn id="307" idx="2"/>
            <a:endCxn id="318" idx="0"/>
          </p:cNvCxnSpPr>
          <p:nvPr/>
        </p:nvCxnSpPr>
        <p:spPr>
          <a:xfrm>
            <a:off x="2586832" y="4439502"/>
            <a:ext cx="0" cy="132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en angle 375">
            <a:extLst>
              <a:ext uri="{FF2B5EF4-FFF2-40B4-BE49-F238E27FC236}">
                <a16:creationId xmlns:a16="http://schemas.microsoft.com/office/drawing/2014/main" id="{908DADBF-1E5A-B2C5-260E-8E477101B2FC}"/>
              </a:ext>
            </a:extLst>
          </p:cNvPr>
          <p:cNvCxnSpPr>
            <a:cxnSpLocks/>
            <a:stCxn id="149" idx="2"/>
            <a:endCxn id="155" idx="0"/>
          </p:cNvCxnSpPr>
          <p:nvPr/>
        </p:nvCxnSpPr>
        <p:spPr>
          <a:xfrm rot="16200000" flipH="1">
            <a:off x="7424319" y="2687719"/>
            <a:ext cx="576028" cy="6979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B67CA714-39DB-0CFA-06B9-4006B1964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187" y="374702"/>
            <a:ext cx="550854" cy="18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4" name="Rectangle : coins arrondis 463">
            <a:extLst>
              <a:ext uri="{FF2B5EF4-FFF2-40B4-BE49-F238E27FC236}">
                <a16:creationId xmlns:a16="http://schemas.microsoft.com/office/drawing/2014/main" id="{DA5D9B39-56CB-6A12-9EE6-2D27E496416F}"/>
              </a:ext>
            </a:extLst>
          </p:cNvPr>
          <p:cNvSpPr/>
          <p:nvPr/>
        </p:nvSpPr>
        <p:spPr>
          <a:xfrm>
            <a:off x="2213360" y="1312582"/>
            <a:ext cx="1326473" cy="2289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00"/>
              <a:t>Select Filter Annotate Variants</a:t>
            </a:r>
            <a:endParaRPr lang="fr-FR" sz="635"/>
          </a:p>
        </p:txBody>
      </p:sp>
      <p:cxnSp>
        <p:nvCxnSpPr>
          <p:cNvPr id="468" name="Connecteur droit avec flèche 467">
            <a:extLst>
              <a:ext uri="{FF2B5EF4-FFF2-40B4-BE49-F238E27FC236}">
                <a16:creationId xmlns:a16="http://schemas.microsoft.com/office/drawing/2014/main" id="{B419BF1A-F16D-594E-9B70-4FBC03D6F01B}"/>
              </a:ext>
            </a:extLst>
          </p:cNvPr>
          <p:cNvCxnSpPr>
            <a:cxnSpLocks/>
            <a:stCxn id="464" idx="2"/>
            <a:endCxn id="220" idx="0"/>
          </p:cNvCxnSpPr>
          <p:nvPr/>
        </p:nvCxnSpPr>
        <p:spPr>
          <a:xfrm flipH="1">
            <a:off x="2875960" y="1541555"/>
            <a:ext cx="637" cy="151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C9C772-27F8-2995-3EFD-36FD59D9F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80" b="-5460"/>
          <a:stretch/>
        </p:blipFill>
        <p:spPr bwMode="auto">
          <a:xfrm>
            <a:off x="6813063" y="575071"/>
            <a:ext cx="276336" cy="22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3" name="Rectangle : coins arrondis 502">
            <a:extLst>
              <a:ext uri="{FF2B5EF4-FFF2-40B4-BE49-F238E27FC236}">
                <a16:creationId xmlns:a16="http://schemas.microsoft.com/office/drawing/2014/main" id="{AB0ECEF6-DC1D-F2A5-5263-C620C6441258}"/>
              </a:ext>
            </a:extLst>
          </p:cNvPr>
          <p:cNvSpPr/>
          <p:nvPr/>
        </p:nvSpPr>
        <p:spPr>
          <a:xfrm>
            <a:off x="6192379" y="3773074"/>
            <a:ext cx="917784" cy="289979"/>
          </a:xfrm>
          <a:prstGeom prst="roundRect">
            <a:avLst>
              <a:gd name="adj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Fitness measurements</a:t>
            </a:r>
            <a:endParaRPr lang="fr-FR" sz="635"/>
          </a:p>
        </p:txBody>
      </p:sp>
      <p:sp>
        <p:nvSpPr>
          <p:cNvPr id="505" name="Rectangle : coins arrondis 504">
            <a:extLst>
              <a:ext uri="{FF2B5EF4-FFF2-40B4-BE49-F238E27FC236}">
                <a16:creationId xmlns:a16="http://schemas.microsoft.com/office/drawing/2014/main" id="{0052DBE5-25D7-89E2-06C9-85A6C0B2C68C}"/>
              </a:ext>
            </a:extLst>
          </p:cNvPr>
          <p:cNvSpPr/>
          <p:nvPr/>
        </p:nvSpPr>
        <p:spPr>
          <a:xfrm>
            <a:off x="6140603" y="4197826"/>
            <a:ext cx="1021336" cy="22314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Standardize</a:t>
            </a:r>
            <a:endParaRPr lang="fr-FR" sz="635"/>
          </a:p>
        </p:txBody>
      </p:sp>
      <p:cxnSp>
        <p:nvCxnSpPr>
          <p:cNvPr id="515" name="Connecteur droit avec flèche 514">
            <a:extLst>
              <a:ext uri="{FF2B5EF4-FFF2-40B4-BE49-F238E27FC236}">
                <a16:creationId xmlns:a16="http://schemas.microsoft.com/office/drawing/2014/main" id="{8E390F0C-63E2-1D28-1C6C-6A8E7728B793}"/>
              </a:ext>
            </a:extLst>
          </p:cNvPr>
          <p:cNvCxnSpPr>
            <a:cxnSpLocks/>
            <a:stCxn id="503" idx="2"/>
            <a:endCxn id="505" idx="0"/>
          </p:cNvCxnSpPr>
          <p:nvPr/>
        </p:nvCxnSpPr>
        <p:spPr>
          <a:xfrm>
            <a:off x="6651271" y="4063053"/>
            <a:ext cx="0" cy="134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tangle : coins arrondis 518">
            <a:extLst>
              <a:ext uri="{FF2B5EF4-FFF2-40B4-BE49-F238E27FC236}">
                <a16:creationId xmlns:a16="http://schemas.microsoft.com/office/drawing/2014/main" id="{B074D085-9A6C-3879-5733-87E4BEEDB8F4}"/>
              </a:ext>
            </a:extLst>
          </p:cNvPr>
          <p:cNvSpPr/>
          <p:nvPr/>
        </p:nvSpPr>
        <p:spPr>
          <a:xfrm>
            <a:off x="6213818" y="4581643"/>
            <a:ext cx="874906" cy="289979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CT+HD G1 relative fitness</a:t>
            </a:r>
            <a:endParaRPr lang="fr-FR" sz="635"/>
          </a:p>
        </p:txBody>
      </p:sp>
      <p:cxnSp>
        <p:nvCxnSpPr>
          <p:cNvPr id="520" name="Connecteur droit avec flèche 519">
            <a:extLst>
              <a:ext uri="{FF2B5EF4-FFF2-40B4-BE49-F238E27FC236}">
                <a16:creationId xmlns:a16="http://schemas.microsoft.com/office/drawing/2014/main" id="{65638C49-70A8-B968-73C9-29A0C59E355A}"/>
              </a:ext>
            </a:extLst>
          </p:cNvPr>
          <p:cNvCxnSpPr>
            <a:cxnSpLocks/>
            <a:stCxn id="505" idx="2"/>
            <a:endCxn id="519" idx="0"/>
          </p:cNvCxnSpPr>
          <p:nvPr/>
        </p:nvCxnSpPr>
        <p:spPr>
          <a:xfrm>
            <a:off x="6651271" y="4420967"/>
            <a:ext cx="0" cy="160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tangle : coins arrondis 523">
            <a:extLst>
              <a:ext uri="{FF2B5EF4-FFF2-40B4-BE49-F238E27FC236}">
                <a16:creationId xmlns:a16="http://schemas.microsoft.com/office/drawing/2014/main" id="{CBAF980E-75D9-03B8-5A87-2CFE87108787}"/>
              </a:ext>
            </a:extLst>
          </p:cNvPr>
          <p:cNvSpPr/>
          <p:nvPr/>
        </p:nvSpPr>
        <p:spPr>
          <a:xfrm>
            <a:off x="3157904" y="4569793"/>
            <a:ext cx="1313415" cy="299605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AFCs per environment per line</a:t>
            </a:r>
            <a:endParaRPr lang="fr-FR" sz="635"/>
          </a:p>
        </p:txBody>
      </p:sp>
      <p:cxnSp>
        <p:nvCxnSpPr>
          <p:cNvPr id="525" name="Connecteur droit avec flèche 524">
            <a:extLst>
              <a:ext uri="{FF2B5EF4-FFF2-40B4-BE49-F238E27FC236}">
                <a16:creationId xmlns:a16="http://schemas.microsoft.com/office/drawing/2014/main" id="{8DC76BC2-8257-A48B-E7E9-132C14532277}"/>
              </a:ext>
            </a:extLst>
          </p:cNvPr>
          <p:cNvCxnSpPr>
            <a:cxnSpLocks/>
            <a:stCxn id="253" idx="2"/>
            <a:endCxn id="524" idx="0"/>
          </p:cNvCxnSpPr>
          <p:nvPr/>
        </p:nvCxnSpPr>
        <p:spPr>
          <a:xfrm>
            <a:off x="3814611" y="3628313"/>
            <a:ext cx="1" cy="941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ectangle : coins arrondis 542">
            <a:extLst>
              <a:ext uri="{FF2B5EF4-FFF2-40B4-BE49-F238E27FC236}">
                <a16:creationId xmlns:a16="http://schemas.microsoft.com/office/drawing/2014/main" id="{C61FD1FD-6D01-B8F9-D9F2-227D97448B45}"/>
              </a:ext>
            </a:extLst>
          </p:cNvPr>
          <p:cNvSpPr/>
          <p:nvPr/>
        </p:nvSpPr>
        <p:spPr>
          <a:xfrm>
            <a:off x="2441335" y="2861694"/>
            <a:ext cx="874906" cy="281254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Imputed</a:t>
            </a:r>
          </a:p>
          <a:p>
            <a:pPr algn="ctr"/>
            <a:r>
              <a:rPr lang="fr-FR" sz="761" b="1"/>
              <a:t>ALL SNPs</a:t>
            </a:r>
            <a:endParaRPr lang="fr-FR" sz="635"/>
          </a:p>
        </p:txBody>
      </p:sp>
      <p:cxnSp>
        <p:nvCxnSpPr>
          <p:cNvPr id="12" name="Connecteur en angle 11">
            <a:extLst>
              <a:ext uri="{FF2B5EF4-FFF2-40B4-BE49-F238E27FC236}">
                <a16:creationId xmlns:a16="http://schemas.microsoft.com/office/drawing/2014/main" id="{3B086069-C2B7-E4BD-7DB8-87100655CD88}"/>
              </a:ext>
            </a:extLst>
          </p:cNvPr>
          <p:cNvCxnSpPr>
            <a:cxnSpLocks/>
            <a:stCxn id="543" idx="2"/>
            <a:endCxn id="240" idx="0"/>
          </p:cNvCxnSpPr>
          <p:nvPr/>
        </p:nvCxnSpPr>
        <p:spPr>
          <a:xfrm rot="5400000">
            <a:off x="2337465" y="2859395"/>
            <a:ext cx="257771" cy="824877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>
            <a:extLst>
              <a:ext uri="{FF2B5EF4-FFF2-40B4-BE49-F238E27FC236}">
                <a16:creationId xmlns:a16="http://schemas.microsoft.com/office/drawing/2014/main" id="{2396BB35-817A-98E8-C102-60475F5677B3}"/>
              </a:ext>
            </a:extLst>
          </p:cNvPr>
          <p:cNvCxnSpPr>
            <a:cxnSpLocks/>
            <a:stCxn id="543" idx="2"/>
            <a:endCxn id="253" idx="0"/>
          </p:cNvCxnSpPr>
          <p:nvPr/>
        </p:nvCxnSpPr>
        <p:spPr>
          <a:xfrm rot="16200000" flipH="1">
            <a:off x="3215587" y="2806148"/>
            <a:ext cx="262225" cy="935823"/>
          </a:xfrm>
          <a:prstGeom prst="bentConnector3">
            <a:avLst>
              <a:gd name="adj1" fmla="val 487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658392AC-E26B-3783-2B27-25C0E2CF6DE2}"/>
              </a:ext>
            </a:extLst>
          </p:cNvPr>
          <p:cNvSpPr/>
          <p:nvPr/>
        </p:nvSpPr>
        <p:spPr>
          <a:xfrm>
            <a:off x="6140603" y="4196136"/>
            <a:ext cx="2766163" cy="22897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Standardize</a:t>
            </a:r>
            <a:endParaRPr lang="fr-FR" sz="635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D3A7BC1E-47D9-5D19-048C-EE0A677A26CC}"/>
              </a:ext>
            </a:extLst>
          </p:cNvPr>
          <p:cNvSpPr/>
          <p:nvPr/>
        </p:nvSpPr>
        <p:spPr>
          <a:xfrm>
            <a:off x="1085464" y="4209546"/>
            <a:ext cx="1937670" cy="2308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Filter Genotypes</a:t>
            </a:r>
            <a:endParaRPr lang="fr-FR" sz="635"/>
          </a:p>
        </p:txBody>
      </p:sp>
      <p:cxnSp>
        <p:nvCxnSpPr>
          <p:cNvPr id="466" name="Connecteur en angle 465">
            <a:extLst>
              <a:ext uri="{FF2B5EF4-FFF2-40B4-BE49-F238E27FC236}">
                <a16:creationId xmlns:a16="http://schemas.microsoft.com/office/drawing/2014/main" id="{7A9443BC-C938-7660-64A6-701BFD7F5601}"/>
              </a:ext>
            </a:extLst>
          </p:cNvPr>
          <p:cNvCxnSpPr>
            <a:cxnSpLocks/>
            <a:stCxn id="487" idx="2"/>
            <a:endCxn id="471" idx="0"/>
          </p:cNvCxnSpPr>
          <p:nvPr/>
        </p:nvCxnSpPr>
        <p:spPr>
          <a:xfrm rot="16200000" flipH="1">
            <a:off x="2129383" y="5359322"/>
            <a:ext cx="530168" cy="498852"/>
          </a:xfrm>
          <a:prstGeom prst="bentConnector3">
            <a:avLst>
              <a:gd name="adj1" fmla="val 787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Rectangle : coins arrondis 466">
            <a:extLst>
              <a:ext uri="{FF2B5EF4-FFF2-40B4-BE49-F238E27FC236}">
                <a16:creationId xmlns:a16="http://schemas.microsoft.com/office/drawing/2014/main" id="{AC2B9843-B60E-E0C8-0F51-0E139857A74A}"/>
              </a:ext>
            </a:extLst>
          </p:cNvPr>
          <p:cNvSpPr/>
          <p:nvPr/>
        </p:nvSpPr>
        <p:spPr>
          <a:xfrm>
            <a:off x="1646507" y="7229650"/>
            <a:ext cx="967246" cy="281255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 G1 expression eQTLs</a:t>
            </a:r>
            <a:endParaRPr lang="fr-FR" sz="635"/>
          </a:p>
        </p:txBody>
      </p:sp>
      <p:sp>
        <p:nvSpPr>
          <p:cNvPr id="470" name="Rectangle : coins arrondis 469">
            <a:extLst>
              <a:ext uri="{FF2B5EF4-FFF2-40B4-BE49-F238E27FC236}">
                <a16:creationId xmlns:a16="http://schemas.microsoft.com/office/drawing/2014/main" id="{5BFD1200-5276-EB7B-82FC-38A4780065CD}"/>
              </a:ext>
            </a:extLst>
          </p:cNvPr>
          <p:cNvSpPr/>
          <p:nvPr/>
        </p:nvSpPr>
        <p:spPr>
          <a:xfrm>
            <a:off x="2691635" y="5053397"/>
            <a:ext cx="874906" cy="290554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</a:t>
            </a:r>
          </a:p>
          <a:p>
            <a:pPr algn="ctr"/>
            <a:r>
              <a:rPr lang="fr-FR" sz="761" b="1"/>
              <a:t>SNPs</a:t>
            </a:r>
            <a:endParaRPr lang="fr-FR" sz="635"/>
          </a:p>
        </p:txBody>
      </p:sp>
      <p:sp>
        <p:nvSpPr>
          <p:cNvPr id="471" name="Rectangle : coins arrondis 470">
            <a:extLst>
              <a:ext uri="{FF2B5EF4-FFF2-40B4-BE49-F238E27FC236}">
                <a16:creationId xmlns:a16="http://schemas.microsoft.com/office/drawing/2014/main" id="{422F4AFD-AA79-1C18-5372-8CCBCEC590C9}"/>
              </a:ext>
            </a:extLst>
          </p:cNvPr>
          <p:cNvSpPr/>
          <p:nvPr/>
        </p:nvSpPr>
        <p:spPr>
          <a:xfrm>
            <a:off x="2206440" y="5873832"/>
            <a:ext cx="874906" cy="28997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Merge Datasets</a:t>
            </a:r>
            <a:endParaRPr lang="fr-FR" sz="635"/>
          </a:p>
        </p:txBody>
      </p:sp>
      <p:sp>
        <p:nvSpPr>
          <p:cNvPr id="472" name="Rectangle : coins arrondis 471">
            <a:extLst>
              <a:ext uri="{FF2B5EF4-FFF2-40B4-BE49-F238E27FC236}">
                <a16:creationId xmlns:a16="http://schemas.microsoft.com/office/drawing/2014/main" id="{281893A7-C824-442E-2BEC-2311064C0947}"/>
              </a:ext>
            </a:extLst>
          </p:cNvPr>
          <p:cNvSpPr/>
          <p:nvPr/>
        </p:nvSpPr>
        <p:spPr>
          <a:xfrm>
            <a:off x="2206440" y="6304018"/>
            <a:ext cx="874906" cy="28997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GEMMA eQTLs mapping</a:t>
            </a:r>
            <a:endParaRPr lang="fr-FR" sz="635"/>
          </a:p>
        </p:txBody>
      </p:sp>
      <p:cxnSp>
        <p:nvCxnSpPr>
          <p:cNvPr id="473" name="Connecteur droit avec flèche 472">
            <a:extLst>
              <a:ext uri="{FF2B5EF4-FFF2-40B4-BE49-F238E27FC236}">
                <a16:creationId xmlns:a16="http://schemas.microsoft.com/office/drawing/2014/main" id="{0FFB7C3D-5066-7F8F-28C9-DB53831E07FB}"/>
              </a:ext>
            </a:extLst>
          </p:cNvPr>
          <p:cNvCxnSpPr>
            <a:cxnSpLocks/>
            <a:stCxn id="471" idx="2"/>
            <a:endCxn id="472" idx="0"/>
          </p:cNvCxnSpPr>
          <p:nvPr/>
        </p:nvCxnSpPr>
        <p:spPr>
          <a:xfrm>
            <a:off x="2643893" y="6163808"/>
            <a:ext cx="0" cy="140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tangle : coins arrondis 473">
            <a:extLst>
              <a:ext uri="{FF2B5EF4-FFF2-40B4-BE49-F238E27FC236}">
                <a16:creationId xmlns:a16="http://schemas.microsoft.com/office/drawing/2014/main" id="{2D561074-C81A-4255-2E89-8A44945F93A0}"/>
              </a:ext>
            </a:extLst>
          </p:cNvPr>
          <p:cNvSpPr/>
          <p:nvPr/>
        </p:nvSpPr>
        <p:spPr>
          <a:xfrm>
            <a:off x="2694433" y="7229845"/>
            <a:ext cx="989675" cy="281255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 expression eQTLs</a:t>
            </a:r>
            <a:endParaRPr lang="fr-FR" sz="635"/>
          </a:p>
        </p:txBody>
      </p:sp>
      <p:sp>
        <p:nvSpPr>
          <p:cNvPr id="475" name="Rectangle : coins arrondis 474">
            <a:extLst>
              <a:ext uri="{FF2B5EF4-FFF2-40B4-BE49-F238E27FC236}">
                <a16:creationId xmlns:a16="http://schemas.microsoft.com/office/drawing/2014/main" id="{B11FD6B5-E0BB-3E63-D933-F14C23FB27B6}"/>
              </a:ext>
            </a:extLst>
          </p:cNvPr>
          <p:cNvSpPr/>
          <p:nvPr/>
        </p:nvSpPr>
        <p:spPr>
          <a:xfrm>
            <a:off x="985146" y="6120109"/>
            <a:ext cx="1147168" cy="209727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Compute Kinship Matrix</a:t>
            </a:r>
            <a:endParaRPr lang="fr-FR" sz="635"/>
          </a:p>
        </p:txBody>
      </p:sp>
      <p:cxnSp>
        <p:nvCxnSpPr>
          <p:cNvPr id="476" name="Connecteur en angle 475">
            <a:extLst>
              <a:ext uri="{FF2B5EF4-FFF2-40B4-BE49-F238E27FC236}">
                <a16:creationId xmlns:a16="http://schemas.microsoft.com/office/drawing/2014/main" id="{048D291A-56C4-FC45-7336-A53C4862FB4D}"/>
              </a:ext>
            </a:extLst>
          </p:cNvPr>
          <p:cNvCxnSpPr>
            <a:cxnSpLocks/>
            <a:stCxn id="471" idx="1"/>
            <a:endCxn id="475" idx="0"/>
          </p:cNvCxnSpPr>
          <p:nvPr/>
        </p:nvCxnSpPr>
        <p:spPr>
          <a:xfrm rot="10800000" flipV="1">
            <a:off x="1558730" y="6018819"/>
            <a:ext cx="647710" cy="101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7" name="Connecteur en angle 476">
            <a:extLst>
              <a:ext uri="{FF2B5EF4-FFF2-40B4-BE49-F238E27FC236}">
                <a16:creationId xmlns:a16="http://schemas.microsoft.com/office/drawing/2014/main" id="{5EE012CA-7822-4AB8-1A47-CAC6CAF08E9D}"/>
              </a:ext>
            </a:extLst>
          </p:cNvPr>
          <p:cNvCxnSpPr>
            <a:cxnSpLocks/>
            <a:stCxn id="475" idx="2"/>
            <a:endCxn id="472" idx="1"/>
          </p:cNvCxnSpPr>
          <p:nvPr/>
        </p:nvCxnSpPr>
        <p:spPr>
          <a:xfrm rot="16200000" flipH="1">
            <a:off x="1823000" y="6065566"/>
            <a:ext cx="119170" cy="647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8" name="Rectangle : coins arrondis 477">
            <a:extLst>
              <a:ext uri="{FF2B5EF4-FFF2-40B4-BE49-F238E27FC236}">
                <a16:creationId xmlns:a16="http://schemas.microsoft.com/office/drawing/2014/main" id="{394A5747-9564-4060-DDBD-8BB5D99B9AE8}"/>
              </a:ext>
            </a:extLst>
          </p:cNvPr>
          <p:cNvSpPr/>
          <p:nvPr/>
        </p:nvSpPr>
        <p:spPr>
          <a:xfrm>
            <a:off x="2113264" y="6730332"/>
            <a:ext cx="1063800" cy="28997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Select eQTLs after GC correction (FDR &lt; 5%)</a:t>
            </a:r>
            <a:endParaRPr lang="fr-FR" sz="635"/>
          </a:p>
        </p:txBody>
      </p:sp>
      <p:cxnSp>
        <p:nvCxnSpPr>
          <p:cNvPr id="479" name="Connecteur droit avec flèche 478">
            <a:extLst>
              <a:ext uri="{FF2B5EF4-FFF2-40B4-BE49-F238E27FC236}">
                <a16:creationId xmlns:a16="http://schemas.microsoft.com/office/drawing/2014/main" id="{4CEDD92C-8352-57A8-CDAF-D2D37A93B867}"/>
              </a:ext>
            </a:extLst>
          </p:cNvPr>
          <p:cNvCxnSpPr>
            <a:cxnSpLocks/>
            <a:stCxn id="472" idx="2"/>
            <a:endCxn id="478" idx="0"/>
          </p:cNvCxnSpPr>
          <p:nvPr/>
        </p:nvCxnSpPr>
        <p:spPr>
          <a:xfrm>
            <a:off x="2643893" y="6593994"/>
            <a:ext cx="1271" cy="13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necteur en angle 482">
            <a:extLst>
              <a:ext uri="{FF2B5EF4-FFF2-40B4-BE49-F238E27FC236}">
                <a16:creationId xmlns:a16="http://schemas.microsoft.com/office/drawing/2014/main" id="{2EE6F257-71AF-741B-6666-19A4D216A1DF}"/>
              </a:ext>
            </a:extLst>
          </p:cNvPr>
          <p:cNvCxnSpPr>
            <a:cxnSpLocks/>
            <a:stCxn id="478" idx="2"/>
            <a:endCxn id="467" idx="0"/>
          </p:cNvCxnSpPr>
          <p:nvPr/>
        </p:nvCxnSpPr>
        <p:spPr>
          <a:xfrm rot="5400000">
            <a:off x="2282976" y="6867462"/>
            <a:ext cx="209342" cy="515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6" name="Rectangle : coins arrondis 485">
            <a:extLst>
              <a:ext uri="{FF2B5EF4-FFF2-40B4-BE49-F238E27FC236}">
                <a16:creationId xmlns:a16="http://schemas.microsoft.com/office/drawing/2014/main" id="{AE54CDC4-D07E-72DD-59E1-16F62FF2C82D}"/>
              </a:ext>
            </a:extLst>
          </p:cNvPr>
          <p:cNvSpPr/>
          <p:nvPr/>
        </p:nvSpPr>
        <p:spPr>
          <a:xfrm>
            <a:off x="1713630" y="5416178"/>
            <a:ext cx="868863" cy="289979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 G1</a:t>
            </a:r>
          </a:p>
          <a:p>
            <a:pPr algn="ctr"/>
            <a:r>
              <a:rPr lang="fr-FR" sz="761" b="1"/>
              <a:t>expression</a:t>
            </a:r>
            <a:endParaRPr lang="fr-FR" sz="635"/>
          </a:p>
        </p:txBody>
      </p:sp>
      <p:sp>
        <p:nvSpPr>
          <p:cNvPr id="487" name="Rectangle : coins arrondis 486">
            <a:extLst>
              <a:ext uri="{FF2B5EF4-FFF2-40B4-BE49-F238E27FC236}">
                <a16:creationId xmlns:a16="http://schemas.microsoft.com/office/drawing/2014/main" id="{1517E9A4-B226-3DD8-C943-F0120E30271F}"/>
              </a:ext>
            </a:extLst>
          </p:cNvPr>
          <p:cNvSpPr/>
          <p:nvPr/>
        </p:nvSpPr>
        <p:spPr>
          <a:xfrm>
            <a:off x="1707588" y="5053685"/>
            <a:ext cx="874906" cy="289979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 G1</a:t>
            </a:r>
          </a:p>
          <a:p>
            <a:pPr algn="ctr"/>
            <a:r>
              <a:rPr lang="fr-FR" sz="761" b="1"/>
              <a:t>SNPs</a:t>
            </a:r>
            <a:endParaRPr lang="fr-FR" sz="635"/>
          </a:p>
        </p:txBody>
      </p:sp>
      <p:cxnSp>
        <p:nvCxnSpPr>
          <p:cNvPr id="494" name="Connecteur en angle 493">
            <a:extLst>
              <a:ext uri="{FF2B5EF4-FFF2-40B4-BE49-F238E27FC236}">
                <a16:creationId xmlns:a16="http://schemas.microsoft.com/office/drawing/2014/main" id="{DD5B0442-2C76-4B30-5D88-3A0572448909}"/>
              </a:ext>
            </a:extLst>
          </p:cNvPr>
          <p:cNvCxnSpPr>
            <a:cxnSpLocks/>
            <a:stCxn id="478" idx="2"/>
            <a:endCxn id="474" idx="0"/>
          </p:cNvCxnSpPr>
          <p:nvPr/>
        </p:nvCxnSpPr>
        <p:spPr>
          <a:xfrm rot="16200000" flipH="1">
            <a:off x="2812449" y="6853022"/>
            <a:ext cx="209537" cy="5441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Connecteur en angle 499">
            <a:extLst>
              <a:ext uri="{FF2B5EF4-FFF2-40B4-BE49-F238E27FC236}">
                <a16:creationId xmlns:a16="http://schemas.microsoft.com/office/drawing/2014/main" id="{DFC9C8E0-46AD-772A-F72B-47C64084F357}"/>
              </a:ext>
            </a:extLst>
          </p:cNvPr>
          <p:cNvCxnSpPr>
            <a:cxnSpLocks/>
            <a:stCxn id="470" idx="2"/>
            <a:endCxn id="471" idx="0"/>
          </p:cNvCxnSpPr>
          <p:nvPr/>
        </p:nvCxnSpPr>
        <p:spPr>
          <a:xfrm rot="5400000">
            <a:off x="2621551" y="5366294"/>
            <a:ext cx="529881" cy="485195"/>
          </a:xfrm>
          <a:prstGeom prst="bentConnector3">
            <a:avLst>
              <a:gd name="adj1" fmla="val 787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9" name="Rectangle : coins arrondis 468">
            <a:extLst>
              <a:ext uri="{FF2B5EF4-FFF2-40B4-BE49-F238E27FC236}">
                <a16:creationId xmlns:a16="http://schemas.microsoft.com/office/drawing/2014/main" id="{D4266EF0-4310-A444-11C8-B73470B3DDA1}"/>
              </a:ext>
            </a:extLst>
          </p:cNvPr>
          <p:cNvSpPr/>
          <p:nvPr/>
        </p:nvSpPr>
        <p:spPr>
          <a:xfrm>
            <a:off x="2701434" y="5416178"/>
            <a:ext cx="868863" cy="289979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</a:t>
            </a:r>
          </a:p>
          <a:p>
            <a:pPr algn="ctr"/>
            <a:r>
              <a:rPr lang="fr-FR" sz="761" b="1"/>
              <a:t>expression</a:t>
            </a:r>
            <a:endParaRPr lang="fr-FR" sz="635"/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DD1CFE4C-D971-18BD-2DA5-319FFA83947F}"/>
              </a:ext>
            </a:extLst>
          </p:cNvPr>
          <p:cNvSpPr/>
          <p:nvPr/>
        </p:nvSpPr>
        <p:spPr>
          <a:xfrm>
            <a:off x="7461599" y="5746617"/>
            <a:ext cx="783634" cy="289979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 G1</a:t>
            </a:r>
          </a:p>
          <a:p>
            <a:pPr algn="ctr"/>
            <a:r>
              <a:rPr lang="fr-FR" sz="761" b="1"/>
              <a:t>expression</a:t>
            </a:r>
            <a:endParaRPr lang="fr-FR" sz="635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47399900-7A41-F88F-B8FC-03494D213FDE}"/>
              </a:ext>
            </a:extLst>
          </p:cNvPr>
          <p:cNvSpPr/>
          <p:nvPr/>
        </p:nvSpPr>
        <p:spPr>
          <a:xfrm>
            <a:off x="8371195" y="5746617"/>
            <a:ext cx="783634" cy="289979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</a:t>
            </a:r>
          </a:p>
          <a:p>
            <a:pPr algn="ctr"/>
            <a:r>
              <a:rPr lang="fr-FR" sz="761" b="1"/>
              <a:t>expression</a:t>
            </a:r>
            <a:endParaRPr lang="fr-FR" sz="635"/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D4D73250-A5FE-9796-0D81-5B05651CD6C7}"/>
              </a:ext>
            </a:extLst>
          </p:cNvPr>
          <p:cNvSpPr/>
          <p:nvPr/>
        </p:nvSpPr>
        <p:spPr>
          <a:xfrm>
            <a:off x="7705163" y="6267735"/>
            <a:ext cx="1202796" cy="28997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Compute modules with WGCNA</a:t>
            </a:r>
            <a:endParaRPr lang="fr-FR" sz="635"/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EEF556F7-EAB3-726F-5712-1D1E1B2E0FAD}"/>
              </a:ext>
            </a:extLst>
          </p:cNvPr>
          <p:cNvSpPr/>
          <p:nvPr/>
        </p:nvSpPr>
        <p:spPr>
          <a:xfrm>
            <a:off x="7191064" y="6787508"/>
            <a:ext cx="1014932" cy="281255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 G1 expression modules</a:t>
            </a:r>
            <a:endParaRPr lang="fr-FR" sz="635"/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7C76FFB3-707E-FECB-9398-0D014B712393}"/>
              </a:ext>
            </a:extLst>
          </p:cNvPr>
          <p:cNvSpPr/>
          <p:nvPr/>
        </p:nvSpPr>
        <p:spPr>
          <a:xfrm>
            <a:off x="8411674" y="6787507"/>
            <a:ext cx="1014932" cy="281255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HD G1 expression modules</a:t>
            </a:r>
            <a:endParaRPr lang="fr-FR" sz="635"/>
          </a:p>
        </p:txBody>
      </p:sp>
      <p:cxnSp>
        <p:nvCxnSpPr>
          <p:cNvPr id="88" name="Connecteur en angle 87">
            <a:extLst>
              <a:ext uri="{FF2B5EF4-FFF2-40B4-BE49-F238E27FC236}">
                <a16:creationId xmlns:a16="http://schemas.microsoft.com/office/drawing/2014/main" id="{78A761B5-FA2A-A61B-6E98-927D40123774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rot="5400000">
            <a:off x="7887648" y="6368594"/>
            <a:ext cx="229797" cy="608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eur en angle 88">
            <a:extLst>
              <a:ext uri="{FF2B5EF4-FFF2-40B4-BE49-F238E27FC236}">
                <a16:creationId xmlns:a16="http://schemas.microsoft.com/office/drawing/2014/main" id="{5ABF89FE-2376-F8EF-758F-46F690BDE506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 rot="16200000" flipH="1">
            <a:off x="8497952" y="6366319"/>
            <a:ext cx="229796" cy="612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BFD4642D-5478-5DBB-0E92-411BFF7A6059}"/>
              </a:ext>
            </a:extLst>
          </p:cNvPr>
          <p:cNvSpPr/>
          <p:nvPr/>
        </p:nvSpPr>
        <p:spPr>
          <a:xfrm>
            <a:off x="9268566" y="6267734"/>
            <a:ext cx="874906" cy="289979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CT+HD G1 relative fitness</a:t>
            </a:r>
            <a:endParaRPr lang="fr-FR" sz="635"/>
          </a:p>
        </p:txBody>
      </p:sp>
      <p:cxnSp>
        <p:nvCxnSpPr>
          <p:cNvPr id="97" name="Connecteur en angle 96">
            <a:extLst>
              <a:ext uri="{FF2B5EF4-FFF2-40B4-BE49-F238E27FC236}">
                <a16:creationId xmlns:a16="http://schemas.microsoft.com/office/drawing/2014/main" id="{8CD29791-714C-DBC3-DA04-1F9E3A14ED1E}"/>
              </a:ext>
            </a:extLst>
          </p:cNvPr>
          <p:cNvCxnSpPr>
            <a:cxnSpLocks/>
            <a:stCxn id="78" idx="2"/>
            <a:endCxn id="84" idx="0"/>
          </p:cNvCxnSpPr>
          <p:nvPr/>
        </p:nvCxnSpPr>
        <p:spPr>
          <a:xfrm rot="16200000" flipH="1">
            <a:off x="7964419" y="5925592"/>
            <a:ext cx="231139" cy="4531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en angle 98">
            <a:extLst>
              <a:ext uri="{FF2B5EF4-FFF2-40B4-BE49-F238E27FC236}">
                <a16:creationId xmlns:a16="http://schemas.microsoft.com/office/drawing/2014/main" id="{DFE8C6D9-3A34-C697-42D4-8286EB5D3DBE}"/>
              </a:ext>
            </a:extLst>
          </p:cNvPr>
          <p:cNvCxnSpPr>
            <a:cxnSpLocks/>
            <a:stCxn id="79" idx="2"/>
            <a:endCxn id="84" idx="0"/>
          </p:cNvCxnSpPr>
          <p:nvPr/>
        </p:nvCxnSpPr>
        <p:spPr>
          <a:xfrm rot="5400000">
            <a:off x="8419218" y="5923940"/>
            <a:ext cx="231139" cy="456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913C3F0D-0549-DEDD-C235-C9BC675458D5}"/>
              </a:ext>
            </a:extLst>
          </p:cNvPr>
          <p:cNvCxnSpPr>
            <a:cxnSpLocks/>
            <a:stCxn id="91" idx="1"/>
            <a:endCxn id="84" idx="3"/>
          </p:cNvCxnSpPr>
          <p:nvPr/>
        </p:nvCxnSpPr>
        <p:spPr>
          <a:xfrm flipH="1" flipV="1">
            <a:off x="8907959" y="6412723"/>
            <a:ext cx="360607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tangle : coins arrondis 521">
            <a:extLst>
              <a:ext uri="{FF2B5EF4-FFF2-40B4-BE49-F238E27FC236}">
                <a16:creationId xmlns:a16="http://schemas.microsoft.com/office/drawing/2014/main" id="{73D11970-135E-9741-9EB5-B18FC08BF185}"/>
              </a:ext>
            </a:extLst>
          </p:cNvPr>
          <p:cNvSpPr/>
          <p:nvPr/>
        </p:nvSpPr>
        <p:spPr>
          <a:xfrm>
            <a:off x="4998256" y="7053193"/>
            <a:ext cx="874906" cy="281254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SNPs under selection in HD</a:t>
            </a:r>
            <a:endParaRPr lang="fr-FR" sz="635"/>
          </a:p>
        </p:txBody>
      </p:sp>
      <p:sp>
        <p:nvSpPr>
          <p:cNvPr id="523" name="Rectangle : coins arrondis 522">
            <a:extLst>
              <a:ext uri="{FF2B5EF4-FFF2-40B4-BE49-F238E27FC236}">
                <a16:creationId xmlns:a16="http://schemas.microsoft.com/office/drawing/2014/main" id="{D6F42BAA-4664-5CD7-6F7E-BA5FA36E6BDB}"/>
              </a:ext>
            </a:extLst>
          </p:cNvPr>
          <p:cNvSpPr/>
          <p:nvPr/>
        </p:nvSpPr>
        <p:spPr>
          <a:xfrm>
            <a:off x="4924106" y="6406780"/>
            <a:ext cx="1021336" cy="465714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Detect SNPs under selection in HD</a:t>
            </a:r>
          </a:p>
          <a:p>
            <a:pPr algn="ctr"/>
            <a:r>
              <a:rPr lang="fr-FR" sz="761"/>
              <a:t>(Bootstrap approach)</a:t>
            </a:r>
            <a:endParaRPr lang="fr-FR" sz="635"/>
          </a:p>
        </p:txBody>
      </p:sp>
      <p:cxnSp>
        <p:nvCxnSpPr>
          <p:cNvPr id="526" name="Connecteur droit avec flèche 525">
            <a:extLst>
              <a:ext uri="{FF2B5EF4-FFF2-40B4-BE49-F238E27FC236}">
                <a16:creationId xmlns:a16="http://schemas.microsoft.com/office/drawing/2014/main" id="{05B92FB9-80F2-CC55-7039-25882DDCD8AE}"/>
              </a:ext>
            </a:extLst>
          </p:cNvPr>
          <p:cNvCxnSpPr>
            <a:cxnSpLocks/>
            <a:stCxn id="523" idx="2"/>
            <a:endCxn id="522" idx="0"/>
          </p:cNvCxnSpPr>
          <p:nvPr/>
        </p:nvCxnSpPr>
        <p:spPr>
          <a:xfrm>
            <a:off x="5434774" y="6872494"/>
            <a:ext cx="935" cy="180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Rectangle : coins arrondis 526">
            <a:extLst>
              <a:ext uri="{FF2B5EF4-FFF2-40B4-BE49-F238E27FC236}">
                <a16:creationId xmlns:a16="http://schemas.microsoft.com/office/drawing/2014/main" id="{0167E103-DA7F-CAD8-A7CF-DA813BF583AC}"/>
              </a:ext>
            </a:extLst>
          </p:cNvPr>
          <p:cNvSpPr/>
          <p:nvPr/>
        </p:nvSpPr>
        <p:spPr>
          <a:xfrm>
            <a:off x="4810602" y="5429550"/>
            <a:ext cx="1247659" cy="300809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AFCs per environment per line</a:t>
            </a:r>
            <a:endParaRPr lang="fr-FR" sz="635"/>
          </a:p>
        </p:txBody>
      </p:sp>
      <p:sp>
        <p:nvSpPr>
          <p:cNvPr id="528" name="Rectangle : coins arrondis 527">
            <a:extLst>
              <a:ext uri="{FF2B5EF4-FFF2-40B4-BE49-F238E27FC236}">
                <a16:creationId xmlns:a16="http://schemas.microsoft.com/office/drawing/2014/main" id="{9D5DB548-8FF5-0A02-8597-56A2D923A647}"/>
              </a:ext>
            </a:extLst>
          </p:cNvPr>
          <p:cNvSpPr/>
          <p:nvPr/>
        </p:nvSpPr>
        <p:spPr>
          <a:xfrm>
            <a:off x="4924107" y="5902867"/>
            <a:ext cx="1021336" cy="323434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Define a neutral distribution in CT</a:t>
            </a:r>
            <a:endParaRPr lang="fr-FR" sz="635"/>
          </a:p>
        </p:txBody>
      </p:sp>
      <p:cxnSp>
        <p:nvCxnSpPr>
          <p:cNvPr id="530" name="Connecteur en angle 529">
            <a:extLst>
              <a:ext uri="{FF2B5EF4-FFF2-40B4-BE49-F238E27FC236}">
                <a16:creationId xmlns:a16="http://schemas.microsoft.com/office/drawing/2014/main" id="{996D079A-847A-4F9C-75A7-C3CAFF6363DD}"/>
              </a:ext>
            </a:extLst>
          </p:cNvPr>
          <p:cNvCxnSpPr>
            <a:cxnSpLocks/>
            <a:stCxn id="527" idx="2"/>
            <a:endCxn id="528" idx="0"/>
          </p:cNvCxnSpPr>
          <p:nvPr/>
        </p:nvCxnSpPr>
        <p:spPr>
          <a:xfrm rot="16200000" flipH="1">
            <a:off x="5348349" y="5816441"/>
            <a:ext cx="172508" cy="3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2" name="Connecteur en angle 531">
            <a:extLst>
              <a:ext uri="{FF2B5EF4-FFF2-40B4-BE49-F238E27FC236}">
                <a16:creationId xmlns:a16="http://schemas.microsoft.com/office/drawing/2014/main" id="{194921A5-A1D8-DBAA-0ABD-FC5920B3DA36}"/>
              </a:ext>
            </a:extLst>
          </p:cNvPr>
          <p:cNvCxnSpPr>
            <a:cxnSpLocks/>
            <a:stCxn id="528" idx="2"/>
            <a:endCxn id="523" idx="0"/>
          </p:cNvCxnSpPr>
          <p:nvPr/>
        </p:nvCxnSpPr>
        <p:spPr>
          <a:xfrm rot="5400000">
            <a:off x="5344536" y="6316540"/>
            <a:ext cx="18047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7" name="ZoneTexte 566">
            <a:extLst>
              <a:ext uri="{FF2B5EF4-FFF2-40B4-BE49-F238E27FC236}">
                <a16:creationId xmlns:a16="http://schemas.microsoft.com/office/drawing/2014/main" id="{85382A8B-B5E1-CC47-DE48-D132E6F1D969}"/>
              </a:ext>
            </a:extLst>
          </p:cNvPr>
          <p:cNvSpPr txBox="1"/>
          <p:nvPr/>
        </p:nvSpPr>
        <p:spPr>
          <a:xfrm>
            <a:off x="590309" y="4954853"/>
            <a:ext cx="31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/>
              <a:t>eQTLs pipeline</a:t>
            </a: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9755D7EE-0C1C-738D-3754-89494B3E46B9}"/>
              </a:ext>
            </a:extLst>
          </p:cNvPr>
          <p:cNvSpPr/>
          <p:nvPr/>
        </p:nvSpPr>
        <p:spPr>
          <a:xfrm>
            <a:off x="590309" y="4949707"/>
            <a:ext cx="3175274" cy="2661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00479B1-14A8-5EAA-771F-CC8F6C2CCB31}"/>
              </a:ext>
            </a:extLst>
          </p:cNvPr>
          <p:cNvSpPr txBox="1"/>
          <p:nvPr/>
        </p:nvSpPr>
        <p:spPr>
          <a:xfrm>
            <a:off x="3830216" y="4952555"/>
            <a:ext cx="31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/>
              <a:t>Significant allele frequency changes pipeline</a:t>
            </a: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2529DFC8-750A-1FC8-7AE5-F8823F5B067B}"/>
              </a:ext>
            </a:extLst>
          </p:cNvPr>
          <p:cNvSpPr/>
          <p:nvPr/>
        </p:nvSpPr>
        <p:spPr>
          <a:xfrm>
            <a:off x="3830216" y="4952554"/>
            <a:ext cx="3175274" cy="2659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0E4C50B5-7D7A-12B8-1648-D8DF89655646}"/>
              </a:ext>
            </a:extLst>
          </p:cNvPr>
          <p:cNvSpPr/>
          <p:nvPr/>
        </p:nvSpPr>
        <p:spPr>
          <a:xfrm>
            <a:off x="7076495" y="4952555"/>
            <a:ext cx="3175274" cy="2659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2" name="ZoneTexte 571">
            <a:extLst>
              <a:ext uri="{FF2B5EF4-FFF2-40B4-BE49-F238E27FC236}">
                <a16:creationId xmlns:a16="http://schemas.microsoft.com/office/drawing/2014/main" id="{EA749C91-7CAF-383C-1783-5CB66432B1A6}"/>
              </a:ext>
            </a:extLst>
          </p:cNvPr>
          <p:cNvSpPr txBox="1"/>
          <p:nvPr/>
        </p:nvSpPr>
        <p:spPr>
          <a:xfrm>
            <a:off x="7076495" y="4957416"/>
            <a:ext cx="317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/>
              <a:t>Functional gene expression modules pipeline</a:t>
            </a:r>
          </a:p>
        </p:txBody>
      </p:sp>
      <p:sp>
        <p:nvSpPr>
          <p:cNvPr id="573" name="Rectangle : coins arrondis 572">
            <a:extLst>
              <a:ext uri="{FF2B5EF4-FFF2-40B4-BE49-F238E27FC236}">
                <a16:creationId xmlns:a16="http://schemas.microsoft.com/office/drawing/2014/main" id="{8FC40029-21F7-7D32-F2C2-5BC9698F23C9}"/>
              </a:ext>
            </a:extLst>
          </p:cNvPr>
          <p:cNvSpPr/>
          <p:nvPr/>
        </p:nvSpPr>
        <p:spPr>
          <a:xfrm>
            <a:off x="4601379" y="3409031"/>
            <a:ext cx="1326469" cy="219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GATK ASEReadCounter</a:t>
            </a:r>
            <a:endParaRPr lang="fr-FR" sz="700"/>
          </a:p>
        </p:txBody>
      </p:sp>
      <p:pic>
        <p:nvPicPr>
          <p:cNvPr id="574" name="Picture 2" descr="Logo">
            <a:extLst>
              <a:ext uri="{FF2B5EF4-FFF2-40B4-BE49-F238E27FC236}">
                <a16:creationId xmlns:a16="http://schemas.microsoft.com/office/drawing/2014/main" id="{B7D6D43D-4CF7-CCF4-6781-03B60F2D0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20" y="3295469"/>
            <a:ext cx="550854" cy="18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D5AB3055-F044-0872-CCDE-562076E39932}"/>
              </a:ext>
            </a:extLst>
          </p:cNvPr>
          <p:cNvSpPr/>
          <p:nvPr/>
        </p:nvSpPr>
        <p:spPr>
          <a:xfrm>
            <a:off x="4601380" y="3795574"/>
            <a:ext cx="1326472" cy="480559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/>
              <a:t>Detect significant ASE-SNPs based on exact binomial test FDR</a:t>
            </a:r>
            <a:endParaRPr lang="fr-FR" sz="635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4CF23490-DD80-D61C-D791-A0E170B9FCF2}"/>
              </a:ext>
            </a:extLst>
          </p:cNvPr>
          <p:cNvSpPr/>
          <p:nvPr/>
        </p:nvSpPr>
        <p:spPr>
          <a:xfrm>
            <a:off x="4607909" y="4569792"/>
            <a:ext cx="1313415" cy="299605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61" b="1"/>
              <a:t>significant</a:t>
            </a:r>
          </a:p>
          <a:p>
            <a:pPr algn="ctr"/>
            <a:r>
              <a:rPr lang="fr-FR" sz="761" b="1"/>
              <a:t>ASE-SNPs</a:t>
            </a:r>
            <a:endParaRPr lang="fr-FR" sz="635"/>
          </a:p>
        </p:txBody>
      </p:sp>
      <p:cxnSp>
        <p:nvCxnSpPr>
          <p:cNvPr id="154" name="Connecteur droit avec flèche 153">
            <a:extLst>
              <a:ext uri="{FF2B5EF4-FFF2-40B4-BE49-F238E27FC236}">
                <a16:creationId xmlns:a16="http://schemas.microsoft.com/office/drawing/2014/main" id="{BD6AFDFB-416E-79C2-2468-CBB3C84CBBD3}"/>
              </a:ext>
            </a:extLst>
          </p:cNvPr>
          <p:cNvCxnSpPr>
            <a:cxnSpLocks/>
            <a:stCxn id="573" idx="2"/>
            <a:endCxn id="143" idx="0"/>
          </p:cNvCxnSpPr>
          <p:nvPr/>
        </p:nvCxnSpPr>
        <p:spPr>
          <a:xfrm>
            <a:off x="5264614" y="3628431"/>
            <a:ext cx="2" cy="167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avec flèche 157">
            <a:extLst>
              <a:ext uri="{FF2B5EF4-FFF2-40B4-BE49-F238E27FC236}">
                <a16:creationId xmlns:a16="http://schemas.microsoft.com/office/drawing/2014/main" id="{C067B1A4-7117-9E9C-BC88-D66ACA76A860}"/>
              </a:ext>
            </a:extLst>
          </p:cNvPr>
          <p:cNvCxnSpPr>
            <a:cxnSpLocks/>
            <a:stCxn id="143" idx="2"/>
            <a:endCxn id="153" idx="0"/>
          </p:cNvCxnSpPr>
          <p:nvPr/>
        </p:nvCxnSpPr>
        <p:spPr>
          <a:xfrm>
            <a:off x="5264616" y="4276133"/>
            <a:ext cx="1" cy="293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2">
            <a:extLst>
              <a:ext uri="{FF2B5EF4-FFF2-40B4-BE49-F238E27FC236}">
                <a16:creationId xmlns:a16="http://schemas.microsoft.com/office/drawing/2014/main" id="{B53F7FCD-2DF8-B375-C1F0-9801CF8CB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833" y="549459"/>
            <a:ext cx="346047" cy="26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4">
            <a:extLst>
              <a:ext uri="{FF2B5EF4-FFF2-40B4-BE49-F238E27FC236}">
                <a16:creationId xmlns:a16="http://schemas.microsoft.com/office/drawing/2014/main" id="{1135F580-D1CA-3FCA-6FC8-ED7991E77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832" y="103328"/>
            <a:ext cx="346047" cy="37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GATK Methods for Bacterial Variant Discovery and Evaluation - Chan  Zuckerberg Initiative">
            <a:extLst>
              <a:ext uri="{FF2B5EF4-FFF2-40B4-BE49-F238E27FC236}">
                <a16:creationId xmlns:a16="http://schemas.microsoft.com/office/drawing/2014/main" id="{CCC0B235-81BE-E2FD-CD05-441358D6E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405" y="128681"/>
            <a:ext cx="838874" cy="29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4">
            <a:extLst>
              <a:ext uri="{FF2B5EF4-FFF2-40B4-BE49-F238E27FC236}">
                <a16:creationId xmlns:a16="http://schemas.microsoft.com/office/drawing/2014/main" id="{B0DFCFDD-C864-3A9E-6AA2-89C0CE5ED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80" b="-5460"/>
          <a:stretch/>
        </p:blipFill>
        <p:spPr bwMode="auto">
          <a:xfrm>
            <a:off x="9621490" y="497754"/>
            <a:ext cx="443994" cy="36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Image 179" descr="Une image contenant Police, texte, logo, typographie&#10;&#10;Description générée automatiquement">
            <a:extLst>
              <a:ext uri="{FF2B5EF4-FFF2-40B4-BE49-F238E27FC236}">
                <a16:creationId xmlns:a16="http://schemas.microsoft.com/office/drawing/2014/main" id="{7B89319A-47DD-5C31-22B9-685FBABA76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3644" y="1268035"/>
            <a:ext cx="522410" cy="157650"/>
          </a:xfrm>
          <a:prstGeom prst="rect">
            <a:avLst/>
          </a:prstGeom>
        </p:spPr>
      </p:pic>
      <p:pic>
        <p:nvPicPr>
          <p:cNvPr id="183" name="Image 182">
            <a:extLst>
              <a:ext uri="{FF2B5EF4-FFF2-40B4-BE49-F238E27FC236}">
                <a16:creationId xmlns:a16="http://schemas.microsoft.com/office/drawing/2014/main" id="{782F7D49-E1AD-420E-EFB3-D0D7FE12D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02325" y="1580065"/>
            <a:ext cx="561640" cy="158208"/>
          </a:xfrm>
          <a:prstGeom prst="rect">
            <a:avLst/>
          </a:prstGeom>
        </p:spPr>
      </p:pic>
      <p:pic>
        <p:nvPicPr>
          <p:cNvPr id="185" name="Image 184">
            <a:extLst>
              <a:ext uri="{FF2B5EF4-FFF2-40B4-BE49-F238E27FC236}">
                <a16:creationId xmlns:a16="http://schemas.microsoft.com/office/drawing/2014/main" id="{96E442EF-AA4E-A314-E574-EE444B9E4D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5875" y="962337"/>
            <a:ext cx="579861" cy="176160"/>
          </a:xfrm>
          <a:prstGeom prst="rect">
            <a:avLst/>
          </a:prstGeom>
        </p:spPr>
      </p:pic>
      <p:pic>
        <p:nvPicPr>
          <p:cNvPr id="1024" name="Image 1023">
            <a:extLst>
              <a:ext uri="{FF2B5EF4-FFF2-40B4-BE49-F238E27FC236}">
                <a16:creationId xmlns:a16="http://schemas.microsoft.com/office/drawing/2014/main" id="{024BEC28-027F-736F-4DC2-A1EA79FCED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92110" y="962600"/>
            <a:ext cx="582070" cy="167028"/>
          </a:xfrm>
          <a:prstGeom prst="rect">
            <a:avLst/>
          </a:prstGeom>
        </p:spPr>
      </p:pic>
      <p:pic>
        <p:nvPicPr>
          <p:cNvPr id="1027" name="Image 1026" descr="Une image contenant Police, Graphique, logo, texte&#10;&#10;Description générée automatiquement">
            <a:extLst>
              <a:ext uri="{FF2B5EF4-FFF2-40B4-BE49-F238E27FC236}">
                <a16:creationId xmlns:a16="http://schemas.microsoft.com/office/drawing/2014/main" id="{060D3244-0028-FAF5-4046-34C065C458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41733" y="159692"/>
            <a:ext cx="624848" cy="216483"/>
          </a:xfrm>
          <a:prstGeom prst="rect">
            <a:avLst/>
          </a:prstGeom>
        </p:spPr>
      </p:pic>
      <p:pic>
        <p:nvPicPr>
          <p:cNvPr id="1031" name="Image 1030">
            <a:extLst>
              <a:ext uri="{FF2B5EF4-FFF2-40B4-BE49-F238E27FC236}">
                <a16:creationId xmlns:a16="http://schemas.microsoft.com/office/drawing/2014/main" id="{2C96CD54-C165-EA3C-C318-AE1504893E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9713" y="1260490"/>
            <a:ext cx="664809" cy="182823"/>
          </a:xfrm>
          <a:prstGeom prst="rect">
            <a:avLst/>
          </a:prstGeom>
        </p:spPr>
      </p:pic>
      <p:pic>
        <p:nvPicPr>
          <p:cNvPr id="1033" name="Image 1032" descr="Une image contenant Police, texte, Graphique, conception&#10;&#10;Description générée automatiquement">
            <a:extLst>
              <a:ext uri="{FF2B5EF4-FFF2-40B4-BE49-F238E27FC236}">
                <a16:creationId xmlns:a16="http://schemas.microsoft.com/office/drawing/2014/main" id="{DCF25D74-0061-75EB-ED04-6D0301F7B7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4162" y="558005"/>
            <a:ext cx="461862" cy="22296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4ADDD77-F6F4-451B-1B95-C0BB1CDCF1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12912" y="1580211"/>
            <a:ext cx="632513" cy="162481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B3F0E74-0991-11C2-85E2-340F346D6F64}"/>
              </a:ext>
            </a:extLst>
          </p:cNvPr>
          <p:cNvSpPr/>
          <p:nvPr/>
        </p:nvSpPr>
        <p:spPr>
          <a:xfrm>
            <a:off x="590310" y="7760926"/>
            <a:ext cx="9661458" cy="281254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/>
              <a:t>Global analysis (detection of signals of selection)</a:t>
            </a:r>
            <a:endParaRPr lang="fr-FR" sz="110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1560115-B9CB-7CAF-81CB-EA20F04691BF}"/>
              </a:ext>
            </a:extLst>
          </p:cNvPr>
          <p:cNvCxnSpPr>
            <a:cxnSpLocks/>
            <a:stCxn id="568" idx="2"/>
          </p:cNvCxnSpPr>
          <p:nvPr/>
        </p:nvCxnSpPr>
        <p:spPr>
          <a:xfrm>
            <a:off x="2177946" y="7611626"/>
            <a:ext cx="0" cy="149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880F665-50F7-09D3-0045-60E50E70E809}"/>
              </a:ext>
            </a:extLst>
          </p:cNvPr>
          <p:cNvCxnSpPr>
            <a:cxnSpLocks/>
            <a:stCxn id="570" idx="2"/>
            <a:endCxn id="9" idx="0"/>
          </p:cNvCxnSpPr>
          <p:nvPr/>
        </p:nvCxnSpPr>
        <p:spPr>
          <a:xfrm>
            <a:off x="5417853" y="7611626"/>
            <a:ext cx="3186" cy="1493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565D024-3257-F7ED-A5DB-B5781DAB9AC5}"/>
              </a:ext>
            </a:extLst>
          </p:cNvPr>
          <p:cNvCxnSpPr>
            <a:cxnSpLocks/>
            <a:stCxn id="571" idx="2"/>
          </p:cNvCxnSpPr>
          <p:nvPr/>
        </p:nvCxnSpPr>
        <p:spPr>
          <a:xfrm>
            <a:off x="8664132" y="7611627"/>
            <a:ext cx="0" cy="149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>
            <a:extLst>
              <a:ext uri="{FF2B5EF4-FFF2-40B4-BE49-F238E27FC236}">
                <a16:creationId xmlns:a16="http://schemas.microsoft.com/office/drawing/2014/main" id="{118B436A-9EBB-F849-985F-2AB415D7E94B}"/>
              </a:ext>
            </a:extLst>
          </p:cNvPr>
          <p:cNvCxnSpPr>
            <a:cxnSpLocks/>
            <a:stCxn id="543" idx="2"/>
            <a:endCxn id="573" idx="0"/>
          </p:cNvCxnSpPr>
          <p:nvPr/>
        </p:nvCxnSpPr>
        <p:spPr>
          <a:xfrm rot="16200000" flipH="1">
            <a:off x="3938660" y="2083076"/>
            <a:ext cx="266083" cy="2385826"/>
          </a:xfrm>
          <a:prstGeom prst="bentConnector3">
            <a:avLst>
              <a:gd name="adj1" fmla="val 476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AB10C505-314F-B19A-EFF4-616F38313A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46561" y="6405558"/>
            <a:ext cx="523513" cy="13448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27E7B210-904A-9640-D4A2-B996D5DF7F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5087" y="2424549"/>
            <a:ext cx="521744" cy="143480"/>
          </a:xfrm>
          <a:prstGeom prst="rect">
            <a:avLst/>
          </a:prstGeom>
          <a:ln>
            <a:noFill/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20CE89A5-7554-2488-48E9-1DB0C3144C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3444" y="6332024"/>
            <a:ext cx="392118" cy="1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28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2126</TotalTime>
  <Words>249</Words>
  <Application>Microsoft Macintosh PowerPoint</Application>
  <PresentationFormat>B4 (ISO) Paper (250 x 353 mm)</PresentationFormat>
  <Paragraphs>90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 Rocabert</dc:creator>
  <cp:lastModifiedBy>Charles Rocabert</cp:lastModifiedBy>
  <cp:revision>411</cp:revision>
  <dcterms:created xsi:type="dcterms:W3CDTF">2021-11-25T09:38:00Z</dcterms:created>
  <dcterms:modified xsi:type="dcterms:W3CDTF">2023-11-22T10:02:07Z</dcterms:modified>
</cp:coreProperties>
</file>