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70" r:id="rId3"/>
    <p:sldId id="258" r:id="rId4"/>
    <p:sldId id="259" r:id="rId5"/>
    <p:sldId id="269" r:id="rId6"/>
    <p:sldId id="265" r:id="rId7"/>
    <p:sldId id="266" r:id="rId8"/>
    <p:sldId id="267" r:id="rId9"/>
    <p:sldId id="27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845"/>
    <a:srgbClr val="FFF7F0"/>
    <a:srgbClr val="EEF8E5"/>
    <a:srgbClr val="F1EDE2"/>
    <a:srgbClr val="FFF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74"/>
    <p:restoredTop sz="94668"/>
  </p:normalViewPr>
  <p:slideViewPr>
    <p:cSldViewPr snapToGrid="0">
      <p:cViewPr varScale="1">
        <p:scale>
          <a:sx n="126" d="100"/>
          <a:sy n="126" d="100"/>
        </p:scale>
        <p:origin x="151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0105-9C48-984E-9CDC-F1375D25D7E6}" type="datetimeFigureOut">
              <a:t>07/03/2025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F1E06-D5E6-D248-B45C-D8434899FA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6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F1E06-D5E6-D248-B45C-D8434899FAE8}" type="slidenum"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554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03E07-BB5F-C6E8-20B4-D01D7E9E2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AB04B50-CD06-821B-E6DB-7DEA6268D5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FE03E7-9BC3-8F8C-8B4D-A9D83166E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452DB1-8B1F-1036-F501-E45E40ED0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F1E06-D5E6-D248-B45C-D8434899FAE8}" type="slidenum"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82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01218-49A7-BA8F-57EC-02BE33D1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45880F-D048-D91B-EBF5-0A89D857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F9782-C932-74C3-46E3-1ECFD1CC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C10B2-D5EC-EBC6-A704-EDF92A80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C3000-F5C0-E033-90E6-50F1C3F2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1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5A05-EED6-A220-252D-934C6E84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C231A1-80F8-6C05-3033-B3E064D5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EA26C-3521-DF50-74CB-394A51B2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59C71-E65C-FBBC-6932-DA6A5287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E5D0A-F60F-90DF-3CD9-27166519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5CEA68-5881-3174-E270-4C90E51D9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419C3B-3DA8-FC56-FD4F-AC094DA4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ED396-A57E-8417-005D-52989616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5C519-0138-2914-34D0-018BCBD3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3BE6B-B2F6-E97D-899A-E5869D5F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43903-615C-BF13-C0B3-2C5A17F9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B8169-0D72-76BD-BC4A-9F12274D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86DF1-F5CD-D53A-7A57-D70EEFB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88D56-0E6B-3841-091A-8397B94F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EB171-8289-60B4-F285-8507C1F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B0EF7-8208-8B00-63BA-FB581205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82C8A-688A-DD78-DD77-106027BB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014C9-695E-F695-BBB6-CEF36990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34B1B-A237-D68F-D757-59DFF658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0DD8C-4EC0-9A6A-37C3-D81BD9D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2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12753-EC43-D814-C43D-A5501D74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85274-5EDC-9029-0F7E-C9128CABC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D0AEC0-3987-15CB-BB1B-A4BF80FA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E8B068-575B-ED33-C84F-FD533C6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07/03/2025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7DEC6D-72F3-A83A-FD15-31BEF0D8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FA73A2-698B-9B12-370E-872575E5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A6F5D-428B-66BD-E59F-361AB948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752F4-FD3B-BE7B-79F4-62771988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BA72BE-7255-7CD5-E9AA-ECD4F5BA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FB0972-1D4F-A835-C8FD-E88196E0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E91F70-08BE-563C-1F5A-214AA4D5A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2FFDE0-0875-BBC3-3F8A-6BF29B48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07/03/2025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7EF659-825F-7091-43EC-ED39DCAE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A57D6C-B29F-30AC-A1E8-F402EA12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7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1E836-C1C9-D240-F451-4320CCA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8B45E4-E385-CD37-B725-DA643E73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07/03/2025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7C783F-A53E-45DF-6906-3E0F701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5999AE-1909-087A-192C-83C672EF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31F111-A165-C33E-70E4-43B3FFE8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07/03/2025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26062-E194-DD9A-74E3-88DB5FE0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B77913-8EE0-D95C-914B-09E88137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50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FE3B5-0B90-C883-A51C-3BEE5FB6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7BD8-FADB-530B-196F-B2C63941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B6BE69-1638-275C-9085-E364D104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F5FA6-AFFD-7A4C-F6B3-D9AAC70C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07/03/2025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D7C563-835F-E403-9CDF-0E84415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275FFF-F889-9FEA-3AA9-4DFC236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8B4E-3CB9-E562-749B-DB4CAF71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FFEF54-B1B6-BC32-F057-4E1B80D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6C72B2-F57F-8522-C00E-9EB501A7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3228-8A8E-7C79-A324-B498157A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07/03/2025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F9B301-3375-E889-1570-AF8A20A1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CFF58-8C7E-6AA3-83DC-165B0E7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66B424-06ED-0C91-96A4-C2D7A678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B019C-7ECD-6206-1B2C-93012CA4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81910-B46B-38A4-1F00-137AB39A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7F4CF-FB7D-E643-B991-A4BE8CDC438F}" type="datetimeFigureOut">
              <a:t>07/03/2025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2185A-7811-8C43-218A-14792469C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4CF00-5D84-4594-4580-8027D9BFD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A7073-841A-3587-D9D6-8AFEFB4B6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9F0D13F-83B6-4C02-60C3-A19240213405}"/>
              </a:ext>
            </a:extLst>
          </p:cNvPr>
          <p:cNvGrpSpPr/>
          <p:nvPr/>
        </p:nvGrpSpPr>
        <p:grpSpPr>
          <a:xfrm>
            <a:off x="5031478" y="2071571"/>
            <a:ext cx="2129044" cy="2714859"/>
            <a:chOff x="5043669" y="1208314"/>
            <a:chExt cx="2129044" cy="2714859"/>
          </a:xfrm>
        </p:grpSpPr>
        <p:pic>
          <p:nvPicPr>
            <p:cNvPr id="9" name="Image 8" descr="Une image contenant clipart, dessin, Graphique, illustration&#10;&#10;Le contenu généré par l’IA peut être incorrect.">
              <a:extLst>
                <a:ext uri="{FF2B5EF4-FFF2-40B4-BE49-F238E27FC236}">
                  <a16:creationId xmlns:a16="http://schemas.microsoft.com/office/drawing/2014/main" id="{3DD825CB-7571-E218-C8FC-9C5FBC97F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3669" y="1208314"/>
              <a:ext cx="2104661" cy="207604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F666B57-E39E-DF95-A9CE-80FFBD0596D3}"/>
                </a:ext>
              </a:extLst>
            </p:cNvPr>
            <p:cNvSpPr txBox="1"/>
            <p:nvPr/>
          </p:nvSpPr>
          <p:spPr>
            <a:xfrm>
              <a:off x="5043669" y="3153732"/>
              <a:ext cx="21290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4400" b="1">
                  <a:solidFill>
                    <a:srgbClr val="012845"/>
                  </a:solidFill>
                  <a:latin typeface="Arial Rounded MT Bold" panose="020F0704030504030204" pitchFamily="34" charset="77"/>
                  <a:cs typeface="Aharoni" panose="020F0502020204030204" pitchFamily="34" charset="0"/>
                </a:rPr>
                <a:t>GBApy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84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8CDD0-C930-D8F1-7E76-AC9DF64BD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8981BD2-88C5-4B2F-74E0-534484C7CBCE}"/>
              </a:ext>
            </a:extLst>
          </p:cNvPr>
          <p:cNvGrpSpPr/>
          <p:nvPr/>
        </p:nvGrpSpPr>
        <p:grpSpPr>
          <a:xfrm>
            <a:off x="4831391" y="2071571"/>
            <a:ext cx="2529219" cy="2714859"/>
            <a:chOff x="4843582" y="1208314"/>
            <a:chExt cx="2529219" cy="2714859"/>
          </a:xfrm>
        </p:grpSpPr>
        <p:pic>
          <p:nvPicPr>
            <p:cNvPr id="9" name="Image 8" descr="Une image contenant clipart, dessin, Graphique, illustration&#10;&#10;Le contenu généré par l’IA peut être incorrect.">
              <a:extLst>
                <a:ext uri="{FF2B5EF4-FFF2-40B4-BE49-F238E27FC236}">
                  <a16:creationId xmlns:a16="http://schemas.microsoft.com/office/drawing/2014/main" id="{FEDD94C1-453D-A164-CD0C-671BE45D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43669" y="1208314"/>
              <a:ext cx="2104661" cy="207604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26F06E3-2C0D-66E3-D891-50F52D696FDA}"/>
                </a:ext>
              </a:extLst>
            </p:cNvPr>
            <p:cNvSpPr txBox="1"/>
            <p:nvPr/>
          </p:nvSpPr>
          <p:spPr>
            <a:xfrm>
              <a:off x="4843582" y="3153732"/>
              <a:ext cx="252921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4400" b="1">
                  <a:solidFill>
                    <a:schemeClr val="accent2">
                      <a:lumMod val="75000"/>
                    </a:schemeClr>
                  </a:solidFill>
                  <a:latin typeface="Arial Rounded MT Bold" panose="020F0704030504030204" pitchFamily="34" charset="77"/>
                  <a:cs typeface="Aharoni" panose="020F0502020204030204" pitchFamily="34" charset="0"/>
                </a:rPr>
                <a:t>GBAcpp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686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5564A-166B-A2EE-FB10-85D6977D2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6C66F2D0-2284-8668-8F03-4473C3003D97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0F6395C2-131E-07D6-14DA-A966FA63BD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0668D1B-3424-8BBB-896F-BCBADE691809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16054521-CC82-AA14-D986-73617C5C4EA9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FE924FA2-EE03-5950-AF19-FAAA67612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650F535-0994-36C7-6444-F103CD9BB7CD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6F567F76-89AC-AFE1-F7C1-A18D76904DA4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A3D5E898-945C-2CE1-4972-DFC7EE8D64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734D3626-8E83-766F-5690-18C58015EC54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E33D5C9-E1A6-CD1C-9F40-DB6F8FDBD90A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37B94DE6-97B3-9C53-A5A1-463ED3A33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6FE44B9-B8E7-390C-CFC0-B2CE4BD00644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D799A88B-6F0C-8462-A803-D83B50DB8EE8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ECBB304D-643A-BCA5-F3CE-DB212725B221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9773FE9-9314-4377-08F8-D6DDDBA0ECCD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79636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5B043-EA04-8545-0DB0-5F57B6B24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123629E6-D497-3A3C-4A1F-92167F07C048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5215E086-D286-24BB-1C60-9C5043650E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BC96533-6F81-3C21-1461-FF85BB1C8CD5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9502F49-8A31-854D-07FB-DBD70E26B223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2197FCAD-530B-1BC1-081B-9EE919B1EC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AF64214-176E-AE8C-77FB-ABEE70C7DD1D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C78CFAB6-F833-9AD2-8EC3-AEDA6C1D20CF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C8FFDC82-6CB0-1F5B-6FA7-2BA630B975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45FB154D-C0FB-B0B4-3777-DA08BD98DED7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BE0598C-4E04-1EDF-E1CC-336CB4A41595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DCC8708-358E-45E0-17D9-7C0468E80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2C4EE711-56F1-49A2-B1AE-7D43A98C9348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C117321A-45D2-4426-F1B6-7964A780DA3A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9428682-512E-9926-99DA-39C158A9990E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1195CF2-851E-7F87-F327-25EB0E9C49B8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5B55B1A-BCF8-7F46-9802-98D9BB92314E}"/>
              </a:ext>
            </a:extLst>
          </p:cNvPr>
          <p:cNvSpPr/>
          <p:nvPr/>
        </p:nvSpPr>
        <p:spPr>
          <a:xfrm>
            <a:off x="4501787" y="2408439"/>
            <a:ext cx="2897734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A9A1A9-BDC1-425A-E284-2310B385716D}"/>
              </a:ext>
            </a:extLst>
          </p:cNvPr>
          <p:cNvSpPr txBox="1"/>
          <p:nvPr/>
        </p:nvSpPr>
        <p:spPr>
          <a:xfrm>
            <a:off x="5509128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7C3B7CF6-3261-BEB2-1F4B-BEC3121F7F22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152295" y="3334015"/>
            <a:ext cx="349492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15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8FC3-6A34-0435-5A0B-9C22A639D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41CAA0E2-0327-F716-453D-B226471BD219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C2DB8973-1033-8150-6CD5-1123ECD1B8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09123AC-DCC3-F5E5-63A6-73BA4F373391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AF4F490-745B-9460-FCDD-9CB889F89333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8013C2EF-C01B-3354-C3FB-0E155CAF2A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B2CF8C7-E595-30D3-13B1-521E05702C98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B4E24F94-7092-DF51-40AC-52561F0D66BC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E26C7C32-34A8-6278-E196-B9D834F638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03FEBFC2-1812-0656-20CF-BB5DBAB3E534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19A7C492-273C-5A8D-CB69-34BE193B278A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4E1D4D4-9C2B-597F-D263-08B716BB0C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4959E2B-9BD3-5CDF-6EFD-249C4A948D54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B1AB9C36-2D98-A7AC-EB34-1864047C29EB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76EA127-88F1-D82F-74D1-CA1064F0E331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2551096-DFBE-973E-0D2E-FB64083FF99D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C9654FA-066E-2968-1117-39DBCF6B0BFD}"/>
              </a:ext>
            </a:extLst>
          </p:cNvPr>
          <p:cNvSpPr/>
          <p:nvPr/>
        </p:nvSpPr>
        <p:spPr>
          <a:xfrm>
            <a:off x="4501787" y="2408439"/>
            <a:ext cx="2897734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A6A631-D8B4-79EE-F099-2047979644A8}"/>
              </a:ext>
            </a:extLst>
          </p:cNvPr>
          <p:cNvSpPr txBox="1"/>
          <p:nvPr/>
        </p:nvSpPr>
        <p:spPr>
          <a:xfrm>
            <a:off x="5509128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38E45097-A216-1300-40B3-9EA7C30ED11D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152295" y="3334015"/>
            <a:ext cx="349492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C474BDE7-50CE-D31F-2694-CC4BA596C501}"/>
              </a:ext>
            </a:extLst>
          </p:cNvPr>
          <p:cNvSpPr txBox="1"/>
          <p:nvPr/>
        </p:nvSpPr>
        <p:spPr>
          <a:xfrm>
            <a:off x="8767076" y="201968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FBACDBA-CF1C-000E-5077-CF52E89BF833}"/>
              </a:ext>
            </a:extLst>
          </p:cNvPr>
          <p:cNvSpPr/>
          <p:nvPr/>
        </p:nvSpPr>
        <p:spPr>
          <a:xfrm>
            <a:off x="7749013" y="2408439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695161D-2DF7-74BA-A95A-034D164B467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7399521" y="3334015"/>
            <a:ext cx="34949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6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84A89-F0B8-FC12-39B3-E1E67A668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40DE80BD-4A3E-C5DF-8F96-36EC200B1005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B04F6B2A-035F-BE91-EB9A-DAD9C6F0B3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5086545-6D1F-CA4F-4229-12278555E891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488D557-B069-2A92-EC6D-94F8D5E38E87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4D779C87-D16B-CCF4-E72A-FFE933136A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C2A9856-1900-8C6B-1026-176F65B197C4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E7E73F4-6EDC-247B-7D83-25E319DB59F8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24384CFE-5C68-60C4-96AD-56615FBC38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AEB1DC1-F226-36D1-33EF-F413AAC537E8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2341DAF7-A620-48BD-E56C-74A6FFE0B76E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DEC8FDE9-8832-3E33-6CFF-39072E1EC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6AF9E5B0-A488-0D32-DDE2-F464F52517A0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3DAA7EB8-4C3F-E2F3-36DE-E3D1AD538A9B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53DF449-5B11-F825-9B73-C8CFEF053A7B}"/>
              </a:ext>
            </a:extLst>
          </p:cNvPr>
          <p:cNvSpPr/>
          <p:nvPr/>
        </p:nvSpPr>
        <p:spPr>
          <a:xfrm>
            <a:off x="1868835" y="1189237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D121A9B-35B4-7C29-A650-390FCD58E80E}"/>
              </a:ext>
            </a:extLst>
          </p:cNvPr>
          <p:cNvSpPr txBox="1"/>
          <p:nvPr/>
        </p:nvSpPr>
        <p:spPr>
          <a:xfrm>
            <a:off x="9246646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7CF8388-00E9-17FA-3917-14A562A85971}"/>
              </a:ext>
            </a:extLst>
          </p:cNvPr>
          <p:cNvSpPr/>
          <p:nvPr/>
        </p:nvSpPr>
        <p:spPr>
          <a:xfrm>
            <a:off x="4626429" y="1189236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5819ECF-BAE9-5B7C-AB03-7091382FFF16}"/>
              </a:ext>
            </a:extLst>
          </p:cNvPr>
          <p:cNvSpPr txBox="1"/>
          <p:nvPr/>
        </p:nvSpPr>
        <p:spPr>
          <a:xfrm>
            <a:off x="5806764" y="800482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F6F3D09E-49CF-E12D-3161-71D73599F2C0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D2A53333-645A-2CB2-F6EC-50C8AEE88460}"/>
              </a:ext>
            </a:extLst>
          </p:cNvPr>
          <p:cNvSpPr/>
          <p:nvPr/>
        </p:nvSpPr>
        <p:spPr>
          <a:xfrm>
            <a:off x="8228583" y="1189237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 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EF69D9F-9B94-9893-D54B-6C3436E20ED0}"/>
              </a:ext>
            </a:extLst>
          </p:cNvPr>
          <p:cNvSpPr txBox="1"/>
          <p:nvPr/>
        </p:nvSpPr>
        <p:spPr>
          <a:xfrm>
            <a:off x="2626890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2E6D8C83-4259-AF41-018A-8EE43C715D92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B6223CD3-E8F7-2D12-A9AC-BE443C9598CC}"/>
              </a:ext>
            </a:extLst>
          </p:cNvPr>
          <p:cNvSpPr/>
          <p:nvPr/>
        </p:nvSpPr>
        <p:spPr>
          <a:xfrm>
            <a:off x="1868835" y="3598859"/>
            <a:ext cx="2774967" cy="2162841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Build GBA model</a:t>
            </a:r>
          </a:p>
          <a:p>
            <a:r>
              <a:rPr lang="fr-FR"/>
              <a:t>• Check mass balance</a:t>
            </a:r>
          </a:p>
          <a:p>
            <a:r>
              <a:rPr lang="fr-FR"/>
              <a:t>• Ribosomal reaction</a:t>
            </a:r>
          </a:p>
          <a:p>
            <a:r>
              <a:rPr lang="fr-FR"/>
              <a:t>• Activation/inactivation</a:t>
            </a:r>
          </a:p>
          <a:p>
            <a:r>
              <a:rPr lang="fr-FR"/>
              <a:t>• External conditions</a:t>
            </a:r>
          </a:p>
          <a:p>
            <a:r>
              <a:rPr lang="fr-FR"/>
              <a:t>• Constant reactions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07EC038D-AC70-3BF5-D64F-AAF0228ACF8C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5400000">
            <a:off x="6209172" y="87536"/>
            <a:ext cx="558470" cy="646417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326F74AB-1092-2B32-1CAF-8D4D392588D4}"/>
              </a:ext>
            </a:extLst>
          </p:cNvPr>
          <p:cNvSpPr txBox="1"/>
          <p:nvPr/>
        </p:nvSpPr>
        <p:spPr>
          <a:xfrm>
            <a:off x="2782470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113537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C0413-D75B-D0FA-EC5E-A79D5693D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5CA697D5-921C-60BD-6052-765866C815AE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F66636B8-C895-5CFA-3C01-35A964A29E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2C2F51C-CC5D-BBE3-5678-DA8064EE86FD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63E685C-132A-EC51-140A-083EA25286B5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CC67554C-7838-0637-CF90-51E18EB46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E6BC51AD-AA8A-D249-2832-BEBCEBA17971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2E0BB94A-60E8-90B9-A47C-C06643138659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28E137A2-8072-E3A3-0E0D-EB06307DD2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BEA1856C-75E3-BC6B-76A9-C6EFBD302713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B8DA4165-6151-84F1-2E7A-025EA295E758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B3F4A7F-D07E-E2A5-7DA9-20808D13CA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4855C521-6998-AC62-6DE7-E99C86B273A7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C8106C80-2F87-6ECD-213C-F4B7FB4319AE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113D59AF-9A65-DCC7-FF17-8D7DE46D1FED}"/>
              </a:ext>
            </a:extLst>
          </p:cNvPr>
          <p:cNvSpPr/>
          <p:nvPr/>
        </p:nvSpPr>
        <p:spPr>
          <a:xfrm>
            <a:off x="1868835" y="1189237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5B25B25-99A7-0C74-E4CB-D247622BC692}"/>
              </a:ext>
            </a:extLst>
          </p:cNvPr>
          <p:cNvSpPr txBox="1"/>
          <p:nvPr/>
        </p:nvSpPr>
        <p:spPr>
          <a:xfrm>
            <a:off x="9246646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7A64C99-633C-2F19-82DE-AFCC5B2B6516}"/>
              </a:ext>
            </a:extLst>
          </p:cNvPr>
          <p:cNvSpPr/>
          <p:nvPr/>
        </p:nvSpPr>
        <p:spPr>
          <a:xfrm>
            <a:off x="4626429" y="1189236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FA6C78-2219-130B-B2BE-F5508492CE7C}"/>
              </a:ext>
            </a:extLst>
          </p:cNvPr>
          <p:cNvSpPr txBox="1"/>
          <p:nvPr/>
        </p:nvSpPr>
        <p:spPr>
          <a:xfrm>
            <a:off x="5806764" y="800482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F00CF5D6-B448-3723-B68E-F1F4DF0CBF3C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3EBD3CD-9BB7-7407-8427-ABDC6B7C1E72}"/>
              </a:ext>
            </a:extLst>
          </p:cNvPr>
          <p:cNvSpPr/>
          <p:nvPr/>
        </p:nvSpPr>
        <p:spPr>
          <a:xfrm>
            <a:off x="8228583" y="1189237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18EDBE1-1A25-9434-F55C-7008EA021746}"/>
              </a:ext>
            </a:extLst>
          </p:cNvPr>
          <p:cNvSpPr txBox="1"/>
          <p:nvPr/>
        </p:nvSpPr>
        <p:spPr>
          <a:xfrm>
            <a:off x="2626890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08CFB70-A247-AD13-C09B-B85EB2DF4B9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24EDE0E-8049-A5A1-F725-D195214034C7}"/>
              </a:ext>
            </a:extLst>
          </p:cNvPr>
          <p:cNvSpPr/>
          <p:nvPr/>
        </p:nvSpPr>
        <p:spPr>
          <a:xfrm>
            <a:off x="1868835" y="3598859"/>
            <a:ext cx="2774967" cy="2162841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Build GBA model</a:t>
            </a:r>
          </a:p>
          <a:p>
            <a:r>
              <a:rPr lang="fr-FR"/>
              <a:t>• Check mass balance</a:t>
            </a:r>
          </a:p>
          <a:p>
            <a:r>
              <a:rPr lang="fr-FR"/>
              <a:t>• Ribosomal reaction</a:t>
            </a:r>
          </a:p>
          <a:p>
            <a:r>
              <a:rPr lang="fr-FR"/>
              <a:t>• Activation/inactivation</a:t>
            </a:r>
          </a:p>
          <a:p>
            <a:r>
              <a:rPr lang="fr-FR"/>
              <a:t>• External conditions</a:t>
            </a:r>
          </a:p>
          <a:p>
            <a:r>
              <a:rPr lang="fr-FR"/>
              <a:t>• Constant reactions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2725837E-5CCC-DF07-20F6-FCCC20776949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5400000">
            <a:off x="6209172" y="87536"/>
            <a:ext cx="558470" cy="646417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72E00A6-26C4-DC14-0D35-808A2523D33C}"/>
              </a:ext>
            </a:extLst>
          </p:cNvPr>
          <p:cNvSpPr txBox="1"/>
          <p:nvPr/>
        </p:nvSpPr>
        <p:spPr>
          <a:xfrm>
            <a:off x="2782470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DE4123B-6951-E663-62DB-3484A8668521}"/>
              </a:ext>
            </a:extLst>
          </p:cNvPr>
          <p:cNvSpPr/>
          <p:nvPr/>
        </p:nvSpPr>
        <p:spPr>
          <a:xfrm>
            <a:off x="4976309" y="3598859"/>
            <a:ext cx="2774967" cy="2162841"/>
          </a:xfrm>
          <a:prstGeom prst="roundRect">
            <a:avLst>
              <a:gd name="adj" fmla="val 841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Optional:</a:t>
            </a:r>
          </a:p>
          <a:p>
            <a:r>
              <a:rPr lang="fr-FR" sz="2000" b="1"/>
              <a:t>Reduce to full-column rank problem</a:t>
            </a:r>
          </a:p>
          <a:p>
            <a:r>
              <a:rPr lang="fr-FR"/>
              <a:t>• Find reference EFM</a:t>
            </a:r>
          </a:p>
          <a:p>
            <a:r>
              <a:rPr lang="fr-FR"/>
              <a:t>• Reduce the GBA model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DF2341F-D30B-6DE0-B6EF-25D57D330E37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643802" y="4680280"/>
            <a:ext cx="33250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50B8AAF-7948-320B-DBA9-7557B3929A23}"/>
              </a:ext>
            </a:extLst>
          </p:cNvPr>
          <p:cNvSpPr txBox="1"/>
          <p:nvPr/>
        </p:nvSpPr>
        <p:spPr>
          <a:xfrm>
            <a:off x="5806764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426185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430AF-E5B5-32B3-A7AA-EB8901CAD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D83E8E89-364F-485E-6D6D-13560492A8A9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B129A4F3-581C-BEEF-DDED-44FA862A1A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B564130A-AAA7-396C-6189-DFD2A618785D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771AF2D-96BC-6B69-5C16-2DD1D7B6EFAE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7A21F802-20A3-9773-5F8E-A9B32A8C2C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00A812C2-D680-ADAD-5E84-EFEC9575E28F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0A57345-E4F2-F371-D307-A7458229001A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8FC65376-BBF9-4896-DE8B-7699B93A3C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3DC4CB14-DD8B-C161-333F-546B0D4476F8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E8CD878-C9D2-E4A6-E442-9DA1B74579F2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327212A1-3E08-3DB5-E5C8-642FCA721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D89F87D-92E6-A90D-EDA8-9989ED91E3DD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7D67046C-4820-8BDA-CFF8-5D8146441E60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E466E66B-AB7E-A008-E8B7-28EFFC507FA2}"/>
              </a:ext>
            </a:extLst>
          </p:cNvPr>
          <p:cNvSpPr/>
          <p:nvPr/>
        </p:nvSpPr>
        <p:spPr>
          <a:xfrm>
            <a:off x="1868835" y="1189237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D6FC20A-F3C0-3322-2817-2541D8BB0AA2}"/>
              </a:ext>
            </a:extLst>
          </p:cNvPr>
          <p:cNvSpPr txBox="1"/>
          <p:nvPr/>
        </p:nvSpPr>
        <p:spPr>
          <a:xfrm>
            <a:off x="9246646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9666411-9498-2649-7731-55F4F82B7515}"/>
              </a:ext>
            </a:extLst>
          </p:cNvPr>
          <p:cNvSpPr/>
          <p:nvPr/>
        </p:nvSpPr>
        <p:spPr>
          <a:xfrm>
            <a:off x="4626429" y="1189236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8039D7-7788-E8CF-0B9F-9C2932E6F0F0}"/>
              </a:ext>
            </a:extLst>
          </p:cNvPr>
          <p:cNvSpPr txBox="1"/>
          <p:nvPr/>
        </p:nvSpPr>
        <p:spPr>
          <a:xfrm>
            <a:off x="5806764" y="800482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3742504-3954-CD44-01F9-EE299490615D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8E47B86-6B9B-41F6-24A1-196C67E3CF2F}"/>
              </a:ext>
            </a:extLst>
          </p:cNvPr>
          <p:cNvSpPr/>
          <p:nvPr/>
        </p:nvSpPr>
        <p:spPr>
          <a:xfrm>
            <a:off x="8228583" y="1189237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9E2B6A7-A9E5-C6D5-C730-305E3A5A3AB7}"/>
              </a:ext>
            </a:extLst>
          </p:cNvPr>
          <p:cNvSpPr txBox="1"/>
          <p:nvPr/>
        </p:nvSpPr>
        <p:spPr>
          <a:xfrm>
            <a:off x="2626890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90BD7AA-81DE-DA5D-4677-30ABFA0C84FD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65E593C-14B8-FD36-2A18-221B30F18365}"/>
              </a:ext>
            </a:extLst>
          </p:cNvPr>
          <p:cNvSpPr/>
          <p:nvPr/>
        </p:nvSpPr>
        <p:spPr>
          <a:xfrm>
            <a:off x="1868835" y="3598859"/>
            <a:ext cx="2774967" cy="2162841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Build GBA model</a:t>
            </a:r>
          </a:p>
          <a:p>
            <a:r>
              <a:rPr lang="fr-FR"/>
              <a:t>• Check mass balance</a:t>
            </a:r>
          </a:p>
          <a:p>
            <a:r>
              <a:rPr lang="fr-FR"/>
              <a:t>• Ribosomal reaction</a:t>
            </a:r>
          </a:p>
          <a:p>
            <a:r>
              <a:rPr lang="fr-FR"/>
              <a:t>• Activation/inactivation</a:t>
            </a:r>
          </a:p>
          <a:p>
            <a:r>
              <a:rPr lang="fr-FR"/>
              <a:t>• External conditions</a:t>
            </a:r>
          </a:p>
          <a:p>
            <a:r>
              <a:rPr lang="fr-FR"/>
              <a:t>• Constant reactions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6FEF7732-FA5C-3B74-8AF2-4773BC8A0D5B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5400000">
            <a:off x="6209172" y="87536"/>
            <a:ext cx="558470" cy="646417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1F654C9-A8CE-F7BD-DF49-A40E020A7FDC}"/>
              </a:ext>
            </a:extLst>
          </p:cNvPr>
          <p:cNvSpPr txBox="1"/>
          <p:nvPr/>
        </p:nvSpPr>
        <p:spPr>
          <a:xfrm>
            <a:off x="2782470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258314C-F8CC-D038-4135-118C2B3FE402}"/>
              </a:ext>
            </a:extLst>
          </p:cNvPr>
          <p:cNvSpPr/>
          <p:nvPr/>
        </p:nvSpPr>
        <p:spPr>
          <a:xfrm>
            <a:off x="4976309" y="3598859"/>
            <a:ext cx="2774967" cy="2162841"/>
          </a:xfrm>
          <a:prstGeom prst="roundRect">
            <a:avLst>
              <a:gd name="adj" fmla="val 841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Optional:</a:t>
            </a:r>
          </a:p>
          <a:p>
            <a:r>
              <a:rPr lang="fr-FR" sz="2000" b="1"/>
              <a:t>Reduce to full-column rank problem</a:t>
            </a:r>
          </a:p>
          <a:p>
            <a:r>
              <a:rPr lang="fr-FR"/>
              <a:t>• Find reference EFM</a:t>
            </a:r>
          </a:p>
          <a:p>
            <a:r>
              <a:rPr lang="fr-FR"/>
              <a:t>• Reduce the GBA model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62D18AD-36C5-1FA3-1A80-5372612657CE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643802" y="4680280"/>
            <a:ext cx="33250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2D605A1-07FD-67F9-8EF0-237ADF8A51D1}"/>
              </a:ext>
            </a:extLst>
          </p:cNvPr>
          <p:cNvSpPr txBox="1"/>
          <p:nvPr/>
        </p:nvSpPr>
        <p:spPr>
          <a:xfrm>
            <a:off x="5806764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5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FE49D60-01F4-3303-3A17-2159AD47E3EC}"/>
              </a:ext>
            </a:extLst>
          </p:cNvPr>
          <p:cNvSpPr/>
          <p:nvPr/>
        </p:nvSpPr>
        <p:spPr>
          <a:xfrm>
            <a:off x="8406767" y="4015387"/>
            <a:ext cx="2627451" cy="1361516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Consistent</a:t>
            </a:r>
          </a:p>
          <a:p>
            <a:r>
              <a:rPr lang="fr-FR" sz="2000" b="1"/>
              <a:t>genome-scale</a:t>
            </a:r>
          </a:p>
          <a:p>
            <a:r>
              <a:rPr lang="fr-FR" sz="2000" b="1"/>
              <a:t>GBA model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8552FDF-932F-BEB4-FF22-FC3217A2CCB9}"/>
              </a:ext>
            </a:extLst>
          </p:cNvPr>
          <p:cNvSpPr txBox="1"/>
          <p:nvPr/>
        </p:nvSpPr>
        <p:spPr>
          <a:xfrm>
            <a:off x="10205227" y="4386281"/>
            <a:ext cx="7927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b="1"/>
              <a:t>🎉</a:t>
            </a:r>
            <a:endParaRPr lang="fr-FR" sz="4000"/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B779B493-22B8-8D91-6B85-8F9CA49DB71C}"/>
              </a:ext>
            </a:extLst>
          </p:cNvPr>
          <p:cNvSpPr/>
          <p:nvPr/>
        </p:nvSpPr>
        <p:spPr>
          <a:xfrm>
            <a:off x="7871129" y="3598859"/>
            <a:ext cx="402590" cy="216284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63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D2DC1-4294-39AF-209C-BF03344B8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 78">
            <a:extLst>
              <a:ext uri="{FF2B5EF4-FFF2-40B4-BE49-F238E27FC236}">
                <a16:creationId xmlns:a16="http://schemas.microsoft.com/office/drawing/2014/main" id="{C6E6AB0A-B1C7-7502-3F0B-F45F0A5D2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51" y="5307619"/>
            <a:ext cx="604279" cy="720865"/>
          </a:xfrm>
          <a:prstGeom prst="rect">
            <a:avLst/>
          </a:prstGeom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5A3C8C3B-D392-D865-754F-2A4064142D10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E1CE31EF-668F-FA5C-531F-DF4FF35FE7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D7AD5A3-3C6A-A48F-2235-3050050425D4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0C6F43A-DC39-09DD-2A6A-F3E974C7EE78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FBD95912-7015-5A88-D87E-5AD2563E7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A9AF310-9357-AEA4-363E-6602D3E7826A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466DA95-4DB4-7C5F-5D1C-D72E7D8600EE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35773D4B-F2A2-3B9A-5395-55E4878FD3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177E092-37AF-ED64-6839-01F6AC934B0C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645EC83-0893-7373-6878-A94C1745618B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6FA839A-1E1F-A566-D2D0-9F09DF7DC2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FC04445-3C64-0646-8CA9-4A33F65D29A0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B947F98C-EF96-8FDD-6D73-EAE31A2C57C8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C6A7468-B28A-8652-4D16-85E87688C0AD}"/>
              </a:ext>
            </a:extLst>
          </p:cNvPr>
          <p:cNvSpPr/>
          <p:nvPr/>
        </p:nvSpPr>
        <p:spPr>
          <a:xfrm>
            <a:off x="1868835" y="1189237"/>
            <a:ext cx="1120557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Collect</a:t>
            </a:r>
          </a:p>
          <a:p>
            <a:pPr algn="ctr"/>
            <a:r>
              <a:rPr lang="fr-FR" sz="2000" b="1"/>
              <a:t>data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9DCC8A3-DAE8-3085-0053-048C8774F216}"/>
              </a:ext>
            </a:extLst>
          </p:cNvPr>
          <p:cNvSpPr txBox="1"/>
          <p:nvPr/>
        </p:nvSpPr>
        <p:spPr>
          <a:xfrm>
            <a:off x="5561946" y="820453"/>
            <a:ext cx="211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8416A97-8F77-B327-AC19-843EAD93E8AF}"/>
              </a:ext>
            </a:extLst>
          </p:cNvPr>
          <p:cNvSpPr/>
          <p:nvPr/>
        </p:nvSpPr>
        <p:spPr>
          <a:xfrm>
            <a:off x="3374813" y="1189237"/>
            <a:ext cx="1801711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Check model consistency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CCFDA6-4A71-CEAA-05AD-EBF802ADAC2E}"/>
              </a:ext>
            </a:extLst>
          </p:cNvPr>
          <p:cNvSpPr txBox="1"/>
          <p:nvPr/>
        </p:nvSpPr>
        <p:spPr>
          <a:xfrm>
            <a:off x="3374813" y="820453"/>
            <a:ext cx="180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375E5007-EDB0-8B09-9163-9954A46F1368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>
            <a:off x="2989392" y="2114813"/>
            <a:ext cx="38542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7AB65F87-6A31-8BF3-2833-2B039BDAFE05}"/>
              </a:ext>
            </a:extLst>
          </p:cNvPr>
          <p:cNvSpPr/>
          <p:nvPr/>
        </p:nvSpPr>
        <p:spPr>
          <a:xfrm>
            <a:off x="5561945" y="1189237"/>
            <a:ext cx="2119015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Edit / compress model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5F4EAC94-529A-58A0-62E7-AB5B7D87FF70}"/>
              </a:ext>
            </a:extLst>
          </p:cNvPr>
          <p:cNvSpPr txBox="1"/>
          <p:nvPr/>
        </p:nvSpPr>
        <p:spPr>
          <a:xfrm>
            <a:off x="1868835" y="820453"/>
            <a:ext cx="112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E52EFC12-5612-1314-5119-770B6F0E08DF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5176524" y="2114813"/>
            <a:ext cx="38542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05CF16F-B789-FBDC-9284-03B22C29AC92}"/>
              </a:ext>
            </a:extLst>
          </p:cNvPr>
          <p:cNvSpPr/>
          <p:nvPr/>
        </p:nvSpPr>
        <p:spPr>
          <a:xfrm>
            <a:off x="1868835" y="3598859"/>
            <a:ext cx="14251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Build GBA model</a:t>
            </a:r>
          </a:p>
        </p:txBody>
      </p: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9D7FABFC-D236-7608-5F8A-5F94A6CFA42E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5400000">
            <a:off x="4322199" y="1299605"/>
            <a:ext cx="558470" cy="4040038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EC236509-AF8C-3294-4F53-B29013F26720}"/>
              </a:ext>
            </a:extLst>
          </p:cNvPr>
          <p:cNvSpPr txBox="1"/>
          <p:nvPr/>
        </p:nvSpPr>
        <p:spPr>
          <a:xfrm>
            <a:off x="1868835" y="5485920"/>
            <a:ext cx="142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6627D2-4352-972F-1B93-7BE91FCB351F}"/>
              </a:ext>
            </a:extLst>
          </p:cNvPr>
          <p:cNvSpPr/>
          <p:nvPr/>
        </p:nvSpPr>
        <p:spPr>
          <a:xfrm>
            <a:off x="3665511" y="3598859"/>
            <a:ext cx="3107515" cy="1850605"/>
          </a:xfrm>
          <a:prstGeom prst="roundRect">
            <a:avLst>
              <a:gd name="adj" fmla="val 841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Optional: Reduce to full-column rank problem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0E1F95E-A463-4E61-D13B-0A5F1002836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3293995" y="4524162"/>
            <a:ext cx="371516" cy="2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A813731-E52C-41BD-0835-7332D0DA4B6F}"/>
              </a:ext>
            </a:extLst>
          </p:cNvPr>
          <p:cNvSpPr txBox="1"/>
          <p:nvPr/>
        </p:nvSpPr>
        <p:spPr>
          <a:xfrm>
            <a:off x="3665512" y="5485920"/>
            <a:ext cx="310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5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68F34EB-BFE3-8DB2-CCC2-12C8C10DA7CE}"/>
              </a:ext>
            </a:extLst>
          </p:cNvPr>
          <p:cNvSpPr/>
          <p:nvPr/>
        </p:nvSpPr>
        <p:spPr>
          <a:xfrm>
            <a:off x="8448802" y="2638866"/>
            <a:ext cx="2889758" cy="1361516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Consistent</a:t>
            </a:r>
          </a:p>
          <a:p>
            <a:r>
              <a:rPr lang="fr-FR" sz="2000" b="1"/>
              <a:t>genome-scale</a:t>
            </a:r>
          </a:p>
          <a:p>
            <a:r>
              <a:rPr lang="fr-FR" sz="2000" b="1"/>
              <a:t>GBA model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18066154-4A60-2EE9-22EF-10DFC4C05F7C}"/>
              </a:ext>
            </a:extLst>
          </p:cNvPr>
          <p:cNvSpPr/>
          <p:nvPr/>
        </p:nvSpPr>
        <p:spPr>
          <a:xfrm>
            <a:off x="7936548" y="1642502"/>
            <a:ext cx="402590" cy="3377694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EF46C0A-FBFE-76B3-FEF9-7CB97E2C73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9142" y="2002815"/>
            <a:ext cx="739943" cy="941552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34942349-4EF5-37AD-E104-00BD06371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697" y="2002815"/>
            <a:ext cx="739943" cy="941552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C7CAECB-1487-58C2-A2C9-87F45AFEB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480" y="2002815"/>
            <a:ext cx="739943" cy="94155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E88F26FC-978E-8D63-2CA9-F6263D4F5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2988" y="4386061"/>
            <a:ext cx="739943" cy="941552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440C316F-27CF-7551-FEAC-C881FC40C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9296" y="4386061"/>
            <a:ext cx="739943" cy="941552"/>
          </a:xfrm>
          <a:prstGeom prst="rect">
            <a:avLst/>
          </a:prstGeom>
        </p:spPr>
      </p:pic>
      <p:sp>
        <p:nvSpPr>
          <p:cNvPr id="78" name="Flèche en arc 77">
            <a:extLst>
              <a:ext uri="{FF2B5EF4-FFF2-40B4-BE49-F238E27FC236}">
                <a16:creationId xmlns:a16="http://schemas.microsoft.com/office/drawing/2014/main" id="{B597B07A-55C5-91F1-588C-13B5592C1B2B}"/>
              </a:ext>
            </a:extLst>
          </p:cNvPr>
          <p:cNvSpPr/>
          <p:nvPr/>
        </p:nvSpPr>
        <p:spPr>
          <a:xfrm rot="10800000">
            <a:off x="6066532" y="4720751"/>
            <a:ext cx="1849781" cy="1849781"/>
          </a:xfrm>
          <a:prstGeom prst="circularArrow">
            <a:avLst>
              <a:gd name="adj1" fmla="val 6882"/>
              <a:gd name="adj2" fmla="val 1142319"/>
              <a:gd name="adj3" fmla="val 20360583"/>
              <a:gd name="adj4" fmla="val 554485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B055CEB8-3511-2526-A4C9-9C737D44D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923" y="2800881"/>
            <a:ext cx="846597" cy="1009934"/>
          </a:xfrm>
          <a:prstGeom prst="rect">
            <a:avLst/>
          </a:prstGeom>
        </p:spPr>
      </p:pic>
      <p:sp>
        <p:nvSpPr>
          <p:cNvPr id="81" name="ZoneTexte 80">
            <a:extLst>
              <a:ext uri="{FF2B5EF4-FFF2-40B4-BE49-F238E27FC236}">
                <a16:creationId xmlns:a16="http://schemas.microsoft.com/office/drawing/2014/main" id="{36BCB406-96F8-9F0B-ACA7-12701C811B83}"/>
              </a:ext>
            </a:extLst>
          </p:cNvPr>
          <p:cNvSpPr txBox="1"/>
          <p:nvPr/>
        </p:nvSpPr>
        <p:spPr>
          <a:xfrm>
            <a:off x="111075" y="146393"/>
            <a:ext cx="2450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>
                <a:latin typeface="Avenir Black" panose="02000503020000020003" pitchFamily="2" charset="0"/>
                <a:cs typeface="Beirut" pitchFamily="2" charset="-78"/>
              </a:rPr>
              <a:t>Software usage</a:t>
            </a:r>
          </a:p>
        </p:txBody>
      </p:sp>
    </p:spTree>
    <p:extLst>
      <p:ext uri="{BB962C8B-B14F-4D97-AF65-F5344CB8AC3E}">
        <p14:creationId xmlns:p14="http://schemas.microsoft.com/office/powerpoint/2010/main" val="13388451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421</Words>
  <Application>Microsoft Macintosh PowerPoint</Application>
  <PresentationFormat>Grand écran</PresentationFormat>
  <Paragraphs>189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Arial Rounded MT Bold</vt:lpstr>
      <vt:lpstr>Avenir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Rocabert</dc:creator>
  <cp:lastModifiedBy>Charles Rocabert</cp:lastModifiedBy>
  <cp:revision>110</cp:revision>
  <dcterms:created xsi:type="dcterms:W3CDTF">2025-01-29T14:47:07Z</dcterms:created>
  <dcterms:modified xsi:type="dcterms:W3CDTF">2025-03-07T09:26:49Z</dcterms:modified>
</cp:coreProperties>
</file>