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9" r:id="rId4"/>
    <p:sldId id="274" r:id="rId5"/>
    <p:sldId id="273" r:id="rId6"/>
    <p:sldId id="275" r:id="rId7"/>
    <p:sldId id="27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845"/>
    <a:srgbClr val="FFF7F0"/>
    <a:srgbClr val="EEF8E5"/>
    <a:srgbClr val="F1EDE2"/>
    <a:srgbClr val="FFF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/>
    <p:restoredTop sz="94687"/>
  </p:normalViewPr>
  <p:slideViewPr>
    <p:cSldViewPr snapToGrid="0">
      <p:cViewPr varScale="1">
        <p:scale>
          <a:sx n="118" d="100"/>
          <a:sy n="118" d="100"/>
        </p:scale>
        <p:origin x="191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00105-9C48-984E-9CDC-F1375D25D7E6}" type="datetimeFigureOut">
              <a:t>23/06/2025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F1E06-D5E6-D248-B45C-D8434899FAE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26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03E07-BB5F-C6E8-20B4-D01D7E9E2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AB04B50-CD06-821B-E6DB-7DEA6268D5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FE03E7-9BC3-8F8C-8B4D-A9D83166E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452DB1-8B1F-1036-F501-E45E40ED03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F1E06-D5E6-D248-B45C-D8434899FAE8}" type="slidenum"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82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01218-49A7-BA8F-57EC-02BE33D16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45880F-D048-D91B-EBF5-0A89D857A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1F9782-C932-74C3-46E3-1ECFD1CC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23/06/2025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C10B2-D5EC-EBC6-A704-EDF92A80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3C3000-F5C0-E033-90E6-50F1C3F2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16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85A05-EED6-A220-252D-934C6E84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C231A1-80F8-6C05-3033-B3E064D5E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FEA26C-3521-DF50-74CB-394A51B2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23/06/2025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659C71-E65C-FBBC-6932-DA6A5287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1E5D0A-F60F-90DF-3CD9-27166519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1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5CEA68-5881-3174-E270-4C90E51D9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419C3B-3DA8-FC56-FD4F-AC094DA4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3ED396-A57E-8417-005D-52989616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23/06/2025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85C519-0138-2914-34D0-018BCBD3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53BE6B-B2F6-E97D-899A-E5869D5F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43903-615C-BF13-C0B3-2C5A17F9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BB8169-0D72-76BD-BC4A-9F12274D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86DF1-F5CD-D53A-7A57-D70EEFB1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23/06/2025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588D56-0E6B-3841-091A-8397B94F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EB171-8289-60B4-F285-8507C1F8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78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B0EF7-8208-8B00-63BA-FB581205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482C8A-688A-DD78-DD77-106027BB3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014C9-695E-F695-BBB6-CEF36990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23/06/2025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734B1B-A237-D68F-D757-59DFF658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A0DD8C-4EC0-9A6A-37C3-D81BD9D0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27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12753-EC43-D814-C43D-A5501D74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85274-5EDC-9029-0F7E-C9128CABC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D0AEC0-3987-15CB-BB1B-A4BF80FA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E8B068-575B-ED33-C84F-FD533C6F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23/06/2025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7DEC6D-72F3-A83A-FD15-31BEF0D8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FA73A2-698B-9B12-370E-872575E5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21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A6F5D-428B-66BD-E59F-361AB948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6752F4-FD3B-BE7B-79F4-627719887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BA72BE-7255-7CD5-E9AA-ECD4F5BAB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FB0972-1D4F-A835-C8FD-E88196E0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E91F70-08BE-563C-1F5A-214AA4D5A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2FFDE0-0875-BBC3-3F8A-6BF29B48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23/06/2025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7EF659-825F-7091-43EC-ED39DCAE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A57D6C-B29F-30AC-A1E8-F402EA12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47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1E836-C1C9-D240-F451-4320CCA0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8B45E4-E385-CD37-B725-DA643E73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23/06/2025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7C783F-A53E-45DF-6906-3E0F7011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5999AE-1909-087A-192C-83C672EF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36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A31F111-A165-C33E-70E4-43B3FFE8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23/06/2025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426062-E194-DD9A-74E3-88DB5FE0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B77913-8EE0-D95C-914B-09E88137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50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FE3B5-0B90-C883-A51C-3BEE5FB6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7BD8-FADB-530B-196F-B2C639419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B6BE69-1638-275C-9085-E364D104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7F5FA6-AFFD-7A4C-F6B3-D9AAC70C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23/06/2025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D7C563-835F-E403-9CDF-0E84415E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275FFF-F889-9FEA-3AA9-4DFC2369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1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A8B4E-3CB9-E562-749B-DB4CAF71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FFEF54-B1B6-BC32-F057-4E1B80D12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6C72B2-F57F-8522-C00E-9EB501A79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B3228-8A8E-7C79-A324-B498157A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23/06/2025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F9B301-3375-E889-1570-AF8A20A1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CFF58-8C7E-6AA3-83DC-165B0E73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93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66B424-06ED-0C91-96A4-C2D7A678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0B019C-7ECD-6206-1B2C-93012CA46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781910-B46B-38A4-1F00-137AB39AB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17F4CF-FB7D-E643-B991-A4BE8CDC438F}" type="datetimeFigureOut">
              <a:t>23/06/2025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A2185A-7811-8C43-218A-14792469C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84CF00-5D84-4594-4580-8027D9BFD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8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5564A-166B-A2EE-FB10-85D6977D2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6C66F2D0-2284-8668-8F03-4473C3003D97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0F6395C2-131E-07D6-14DA-A966FA63BD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0668D1B-3424-8BBB-896F-BCBADE691809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16054521-CC82-AA14-D986-73617C5C4EA9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FE924FA2-EE03-5950-AF19-FAAA67612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650F535-0994-36C7-6444-F103CD9BB7CD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6F567F76-89AC-AFE1-F7C1-A18D76904DA4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A3D5E898-945C-2CE1-4972-DFC7EE8D64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734D3626-8E83-766F-5690-18C58015EC54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E33D5C9-E1A6-CD1C-9F40-DB6F8FDBD90A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37B94DE6-97B3-9C53-A5A1-463ED3A33E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F6FE44B9-B8E7-390C-CFC0-B2CE4BD00644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D799A88B-6F0C-8462-A803-D83B50DB8EE8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ECBB304D-643A-BCA5-F3CE-DB212725B221}"/>
              </a:ext>
            </a:extLst>
          </p:cNvPr>
          <p:cNvSpPr/>
          <p:nvPr/>
        </p:nvSpPr>
        <p:spPr>
          <a:xfrm>
            <a:off x="1868835" y="2408440"/>
            <a:ext cx="2283460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9773FE9-9314-4377-08F8-D6DDDBA0ECCD}"/>
              </a:ext>
            </a:extLst>
          </p:cNvPr>
          <p:cNvSpPr txBox="1"/>
          <p:nvPr/>
        </p:nvSpPr>
        <p:spPr>
          <a:xfrm>
            <a:off x="2536717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179636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5B043-EA04-8545-0DB0-5F57B6B24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123629E6-D497-3A3C-4A1F-92167F07C048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5215E086-D286-24BB-1C60-9C5043650E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BC96533-6F81-3C21-1461-FF85BB1C8CD5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9502F49-8A31-854D-07FB-DBD70E26B223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2197FCAD-530B-1BC1-081B-9EE919B1EC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AF64214-176E-AE8C-77FB-ABEE70C7DD1D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C78CFAB6-F833-9AD2-8EC3-AEDA6C1D20CF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C8FFDC82-6CB0-1F5B-6FA7-2BA630B975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45FB154D-C0FB-B0B4-3777-DA08BD98DED7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BE0598C-4E04-1EDF-E1CC-336CB4A41595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0DCC8708-358E-45E0-17D9-7C0468E807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2C4EE711-56F1-49A2-B1AE-7D43A98C9348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C117321A-45D2-4426-F1B6-7964A780DA3A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9428682-512E-9926-99DA-39C158A9990E}"/>
              </a:ext>
            </a:extLst>
          </p:cNvPr>
          <p:cNvSpPr/>
          <p:nvPr/>
        </p:nvSpPr>
        <p:spPr>
          <a:xfrm>
            <a:off x="1868835" y="2408440"/>
            <a:ext cx="2283460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1195CF2-851E-7F87-F327-25EB0E9C49B8}"/>
              </a:ext>
            </a:extLst>
          </p:cNvPr>
          <p:cNvSpPr txBox="1"/>
          <p:nvPr/>
        </p:nvSpPr>
        <p:spPr>
          <a:xfrm>
            <a:off x="2536717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5B55B1A-BCF8-7F46-9802-98D9BB92314E}"/>
              </a:ext>
            </a:extLst>
          </p:cNvPr>
          <p:cNvSpPr/>
          <p:nvPr/>
        </p:nvSpPr>
        <p:spPr>
          <a:xfrm>
            <a:off x="4501787" y="2408439"/>
            <a:ext cx="2897734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A9A1A9-BDC1-425A-E284-2310B385716D}"/>
              </a:ext>
            </a:extLst>
          </p:cNvPr>
          <p:cNvSpPr txBox="1"/>
          <p:nvPr/>
        </p:nvSpPr>
        <p:spPr>
          <a:xfrm>
            <a:off x="5509128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7C3B7CF6-3261-BEB2-1F4B-BEC3121F7F22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152295" y="3334015"/>
            <a:ext cx="349492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15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78FC3-6A34-0435-5A0B-9C22A639D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41CAA0E2-0327-F716-453D-B226471BD219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C2DB8973-1033-8150-6CD5-1123ECD1B8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509123AC-DCC3-F5E5-63A6-73BA4F373391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AF4F490-745B-9460-FCDD-9CB889F89333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8013C2EF-C01B-3354-C3FB-0E155CAF2A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B2CF8C7-E595-30D3-13B1-521E05702C98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B4E24F94-7092-DF51-40AC-52561F0D66BC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E26C7C32-34A8-6278-E196-B9D834F638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03FEBFC2-1812-0656-20CF-BB5DBAB3E534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19A7C492-273C-5A8D-CB69-34BE193B278A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04E1D4D4-9C2B-597F-D263-08B716BB0C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4959E2B-9BD3-5CDF-6EFD-249C4A948D54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B1AB9C36-2D98-A7AC-EB34-1864047C29EB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76EA127-88F1-D82F-74D1-CA1064F0E331}"/>
              </a:ext>
            </a:extLst>
          </p:cNvPr>
          <p:cNvSpPr/>
          <p:nvPr/>
        </p:nvSpPr>
        <p:spPr>
          <a:xfrm>
            <a:off x="1868835" y="2408440"/>
            <a:ext cx="2283460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2551096-DFBE-973E-0D2E-FB64083FF99D}"/>
              </a:ext>
            </a:extLst>
          </p:cNvPr>
          <p:cNvSpPr txBox="1"/>
          <p:nvPr/>
        </p:nvSpPr>
        <p:spPr>
          <a:xfrm>
            <a:off x="2536717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C9654FA-066E-2968-1117-39DBCF6B0BFD}"/>
              </a:ext>
            </a:extLst>
          </p:cNvPr>
          <p:cNvSpPr/>
          <p:nvPr/>
        </p:nvSpPr>
        <p:spPr>
          <a:xfrm>
            <a:off x="4501787" y="2408439"/>
            <a:ext cx="2897734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A6A631-D8B4-79EE-F099-2047979644A8}"/>
              </a:ext>
            </a:extLst>
          </p:cNvPr>
          <p:cNvSpPr txBox="1"/>
          <p:nvPr/>
        </p:nvSpPr>
        <p:spPr>
          <a:xfrm>
            <a:off x="5509128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38E45097-A216-1300-40B3-9EA7C30ED11D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152295" y="3334015"/>
            <a:ext cx="349492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C474BDE7-50CE-D31F-2694-CC4BA596C501}"/>
              </a:ext>
            </a:extLst>
          </p:cNvPr>
          <p:cNvSpPr txBox="1"/>
          <p:nvPr/>
        </p:nvSpPr>
        <p:spPr>
          <a:xfrm>
            <a:off x="8767076" y="201968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FBACDBA-CF1C-000E-5077-CF52E89BF833}"/>
              </a:ext>
            </a:extLst>
          </p:cNvPr>
          <p:cNvSpPr/>
          <p:nvPr/>
        </p:nvSpPr>
        <p:spPr>
          <a:xfrm>
            <a:off x="7749013" y="2408439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</a:t>
            </a:r>
          </a:p>
          <a:p>
            <a:r>
              <a:rPr lang="fr-FR"/>
              <a:t>• Compress pathways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695161D-2DF7-74BA-A95A-034D164B467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7399521" y="3334015"/>
            <a:ext cx="34949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6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62F8D-C791-E2E7-F26E-51EAEB26C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41F3CBE2-500F-EBC6-B490-F58E827BCD19}"/>
              </a:ext>
            </a:extLst>
          </p:cNvPr>
          <p:cNvGrpSpPr/>
          <p:nvPr/>
        </p:nvGrpSpPr>
        <p:grpSpPr>
          <a:xfrm>
            <a:off x="307445" y="1110850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1345F9FA-5805-EF10-18EC-B0830205DF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C7507462-DB91-ACAE-3973-C8D27FB93C87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A14C63B7-2BE1-CEF8-780B-FE5E27C1B837}"/>
              </a:ext>
            </a:extLst>
          </p:cNvPr>
          <p:cNvGrpSpPr/>
          <p:nvPr/>
        </p:nvGrpSpPr>
        <p:grpSpPr>
          <a:xfrm>
            <a:off x="111075" y="3478928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873B15BC-3959-196A-9C3C-B0E6A6F6FE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668BA24-CECC-3BB7-4B59-970C48D35BEC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4205E4AB-EF43-B2CD-EAD2-C6BAD7E87D89}"/>
              </a:ext>
            </a:extLst>
          </p:cNvPr>
          <p:cNvGrpSpPr/>
          <p:nvPr/>
        </p:nvGrpSpPr>
        <p:grpSpPr>
          <a:xfrm>
            <a:off x="16820" y="2171693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8D75A235-B575-8274-51C1-3508F2287E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D8757F88-93F8-057B-49D6-51AB8C984267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F44C0C5-14E0-1207-8FBF-849AE1FDC27B}"/>
              </a:ext>
            </a:extLst>
          </p:cNvPr>
          <p:cNvGrpSpPr/>
          <p:nvPr/>
        </p:nvGrpSpPr>
        <p:grpSpPr>
          <a:xfrm>
            <a:off x="178849" y="4773054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4E640305-54E3-EF5D-26CB-5C777ED787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9245C160-F441-21C3-69F8-788F42FCE70D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F855C42F-C7C7-945A-C96F-EAB35176338B}"/>
              </a:ext>
            </a:extLst>
          </p:cNvPr>
          <p:cNvSpPr/>
          <p:nvPr/>
        </p:nvSpPr>
        <p:spPr>
          <a:xfrm>
            <a:off x="1301811" y="1441950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90D4423E-9108-FC29-7220-E8071024CFCD}"/>
              </a:ext>
            </a:extLst>
          </p:cNvPr>
          <p:cNvSpPr/>
          <p:nvPr/>
        </p:nvSpPr>
        <p:spPr>
          <a:xfrm>
            <a:off x="1868835" y="1211009"/>
            <a:ext cx="246380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8CCD103-9C97-D41A-6956-443F041E390B}"/>
              </a:ext>
            </a:extLst>
          </p:cNvPr>
          <p:cNvSpPr txBox="1"/>
          <p:nvPr/>
        </p:nvSpPr>
        <p:spPr>
          <a:xfrm>
            <a:off x="9246646" y="82225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0320FA8-EAB0-7A84-1BD0-7401C8D8E853}"/>
              </a:ext>
            </a:extLst>
          </p:cNvPr>
          <p:cNvSpPr/>
          <p:nvPr/>
        </p:nvSpPr>
        <p:spPr>
          <a:xfrm>
            <a:off x="4626429" y="1211008"/>
            <a:ext cx="330836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model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3B18181-BAFE-25A2-E93F-92544E031C50}"/>
              </a:ext>
            </a:extLst>
          </p:cNvPr>
          <p:cNvSpPr txBox="1"/>
          <p:nvPr/>
        </p:nvSpPr>
        <p:spPr>
          <a:xfrm>
            <a:off x="5806764" y="822254"/>
            <a:ext cx="9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1627AA5A-40F1-DA91-6A59-9B08BCCE1EA8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332641" y="2136584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C9D1A8D4-6714-911E-D84F-E46DDF1D7934}"/>
              </a:ext>
            </a:extLst>
          </p:cNvPr>
          <p:cNvSpPr/>
          <p:nvPr/>
        </p:nvSpPr>
        <p:spPr>
          <a:xfrm>
            <a:off x="8228583" y="1211009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</a:t>
            </a:r>
          </a:p>
          <a:p>
            <a:r>
              <a:rPr lang="fr-FR"/>
              <a:t>• Compress pathways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5B8D301-F44E-92FE-ECF8-CE8DC19D52F8}"/>
              </a:ext>
            </a:extLst>
          </p:cNvPr>
          <p:cNvSpPr txBox="1"/>
          <p:nvPr/>
        </p:nvSpPr>
        <p:spPr>
          <a:xfrm>
            <a:off x="2626890" y="82225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921F9A74-E7EA-8508-83B5-32F719EDFFEA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7934795" y="2136584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4F472E64-AD53-A701-2F26-18E3A3C12072}"/>
              </a:ext>
            </a:extLst>
          </p:cNvPr>
          <p:cNvCxnSpPr>
            <a:cxnSpLocks/>
            <a:stCxn id="28" idx="2"/>
            <a:endCxn id="10" idx="0"/>
          </p:cNvCxnSpPr>
          <p:nvPr/>
        </p:nvCxnSpPr>
        <p:spPr>
          <a:xfrm rot="5400000">
            <a:off x="6380329" y="109079"/>
            <a:ext cx="387085" cy="6293249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52B205D-259C-0542-65AC-BE1C1C02F411}"/>
              </a:ext>
            </a:extLst>
          </p:cNvPr>
          <p:cNvSpPr/>
          <p:nvPr/>
        </p:nvSpPr>
        <p:spPr>
          <a:xfrm>
            <a:off x="1868835" y="3449246"/>
            <a:ext cx="3116822" cy="2388655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Reduce the model to a convex problem</a:t>
            </a:r>
          </a:p>
          <a:p>
            <a:r>
              <a:rPr lang="fr-FR"/>
              <a:t>• Find reference EFM</a:t>
            </a:r>
          </a:p>
          <a:p>
            <a:r>
              <a:rPr lang="fr-FR"/>
              <a:t>• Remove inactive reactions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67BCE3-2315-7678-7C33-0017CAFA11E8}"/>
              </a:ext>
            </a:extLst>
          </p:cNvPr>
          <p:cNvSpPr txBox="1"/>
          <p:nvPr/>
        </p:nvSpPr>
        <p:spPr>
          <a:xfrm>
            <a:off x="2953398" y="5877426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308578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1D1BB-649A-B441-3847-BFD148EB7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D02C4CCB-DE2B-0E9E-273D-09B97B0835EB}"/>
              </a:ext>
            </a:extLst>
          </p:cNvPr>
          <p:cNvGrpSpPr/>
          <p:nvPr/>
        </p:nvGrpSpPr>
        <p:grpSpPr>
          <a:xfrm>
            <a:off x="307445" y="1110850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1DC5DBDF-B30D-ED59-ED9C-94B57F365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EA949440-3424-6D8D-47F9-D1873CDE2F98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D566D03-92B2-C0D6-10F3-CC1500C377D6}"/>
              </a:ext>
            </a:extLst>
          </p:cNvPr>
          <p:cNvGrpSpPr/>
          <p:nvPr/>
        </p:nvGrpSpPr>
        <p:grpSpPr>
          <a:xfrm>
            <a:off x="111075" y="3478928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613FFB8E-46CD-6D03-2AF6-B812F964A7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8900724-BD85-0D0A-691E-6CEB166D9DAC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52547035-3D60-CE10-94F3-8CAC6BD5C13A}"/>
              </a:ext>
            </a:extLst>
          </p:cNvPr>
          <p:cNvGrpSpPr/>
          <p:nvPr/>
        </p:nvGrpSpPr>
        <p:grpSpPr>
          <a:xfrm>
            <a:off x="16820" y="2171693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013F1366-4C03-96EA-5BF7-31B3672724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36BFF225-42E9-EBFB-FC3E-2CE4BE100897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CBA5C388-7BF9-635C-2C2C-1F71E4F0A212}"/>
              </a:ext>
            </a:extLst>
          </p:cNvPr>
          <p:cNvGrpSpPr/>
          <p:nvPr/>
        </p:nvGrpSpPr>
        <p:grpSpPr>
          <a:xfrm>
            <a:off x="178849" y="4773054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62B30B7A-676E-7A1D-1F4C-A74785524F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7CA5CE21-ED90-36AE-4890-D82F892BF6C2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475B9EC7-4C1E-025C-61E2-8AE11D00F53E}"/>
              </a:ext>
            </a:extLst>
          </p:cNvPr>
          <p:cNvSpPr/>
          <p:nvPr/>
        </p:nvSpPr>
        <p:spPr>
          <a:xfrm>
            <a:off x="1301811" y="1441950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6F6876EB-7188-C2EB-B838-9E3956AE9FAA}"/>
              </a:ext>
            </a:extLst>
          </p:cNvPr>
          <p:cNvSpPr/>
          <p:nvPr/>
        </p:nvSpPr>
        <p:spPr>
          <a:xfrm>
            <a:off x="1868835" y="1211009"/>
            <a:ext cx="246380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0AAA325-2691-7306-C3A0-062AEA860449}"/>
              </a:ext>
            </a:extLst>
          </p:cNvPr>
          <p:cNvSpPr txBox="1"/>
          <p:nvPr/>
        </p:nvSpPr>
        <p:spPr>
          <a:xfrm>
            <a:off x="9246646" y="82225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0F0CEC5-5057-EA6A-9016-192DCF3992EB}"/>
              </a:ext>
            </a:extLst>
          </p:cNvPr>
          <p:cNvSpPr/>
          <p:nvPr/>
        </p:nvSpPr>
        <p:spPr>
          <a:xfrm>
            <a:off x="4626429" y="1211008"/>
            <a:ext cx="330836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model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C21D408-BFC4-3E8A-9DEB-3158ED5DC1FD}"/>
              </a:ext>
            </a:extLst>
          </p:cNvPr>
          <p:cNvSpPr txBox="1"/>
          <p:nvPr/>
        </p:nvSpPr>
        <p:spPr>
          <a:xfrm>
            <a:off x="5806764" y="822254"/>
            <a:ext cx="9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A1BD20F9-0C2A-1FB6-3E15-4245E8B503BA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332641" y="2136584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A062E146-D89C-5436-5043-3A1365BCBBB5}"/>
              </a:ext>
            </a:extLst>
          </p:cNvPr>
          <p:cNvSpPr/>
          <p:nvPr/>
        </p:nvSpPr>
        <p:spPr>
          <a:xfrm>
            <a:off x="8228583" y="1211009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</a:t>
            </a:r>
          </a:p>
          <a:p>
            <a:r>
              <a:rPr lang="fr-FR"/>
              <a:t>• Compress pathways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679ED548-0AD6-5EFB-6349-1DA0F610828C}"/>
              </a:ext>
            </a:extLst>
          </p:cNvPr>
          <p:cNvSpPr txBox="1"/>
          <p:nvPr/>
        </p:nvSpPr>
        <p:spPr>
          <a:xfrm>
            <a:off x="2626890" y="82225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B5677B17-A587-6947-9269-F78CEFD5E555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7934795" y="2136584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B53EF776-65E4-5FAA-DE8B-D0955FC252E5}"/>
              </a:ext>
            </a:extLst>
          </p:cNvPr>
          <p:cNvCxnSpPr>
            <a:cxnSpLocks/>
            <a:stCxn id="28" idx="2"/>
            <a:endCxn id="11" idx="0"/>
          </p:cNvCxnSpPr>
          <p:nvPr/>
        </p:nvCxnSpPr>
        <p:spPr>
          <a:xfrm rot="5400000">
            <a:off x="6380329" y="109079"/>
            <a:ext cx="387085" cy="6293249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9518BBC-268B-4449-9615-EA954502BCE6}"/>
              </a:ext>
            </a:extLst>
          </p:cNvPr>
          <p:cNvSpPr/>
          <p:nvPr/>
        </p:nvSpPr>
        <p:spPr>
          <a:xfrm>
            <a:off x="5268688" y="3449246"/>
            <a:ext cx="2774967" cy="2388655"/>
          </a:xfrm>
          <a:prstGeom prst="roundRect">
            <a:avLst>
              <a:gd name="adj" fmla="val 690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Build the CGM</a:t>
            </a:r>
          </a:p>
          <a:p>
            <a:r>
              <a:rPr lang="fr-FR"/>
              <a:t>• Check mass balance</a:t>
            </a:r>
          </a:p>
          <a:p>
            <a:r>
              <a:rPr lang="fr-FR"/>
              <a:t>• Convert units</a:t>
            </a:r>
          </a:p>
          <a:p>
            <a:r>
              <a:rPr lang="fr-FR"/>
              <a:t>• Ribosomal reaction</a:t>
            </a:r>
          </a:p>
          <a:p>
            <a:r>
              <a:rPr lang="fr-FR"/>
              <a:t>• Housekeeping proteins</a:t>
            </a:r>
          </a:p>
          <a:p>
            <a:r>
              <a:rPr lang="fr-FR"/>
              <a:t>• Activation/inactivation</a:t>
            </a:r>
          </a:p>
          <a:p>
            <a:r>
              <a:rPr lang="fr-FR"/>
              <a:t>• External conditions</a:t>
            </a:r>
          </a:p>
          <a:p>
            <a:r>
              <a:rPr lang="fr-FR"/>
              <a:t>• Find an initial solution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B1E1451-B799-9524-2C65-6FE48FE9303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936181" y="4643574"/>
            <a:ext cx="33250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8C462BD-1994-0CD4-4133-099074B42EBC}"/>
              </a:ext>
            </a:extLst>
          </p:cNvPr>
          <p:cNvSpPr/>
          <p:nvPr/>
        </p:nvSpPr>
        <p:spPr>
          <a:xfrm>
            <a:off x="1868835" y="3449246"/>
            <a:ext cx="3116822" cy="2388655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Reduce the model to a convex problem</a:t>
            </a:r>
          </a:p>
          <a:p>
            <a:r>
              <a:rPr lang="fr-FR"/>
              <a:t>• Find reference EFM</a:t>
            </a:r>
          </a:p>
          <a:p>
            <a:r>
              <a:rPr lang="fr-FR"/>
              <a:t>• Remove inactive reactions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DA66D38-1F71-9E00-553A-A7C2B028725D}"/>
              </a:ext>
            </a:extLst>
          </p:cNvPr>
          <p:cNvSpPr txBox="1"/>
          <p:nvPr/>
        </p:nvSpPr>
        <p:spPr>
          <a:xfrm>
            <a:off x="6099143" y="5887713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5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1234A68-04B7-80CB-45E3-27F64799F54C}"/>
              </a:ext>
            </a:extLst>
          </p:cNvPr>
          <p:cNvSpPr txBox="1"/>
          <p:nvPr/>
        </p:nvSpPr>
        <p:spPr>
          <a:xfrm>
            <a:off x="2953398" y="5877426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130863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EE4B4-3DA4-CEED-AA62-2DF29B12F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85E9ACE8-9FF6-1AE0-D5DD-5E71D57029E8}"/>
              </a:ext>
            </a:extLst>
          </p:cNvPr>
          <p:cNvGrpSpPr/>
          <p:nvPr/>
        </p:nvGrpSpPr>
        <p:grpSpPr>
          <a:xfrm>
            <a:off x="307445" y="1110850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291D085F-8579-A26F-EAA9-E832E6B1D1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81B7978-B4A7-29E1-F4EA-235D046F8C9E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52813DA8-3DEF-C3CC-8780-D380C62C3C94}"/>
              </a:ext>
            </a:extLst>
          </p:cNvPr>
          <p:cNvGrpSpPr/>
          <p:nvPr/>
        </p:nvGrpSpPr>
        <p:grpSpPr>
          <a:xfrm>
            <a:off x="111075" y="3478928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E7683B62-FF60-E496-05FA-EB934103A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793D54D-919C-5AD4-42A9-A49E58157238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BFDE35E1-0805-C74B-DF83-44C34CC3E382}"/>
              </a:ext>
            </a:extLst>
          </p:cNvPr>
          <p:cNvGrpSpPr/>
          <p:nvPr/>
        </p:nvGrpSpPr>
        <p:grpSpPr>
          <a:xfrm>
            <a:off x="16820" y="2171693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45B56662-B991-46E4-8F4E-A29D096E72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CBB6276-5F9C-0841-0717-34450C34CF40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8D3F6E71-84E5-43A7-4A3C-117EC950F568}"/>
              </a:ext>
            </a:extLst>
          </p:cNvPr>
          <p:cNvGrpSpPr/>
          <p:nvPr/>
        </p:nvGrpSpPr>
        <p:grpSpPr>
          <a:xfrm>
            <a:off x="178849" y="4773054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90C1CAC8-9921-6B06-412F-ACC57B27EB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7556433F-6B36-A6AA-BA3C-9591047E4987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CCAB7595-CCF7-2C69-2D4A-41A76560A7B6}"/>
              </a:ext>
            </a:extLst>
          </p:cNvPr>
          <p:cNvSpPr/>
          <p:nvPr/>
        </p:nvSpPr>
        <p:spPr>
          <a:xfrm>
            <a:off x="1301811" y="1441950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A084DAD-93E3-A6FA-3904-243D461079E5}"/>
              </a:ext>
            </a:extLst>
          </p:cNvPr>
          <p:cNvSpPr/>
          <p:nvPr/>
        </p:nvSpPr>
        <p:spPr>
          <a:xfrm>
            <a:off x="1868835" y="1211009"/>
            <a:ext cx="246380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5BFC179-209C-1784-3E1B-9C93A25A8A06}"/>
              </a:ext>
            </a:extLst>
          </p:cNvPr>
          <p:cNvSpPr txBox="1"/>
          <p:nvPr/>
        </p:nvSpPr>
        <p:spPr>
          <a:xfrm>
            <a:off x="9246646" y="82225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68E8B8A-3628-841C-F591-5748841F8DC3}"/>
              </a:ext>
            </a:extLst>
          </p:cNvPr>
          <p:cNvSpPr/>
          <p:nvPr/>
        </p:nvSpPr>
        <p:spPr>
          <a:xfrm>
            <a:off x="4626429" y="1211008"/>
            <a:ext cx="330836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model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7056E-3668-C086-F74C-0F44EF76E1EF}"/>
              </a:ext>
            </a:extLst>
          </p:cNvPr>
          <p:cNvSpPr txBox="1"/>
          <p:nvPr/>
        </p:nvSpPr>
        <p:spPr>
          <a:xfrm>
            <a:off x="5806764" y="822254"/>
            <a:ext cx="9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B61520E2-C6EE-74FB-F4CA-B4070EB6C115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332641" y="2136584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8101A3E-6218-E654-ADD1-F29B217111CE}"/>
              </a:ext>
            </a:extLst>
          </p:cNvPr>
          <p:cNvSpPr/>
          <p:nvPr/>
        </p:nvSpPr>
        <p:spPr>
          <a:xfrm>
            <a:off x="8228583" y="1211009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</a:t>
            </a:r>
          </a:p>
          <a:p>
            <a:r>
              <a:rPr lang="fr-FR"/>
              <a:t>• Compress pathways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C42C3295-2EE2-9C81-A39A-0C85C97ACE4C}"/>
              </a:ext>
            </a:extLst>
          </p:cNvPr>
          <p:cNvSpPr txBox="1"/>
          <p:nvPr/>
        </p:nvSpPr>
        <p:spPr>
          <a:xfrm>
            <a:off x="2626890" y="82225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B9443258-0AFF-6ED0-F1A4-F9BC18C2ED4B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7934795" y="2136584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0093AC16-49D3-15CB-A18A-CC6114F5403D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rot="5400000">
            <a:off x="6380329" y="109079"/>
            <a:ext cx="387085" cy="6293249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21FD292-8EAA-915E-784D-832F7E2E10FF}"/>
              </a:ext>
            </a:extLst>
          </p:cNvPr>
          <p:cNvSpPr/>
          <p:nvPr/>
        </p:nvSpPr>
        <p:spPr>
          <a:xfrm>
            <a:off x="8490857" y="4015387"/>
            <a:ext cx="2721549" cy="1361516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Consistent</a:t>
            </a:r>
          </a:p>
          <a:p>
            <a:r>
              <a:rPr lang="fr-FR" sz="2000" b="1"/>
              <a:t>genome-scale</a:t>
            </a:r>
          </a:p>
          <a:p>
            <a:r>
              <a:rPr lang="fr-FR" sz="2000" b="1"/>
              <a:t>CGM</a:t>
            </a:r>
          </a:p>
        </p:txBody>
      </p:sp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61B4BC81-3F1D-5051-2486-30B504941899}"/>
              </a:ext>
            </a:extLst>
          </p:cNvPr>
          <p:cNvSpPr/>
          <p:nvPr/>
        </p:nvSpPr>
        <p:spPr>
          <a:xfrm>
            <a:off x="8141494" y="3598859"/>
            <a:ext cx="273735" cy="216284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2" descr="Free Vectors | Structure of cells">
            <a:extLst>
              <a:ext uri="{FF2B5EF4-FFF2-40B4-BE49-F238E27FC236}">
                <a16:creationId xmlns:a16="http://schemas.microsoft.com/office/drawing/2014/main" id="{07580849-407E-445A-B61F-66A2AD976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567" t="10614" r="17268" b="11437"/>
          <a:stretch/>
        </p:blipFill>
        <p:spPr bwMode="auto">
          <a:xfrm rot="16200000">
            <a:off x="10186252" y="4292912"/>
            <a:ext cx="1011742" cy="85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DAAA0D8B-B84F-7961-B6AF-C33A70AFD434}"/>
              </a:ext>
            </a:extLst>
          </p:cNvPr>
          <p:cNvSpPr/>
          <p:nvPr/>
        </p:nvSpPr>
        <p:spPr>
          <a:xfrm>
            <a:off x="5268688" y="3449246"/>
            <a:ext cx="2774967" cy="2388655"/>
          </a:xfrm>
          <a:prstGeom prst="roundRect">
            <a:avLst>
              <a:gd name="adj" fmla="val 690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Build the CGM</a:t>
            </a:r>
          </a:p>
          <a:p>
            <a:r>
              <a:rPr lang="fr-FR"/>
              <a:t>• Check mass balance</a:t>
            </a:r>
          </a:p>
          <a:p>
            <a:r>
              <a:rPr lang="fr-FR"/>
              <a:t>• Convert units</a:t>
            </a:r>
          </a:p>
          <a:p>
            <a:r>
              <a:rPr lang="fr-FR"/>
              <a:t>• Ribosomal reaction</a:t>
            </a:r>
          </a:p>
          <a:p>
            <a:r>
              <a:rPr lang="fr-FR"/>
              <a:t>• Housekeeping proteins</a:t>
            </a:r>
          </a:p>
          <a:p>
            <a:r>
              <a:rPr lang="fr-FR"/>
              <a:t>• Activation/inactivation</a:t>
            </a:r>
          </a:p>
          <a:p>
            <a:r>
              <a:rPr lang="fr-FR"/>
              <a:t>• External conditions</a:t>
            </a:r>
          </a:p>
          <a:p>
            <a:r>
              <a:rPr lang="fr-FR"/>
              <a:t>• Find an initial solution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799B4A0-D032-5DE9-023F-287013DCFE50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936181" y="4643574"/>
            <a:ext cx="33250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59044986-01E8-2E96-852E-F515717D7EB3}"/>
              </a:ext>
            </a:extLst>
          </p:cNvPr>
          <p:cNvSpPr txBox="1"/>
          <p:nvPr/>
        </p:nvSpPr>
        <p:spPr>
          <a:xfrm>
            <a:off x="6099143" y="5887713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6D16D34-DC6F-289E-7F91-077467DFFA22}"/>
              </a:ext>
            </a:extLst>
          </p:cNvPr>
          <p:cNvSpPr txBox="1"/>
          <p:nvPr/>
        </p:nvSpPr>
        <p:spPr>
          <a:xfrm>
            <a:off x="2953398" y="5877426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4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993C6673-6E77-17A5-6985-6F3CBF8782FC}"/>
              </a:ext>
            </a:extLst>
          </p:cNvPr>
          <p:cNvSpPr/>
          <p:nvPr/>
        </p:nvSpPr>
        <p:spPr>
          <a:xfrm>
            <a:off x="1868835" y="3449246"/>
            <a:ext cx="3116822" cy="2388655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Reduce the model to a convex problem</a:t>
            </a:r>
          </a:p>
          <a:p>
            <a:r>
              <a:rPr lang="fr-FR"/>
              <a:t>• Find reference EFM</a:t>
            </a:r>
          </a:p>
          <a:p>
            <a:r>
              <a:rPr lang="fr-FR"/>
              <a:t>• Remove inactive reactions</a:t>
            </a:r>
          </a:p>
        </p:txBody>
      </p:sp>
    </p:spTree>
    <p:extLst>
      <p:ext uri="{BB962C8B-B14F-4D97-AF65-F5344CB8AC3E}">
        <p14:creationId xmlns:p14="http://schemas.microsoft.com/office/powerpoint/2010/main" val="128665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D2DC1-4294-39AF-209C-BF03344B8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 78">
            <a:extLst>
              <a:ext uri="{FF2B5EF4-FFF2-40B4-BE49-F238E27FC236}">
                <a16:creationId xmlns:a16="http://schemas.microsoft.com/office/drawing/2014/main" id="{C6E6AB0A-B1C7-7502-3F0B-F45F0A5D2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139" y="5362049"/>
            <a:ext cx="604279" cy="720865"/>
          </a:xfrm>
          <a:prstGeom prst="rect">
            <a:avLst/>
          </a:prstGeom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5A3C8C3B-D392-D865-754F-2A4064142D10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E1CE31EF-668F-FA5C-531F-DF4FF35FE7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FD7AD5A3-3C6A-A48F-2235-3050050425D4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0C6F43A-DC39-09DD-2A6A-F3E974C7EE78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FBD95912-7015-5A88-D87E-5AD2563E75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A9AF310-9357-AEA4-363E-6602D3E7826A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466DA95-4DB4-7C5F-5D1C-D72E7D8600EE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35773D4B-F2A2-3B9A-5395-55E4878FD3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177E092-37AF-ED64-6839-01F6AC934B0C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645EC83-0893-7373-6878-A94C1745618B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06FA839A-1E1F-A566-D2D0-9F09DF7DC2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FC04445-3C64-0646-8CA9-4A33F65D29A0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B947F98C-EF96-8FDD-6D73-EAE31A2C57C8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C6A7468-B28A-8652-4D16-85E87688C0AD}"/>
              </a:ext>
            </a:extLst>
          </p:cNvPr>
          <p:cNvSpPr/>
          <p:nvPr/>
        </p:nvSpPr>
        <p:spPr>
          <a:xfrm>
            <a:off x="1868835" y="1189237"/>
            <a:ext cx="1120557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Collect</a:t>
            </a:r>
          </a:p>
          <a:p>
            <a:pPr algn="ctr"/>
            <a:r>
              <a:rPr lang="fr-FR" sz="2000" b="1"/>
              <a:t>data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9DCC8A3-DAE8-3085-0053-048C8774F216}"/>
              </a:ext>
            </a:extLst>
          </p:cNvPr>
          <p:cNvSpPr txBox="1"/>
          <p:nvPr/>
        </p:nvSpPr>
        <p:spPr>
          <a:xfrm>
            <a:off x="5561946" y="820453"/>
            <a:ext cx="211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8416A97-8F77-B327-AC19-843EAD93E8AF}"/>
              </a:ext>
            </a:extLst>
          </p:cNvPr>
          <p:cNvSpPr/>
          <p:nvPr/>
        </p:nvSpPr>
        <p:spPr>
          <a:xfrm>
            <a:off x="3374813" y="1189237"/>
            <a:ext cx="1801711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Check model consistency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CCFDA6-4A71-CEAA-05AD-EBF802ADAC2E}"/>
              </a:ext>
            </a:extLst>
          </p:cNvPr>
          <p:cNvSpPr txBox="1"/>
          <p:nvPr/>
        </p:nvSpPr>
        <p:spPr>
          <a:xfrm>
            <a:off x="3374813" y="820453"/>
            <a:ext cx="180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375E5007-EDB0-8B09-9163-9954A46F1368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>
            <a:off x="2989392" y="2114813"/>
            <a:ext cx="38542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7AB65F87-6A31-8BF3-2833-2B039BDAFE05}"/>
              </a:ext>
            </a:extLst>
          </p:cNvPr>
          <p:cNvSpPr/>
          <p:nvPr/>
        </p:nvSpPr>
        <p:spPr>
          <a:xfrm>
            <a:off x="5561945" y="1189237"/>
            <a:ext cx="2119015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Edit / compress model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5F4EAC94-529A-58A0-62E7-AB5B7D87FF70}"/>
              </a:ext>
            </a:extLst>
          </p:cNvPr>
          <p:cNvSpPr txBox="1"/>
          <p:nvPr/>
        </p:nvSpPr>
        <p:spPr>
          <a:xfrm>
            <a:off x="1868835" y="820453"/>
            <a:ext cx="112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E52EFC12-5612-1314-5119-770B6F0E08DF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5176524" y="2114813"/>
            <a:ext cx="38542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05CF16F-B789-FBDC-9284-03B22C29AC92}"/>
              </a:ext>
            </a:extLst>
          </p:cNvPr>
          <p:cNvSpPr/>
          <p:nvPr/>
        </p:nvSpPr>
        <p:spPr>
          <a:xfrm>
            <a:off x="1868834" y="3598859"/>
            <a:ext cx="2776805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Reduce the model to a convex problem</a:t>
            </a:r>
          </a:p>
        </p:txBody>
      </p: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9D7FABFC-D236-7608-5F8A-5F94A6CFA42E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 rot="5400000">
            <a:off x="4660110" y="1637516"/>
            <a:ext cx="558470" cy="3364216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EC236509-AF8C-3294-4F53-B29013F26720}"/>
              </a:ext>
            </a:extLst>
          </p:cNvPr>
          <p:cNvSpPr txBox="1"/>
          <p:nvPr/>
        </p:nvSpPr>
        <p:spPr>
          <a:xfrm>
            <a:off x="1868835" y="5485920"/>
            <a:ext cx="277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4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6627D2-4352-972F-1B93-7BE91FCB351F}"/>
              </a:ext>
            </a:extLst>
          </p:cNvPr>
          <p:cNvSpPr/>
          <p:nvPr/>
        </p:nvSpPr>
        <p:spPr>
          <a:xfrm>
            <a:off x="4923244" y="3598859"/>
            <a:ext cx="1849782" cy="1850605"/>
          </a:xfrm>
          <a:prstGeom prst="roundRect">
            <a:avLst>
              <a:gd name="adj" fmla="val 841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Build the CGM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0E1F95E-A463-4E61-D13B-0A5F10028361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4645639" y="4524162"/>
            <a:ext cx="277605" cy="27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A813731-E52C-41BD-0835-7332D0DA4B6F}"/>
              </a:ext>
            </a:extLst>
          </p:cNvPr>
          <p:cNvSpPr txBox="1"/>
          <p:nvPr/>
        </p:nvSpPr>
        <p:spPr>
          <a:xfrm>
            <a:off x="4923242" y="5485920"/>
            <a:ext cx="184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5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68F34EB-BFE3-8DB2-CCC2-12C8C10DA7CE}"/>
              </a:ext>
            </a:extLst>
          </p:cNvPr>
          <p:cNvSpPr/>
          <p:nvPr/>
        </p:nvSpPr>
        <p:spPr>
          <a:xfrm>
            <a:off x="8448802" y="2638866"/>
            <a:ext cx="2889758" cy="1361516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Consistent</a:t>
            </a:r>
          </a:p>
          <a:p>
            <a:r>
              <a:rPr lang="fr-FR" sz="2000" b="1"/>
              <a:t>genome-scale</a:t>
            </a:r>
          </a:p>
          <a:p>
            <a:r>
              <a:rPr lang="fr-FR" sz="2000" b="1"/>
              <a:t>CGM</a:t>
            </a:r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18066154-4A60-2EE9-22EF-10DFC4C05F7C}"/>
              </a:ext>
            </a:extLst>
          </p:cNvPr>
          <p:cNvSpPr/>
          <p:nvPr/>
        </p:nvSpPr>
        <p:spPr>
          <a:xfrm>
            <a:off x="7936548" y="1642502"/>
            <a:ext cx="402590" cy="3377694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EF46C0A-FBFE-76B3-FEF9-7CB97E2C73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9142" y="2002815"/>
            <a:ext cx="739943" cy="941552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34942349-4EF5-37AD-E104-00BD063717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5697" y="2002815"/>
            <a:ext cx="739943" cy="941552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EC7CAECB-1487-58C2-A2C9-87F45AFEBA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480" y="2002815"/>
            <a:ext cx="739943" cy="94155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E88F26FC-978E-8D63-2CA9-F6263D4F55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9674" y="4386061"/>
            <a:ext cx="739943" cy="941552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440C316F-27CF-7551-FEAC-C881FC40CD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0668" y="4386061"/>
            <a:ext cx="739943" cy="941552"/>
          </a:xfrm>
          <a:prstGeom prst="rect">
            <a:avLst/>
          </a:prstGeom>
        </p:spPr>
      </p:pic>
      <p:sp>
        <p:nvSpPr>
          <p:cNvPr id="78" name="Flèche en arc 77">
            <a:extLst>
              <a:ext uri="{FF2B5EF4-FFF2-40B4-BE49-F238E27FC236}">
                <a16:creationId xmlns:a16="http://schemas.microsoft.com/office/drawing/2014/main" id="{B597B07A-55C5-91F1-588C-13B5592C1B2B}"/>
              </a:ext>
            </a:extLst>
          </p:cNvPr>
          <p:cNvSpPr/>
          <p:nvPr/>
        </p:nvSpPr>
        <p:spPr>
          <a:xfrm rot="10800000">
            <a:off x="6175389" y="4786066"/>
            <a:ext cx="1849781" cy="1849781"/>
          </a:xfrm>
          <a:prstGeom prst="circularArrow">
            <a:avLst>
              <a:gd name="adj1" fmla="val 6882"/>
              <a:gd name="adj2" fmla="val 1142319"/>
              <a:gd name="adj3" fmla="val 20360583"/>
              <a:gd name="adj4" fmla="val 554485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80" name="Image 79">
            <a:extLst>
              <a:ext uri="{FF2B5EF4-FFF2-40B4-BE49-F238E27FC236}">
                <a16:creationId xmlns:a16="http://schemas.microsoft.com/office/drawing/2014/main" id="{B055CEB8-3511-2526-A4C9-9C737D44D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8923" y="2800881"/>
            <a:ext cx="846597" cy="1009934"/>
          </a:xfrm>
          <a:prstGeom prst="rect">
            <a:avLst/>
          </a:prstGeom>
        </p:spPr>
      </p:pic>
      <p:sp>
        <p:nvSpPr>
          <p:cNvPr id="81" name="ZoneTexte 80">
            <a:extLst>
              <a:ext uri="{FF2B5EF4-FFF2-40B4-BE49-F238E27FC236}">
                <a16:creationId xmlns:a16="http://schemas.microsoft.com/office/drawing/2014/main" id="{36BCB406-96F8-9F0B-ACA7-12701C811B83}"/>
              </a:ext>
            </a:extLst>
          </p:cNvPr>
          <p:cNvSpPr txBox="1"/>
          <p:nvPr/>
        </p:nvSpPr>
        <p:spPr>
          <a:xfrm>
            <a:off x="111075" y="146393"/>
            <a:ext cx="2450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>
                <a:latin typeface="Avenir Black" panose="02000503020000020003" pitchFamily="2" charset="0"/>
                <a:cs typeface="Beirut" pitchFamily="2" charset="-78"/>
              </a:rPr>
              <a:t>Software usage</a:t>
            </a:r>
          </a:p>
        </p:txBody>
      </p:sp>
    </p:spTree>
    <p:extLst>
      <p:ext uri="{BB962C8B-B14F-4D97-AF65-F5344CB8AC3E}">
        <p14:creationId xmlns:p14="http://schemas.microsoft.com/office/powerpoint/2010/main" val="13388451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404</Words>
  <Application>Microsoft Macintosh PowerPoint</Application>
  <PresentationFormat>Grand écran</PresentationFormat>
  <Paragraphs>179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Avenir Black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Rocabert</dc:creator>
  <cp:lastModifiedBy>Charles Rocabert</cp:lastModifiedBy>
  <cp:revision>129</cp:revision>
  <dcterms:created xsi:type="dcterms:W3CDTF">2025-01-29T14:47:07Z</dcterms:created>
  <dcterms:modified xsi:type="dcterms:W3CDTF">2025-06-23T15:00:42Z</dcterms:modified>
</cp:coreProperties>
</file>