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7" r:id="rId2"/>
    <p:sldId id="270" r:id="rId3"/>
    <p:sldId id="258" r:id="rId4"/>
    <p:sldId id="259" r:id="rId5"/>
    <p:sldId id="269" r:id="rId6"/>
    <p:sldId id="265" r:id="rId7"/>
    <p:sldId id="266" r:id="rId8"/>
    <p:sldId id="267" r:id="rId9"/>
    <p:sldId id="271" r:id="rId10"/>
    <p:sldId id="272" r:id="rId11"/>
    <p:sldId id="273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845"/>
    <a:srgbClr val="FFF7F0"/>
    <a:srgbClr val="EEF8E5"/>
    <a:srgbClr val="F1EDE2"/>
    <a:srgbClr val="FFFD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57"/>
    <p:restoredTop sz="94625"/>
  </p:normalViewPr>
  <p:slideViewPr>
    <p:cSldViewPr snapToGrid="0">
      <p:cViewPr varScale="1">
        <p:scale>
          <a:sx n="132" d="100"/>
          <a:sy n="132" d="100"/>
        </p:scale>
        <p:origin x="1408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500105-9C48-984E-9CDC-F1375D25D7E6}" type="datetimeFigureOut">
              <a:t>07/04/2025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F1E06-D5E6-D248-B45C-D8434899FAE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3260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7554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503E07-BB5F-C6E8-20B4-D01D7E9E2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AB04B50-CD06-821B-E6DB-7DEA6268D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9FE03E7-9BC3-8F8C-8B4D-A9D83166EA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452DB1-8B1F-1036-F501-E45E40ED03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7824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C81E3F-292E-A809-9305-BBA27A0CC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F33BDBA-61E0-AEEF-F008-901E9D470E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41AD7F-1B9C-2A4F-D98F-2FBD6C3CD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B7AA084-2765-1BF7-2475-F4FD1123F1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34908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BEF56-AD64-257A-2C5F-590D9B347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D93EF6-7540-C9F8-A502-6B321C2531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DFD6E83-93D4-CB55-2B3E-118B5FB307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67C5974-1A26-2B45-4FCE-BD17DFAD2F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F1E06-D5E6-D248-B45C-D8434899FAE8}" type="slidenum"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26766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701218-49A7-BA8F-57EC-02BE33D16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45880F-D048-D91B-EBF5-0A89D857A8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F1F9782-C932-74C3-46E3-1ECFD1CC4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C10B2-D5EC-EBC6-A704-EDF92A805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3C3000-F5C0-E033-90E6-50F1C3F27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161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885A05-EED6-A220-252D-934C6E84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5C231A1-80F8-6C05-3033-B3E064D5E6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9FEA26C-3521-DF50-74CB-394A51B27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A659C71-E65C-FBBC-6932-DA6A52879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1E5D0A-F60F-90DF-3CD9-27166519B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1117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05CEA68-5881-3174-E270-4C90E51D9A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4419C3B-3DA8-FC56-FD4F-AC094DA4E9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D3ED396-A57E-8417-005D-529896162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85C519-0138-2914-34D0-018BCBD3A6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553BE6B-B2F6-E97D-899A-E5869D5F3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94144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543903-615C-BF13-C0B3-2C5A17F96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FBB8169-0D72-76BD-BC4A-9F12274D92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CC86DF1-F5CD-D53A-7A57-D70EEFB15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F588D56-0E6B-3841-091A-8397B94FF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4EB171-8289-60B4-F285-8507C1F83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8786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7B0EF7-8208-8B00-63BA-FB581205C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E482C8A-688A-DD78-DD77-106027BB3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F014C9-695E-F695-BBB6-CEF36990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734B1B-A237-D68F-D757-59DFF6583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3A0DD8C-4EC0-9A6A-37C3-D81BD9D02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276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212753-EC43-D814-C43D-A5501D74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2C85274-5EDC-9029-0F7E-C9128CABCB9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FD0AEC0-3987-15CB-BB1B-A4BF80FA5A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9E8B068-575B-ED33-C84F-FD533C6F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27DEC6D-72F3-A83A-FD15-31BEF0D8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7FA73A2-698B-9B12-370E-872575E54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71211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ABA6F5D-428B-66BD-E59F-361AB9485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36752F4-FD3B-BE7B-79F4-627719887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BBA72BE-7255-7CD5-E9AA-ECD4F5BAB5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6FB0972-1D4F-A835-C8FD-E88196E0E5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1E91F70-08BE-563C-1F5A-214AA4D5AB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A92FFDE0-0875-BBC3-3F8A-6BF29B48A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07/04/2025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8A7EF659-825F-7091-43EC-ED39DCAEF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68A57D6C-B29F-30AC-A1E8-F402EA12F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470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1E836-C1C9-D240-F451-4320CCA01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8B45E4-E385-CD37-B725-DA643E73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07/04/2025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77C783F-A53E-45DF-6906-3E0F70119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45999AE-1909-087A-192C-83C672EF7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1366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A31F111-A165-C33E-70E4-43B3FFE8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07/04/2025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1426062-E194-DD9A-74E3-88DB5FE0A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2B77913-8EE0-D95C-914B-09E88137D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2507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E3B5-0B90-C883-A51C-3BEE5FB68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E07BD8-FADB-530B-196F-B2C63941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1B6BE69-1638-275C-9085-E364D1043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37F5FA6-AFFD-7A4C-F6B3-D9AAC70C0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6D7C563-835F-E403-9CDF-0E84415E9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8275FFF-F889-9FEA-3AA9-4DFC2369C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0911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EA8B4E-3CB9-E562-749B-DB4CAF719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1FFEF54-B1B6-BC32-F057-4E1B80D126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76C72B2-F57F-8522-C00E-9EB501A797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1AB3228-8A8E-7C79-A324-B498157AC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7F4CF-FB7D-E643-B991-A4BE8CDC438F}" type="datetimeFigureOut">
              <a:t>07/04/2025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6F9B301-3375-E889-1570-AF8A20A1C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75CFF58-8C7E-6AA3-83DC-165B0E730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09341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266B424-06ED-0C91-96A4-C2D7A6788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0B019C-7ECD-6206-1B2C-93012CA462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9781910-B46B-38A4-1F00-137AB39AB1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7F4CF-FB7D-E643-B991-A4BE8CDC438F}" type="datetimeFigureOut">
              <a:t>07/04/2025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A2185A-7811-8C43-218A-14792469CB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384CF00-5D84-4594-4580-8027D9BFD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82B5B1-A917-3C41-893F-23DDA1F8CC21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08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A7073-841A-3587-D9D6-8AFEFB4B6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09F0D13F-83B6-4C02-60C3-A19240213405}"/>
              </a:ext>
            </a:extLst>
          </p:cNvPr>
          <p:cNvGrpSpPr/>
          <p:nvPr/>
        </p:nvGrpSpPr>
        <p:grpSpPr>
          <a:xfrm>
            <a:off x="5031478" y="2071571"/>
            <a:ext cx="2129044" cy="2714859"/>
            <a:chOff x="5043669" y="1208314"/>
            <a:chExt cx="2129044" cy="2714859"/>
          </a:xfrm>
        </p:grpSpPr>
        <p:pic>
          <p:nvPicPr>
            <p:cNvPr id="9" name="Image 8" descr="Une image contenant clipart, dessin, Graphique, illustration&#10;&#10;Le contenu généré par l’IA peut être incorrect.">
              <a:extLst>
                <a:ext uri="{FF2B5EF4-FFF2-40B4-BE49-F238E27FC236}">
                  <a16:creationId xmlns:a16="http://schemas.microsoft.com/office/drawing/2014/main" id="{3DD825CB-7571-E218-C8FC-9C5FBC97FB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3669" y="1208314"/>
              <a:ext cx="2104661" cy="207604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8F666B57-E39E-DF95-A9CE-80FFBD0596D3}"/>
                </a:ext>
              </a:extLst>
            </p:cNvPr>
            <p:cNvSpPr txBox="1"/>
            <p:nvPr/>
          </p:nvSpPr>
          <p:spPr>
            <a:xfrm>
              <a:off x="5043669" y="3153732"/>
              <a:ext cx="2129044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rgbClr val="012845"/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GBApy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518461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364F2-4C23-33E0-442A-F7E1100B6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119F7333-FBB7-168D-A042-901E61C3CFEF}"/>
              </a:ext>
            </a:extLst>
          </p:cNvPr>
          <p:cNvGrpSpPr/>
          <p:nvPr/>
        </p:nvGrpSpPr>
        <p:grpSpPr>
          <a:xfrm>
            <a:off x="4990174" y="760340"/>
            <a:ext cx="1622846" cy="584775"/>
            <a:chOff x="2701544" y="1851593"/>
            <a:chExt cx="1622846" cy="58477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1C4ADAD6-DFB6-BAB3-40A6-57FA464EB6E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E10B8BA4-BE07-B2C0-4973-76C8BC2081B5}"/>
                </a:ext>
              </a:extLst>
            </p:cNvPr>
            <p:cNvSpPr txBox="1"/>
            <p:nvPr/>
          </p:nvSpPr>
          <p:spPr>
            <a:xfrm>
              <a:off x="3100657" y="1851593"/>
              <a:ext cx="12237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1:</a:t>
              </a:r>
            </a:p>
            <a:p>
              <a:r>
                <a:rPr lang="fr-FR" sz="1400"/>
                <a:t>Collect data</a:t>
              </a:r>
            </a:p>
          </p:txBody>
        </p:sp>
      </p:grpSp>
      <p:sp>
        <p:nvSpPr>
          <p:cNvPr id="81" name="ZoneTexte 80">
            <a:extLst>
              <a:ext uri="{FF2B5EF4-FFF2-40B4-BE49-F238E27FC236}">
                <a16:creationId xmlns:a16="http://schemas.microsoft.com/office/drawing/2014/main" id="{694EB9F7-602B-82AE-EA91-547C2FD52A66}"/>
              </a:ext>
            </a:extLst>
          </p:cNvPr>
          <p:cNvSpPr txBox="1"/>
          <p:nvPr/>
        </p:nvSpPr>
        <p:spPr>
          <a:xfrm>
            <a:off x="111075" y="146393"/>
            <a:ext cx="4590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latin typeface="Avenir Black" panose="02000503020000020003" pitchFamily="2" charset="0"/>
                <a:cs typeface="Beirut" pitchFamily="2" charset="-78"/>
              </a:rPr>
              <a:t>MMSYN tutorials organization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6D755FC-B6F3-71CC-5AFB-6C29DF59717C}"/>
              </a:ext>
            </a:extLst>
          </p:cNvPr>
          <p:cNvGrpSpPr/>
          <p:nvPr/>
        </p:nvGrpSpPr>
        <p:grpSpPr>
          <a:xfrm>
            <a:off x="4990174" y="1682762"/>
            <a:ext cx="2594394" cy="584775"/>
            <a:chOff x="2701544" y="1851593"/>
            <a:chExt cx="2594394" cy="584775"/>
          </a:xfrm>
        </p:grpSpPr>
        <p:pic>
          <p:nvPicPr>
            <p:cNvPr id="4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D5F28290-549A-BB9E-1BD5-447EE5B8F19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CBE19D52-857F-FFF4-65D0-3E4A83FE02C7}"/>
                </a:ext>
              </a:extLst>
            </p:cNvPr>
            <p:cNvSpPr txBox="1"/>
            <p:nvPr/>
          </p:nvSpPr>
          <p:spPr>
            <a:xfrm>
              <a:off x="3100657" y="1851593"/>
              <a:ext cx="21952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2:</a:t>
              </a:r>
            </a:p>
            <a:p>
              <a:pPr algn="ctr"/>
              <a:r>
                <a:rPr lang="fr-FR" sz="1400"/>
                <a:t>Check mass conservation</a:t>
              </a:r>
            </a:p>
          </p:txBody>
        </p: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33851A98-A8F7-495F-B181-7FE25F1F1ABD}"/>
              </a:ext>
            </a:extLst>
          </p:cNvPr>
          <p:cNvCxnSpPr>
            <a:cxnSpLocks/>
            <a:stCxn id="13" idx="2"/>
            <a:endCxn id="43" idx="0"/>
          </p:cNvCxnSpPr>
          <p:nvPr/>
        </p:nvCxnSpPr>
        <p:spPr>
          <a:xfrm>
            <a:off x="5197756" y="1345115"/>
            <a:ext cx="0" cy="38394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B865708B-E4E9-2F5C-9067-B5F7399E01D0}"/>
              </a:ext>
            </a:extLst>
          </p:cNvPr>
          <p:cNvGrpSpPr/>
          <p:nvPr/>
        </p:nvGrpSpPr>
        <p:grpSpPr>
          <a:xfrm>
            <a:off x="2376337" y="2922810"/>
            <a:ext cx="1705882" cy="584775"/>
            <a:chOff x="2701544" y="1851593"/>
            <a:chExt cx="1705882" cy="584775"/>
          </a:xfrm>
        </p:grpSpPr>
        <p:pic>
          <p:nvPicPr>
            <p:cNvPr id="49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3609FB38-BABF-D404-B1CD-2A2569BCD93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5BAE35DF-82E1-37DB-6CF3-42B943845296}"/>
                </a:ext>
              </a:extLst>
            </p:cNvPr>
            <p:cNvSpPr txBox="1"/>
            <p:nvPr/>
          </p:nvSpPr>
          <p:spPr>
            <a:xfrm>
              <a:off x="3100657" y="1851593"/>
              <a:ext cx="130676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3:</a:t>
              </a:r>
            </a:p>
            <a:p>
              <a:pPr algn="ctr"/>
              <a:r>
                <a:rPr lang="fr-FR" sz="1400"/>
                <a:t>Edit the model</a:t>
              </a:r>
            </a:p>
          </p:txBody>
        </p:sp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49E65C74-7153-E3A4-D25E-7B16A9B7DAA9}"/>
              </a:ext>
            </a:extLst>
          </p:cNvPr>
          <p:cNvGrpSpPr/>
          <p:nvPr/>
        </p:nvGrpSpPr>
        <p:grpSpPr>
          <a:xfrm>
            <a:off x="1199254" y="4114754"/>
            <a:ext cx="1762691" cy="800219"/>
            <a:chOff x="2701544" y="1764968"/>
            <a:chExt cx="1762691" cy="800219"/>
          </a:xfrm>
        </p:grpSpPr>
        <p:pic>
          <p:nvPicPr>
            <p:cNvPr id="5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85FBEF1D-807E-1D95-96C1-9C5C1CC6A9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ZoneTexte 53">
              <a:extLst>
                <a:ext uri="{FF2B5EF4-FFF2-40B4-BE49-F238E27FC236}">
                  <a16:creationId xmlns:a16="http://schemas.microsoft.com/office/drawing/2014/main" id="{F6F277A2-037E-D55E-B14A-CAD09E6512AC}"/>
                </a:ext>
              </a:extLst>
            </p:cNvPr>
            <p:cNvSpPr txBox="1"/>
            <p:nvPr/>
          </p:nvSpPr>
          <p:spPr>
            <a:xfrm>
              <a:off x="3100657" y="1764968"/>
              <a:ext cx="13635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4:</a:t>
              </a:r>
            </a:p>
            <a:p>
              <a:r>
                <a:rPr lang="fr-FR" sz="1400"/>
                <a:t>Build complete</a:t>
              </a:r>
            </a:p>
            <a:p>
              <a:r>
                <a:rPr lang="fr-FR" sz="1400"/>
                <a:t>GBA model</a:t>
              </a:r>
            </a:p>
          </p:txBody>
        </p:sp>
      </p:grpSp>
      <p:grpSp>
        <p:nvGrpSpPr>
          <p:cNvPr id="55" name="Groupe 54">
            <a:extLst>
              <a:ext uri="{FF2B5EF4-FFF2-40B4-BE49-F238E27FC236}">
                <a16:creationId xmlns:a16="http://schemas.microsoft.com/office/drawing/2014/main" id="{84D06DFF-7486-7DD3-97E3-9009C9ABD94B}"/>
              </a:ext>
            </a:extLst>
          </p:cNvPr>
          <p:cNvGrpSpPr/>
          <p:nvPr/>
        </p:nvGrpSpPr>
        <p:grpSpPr>
          <a:xfrm>
            <a:off x="3553966" y="4114754"/>
            <a:ext cx="2315592" cy="800219"/>
            <a:chOff x="2701544" y="1764968"/>
            <a:chExt cx="2315592" cy="800219"/>
          </a:xfrm>
        </p:grpSpPr>
        <p:pic>
          <p:nvPicPr>
            <p:cNvPr id="58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56ABF68A-8E1D-9742-23CA-0C3F5420DE8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ZoneTexte 58">
              <a:extLst>
                <a:ext uri="{FF2B5EF4-FFF2-40B4-BE49-F238E27FC236}">
                  <a16:creationId xmlns:a16="http://schemas.microsoft.com/office/drawing/2014/main" id="{C96C41E6-9310-BCA0-94D9-0DDFF5C9A171}"/>
                </a:ext>
              </a:extLst>
            </p:cNvPr>
            <p:cNvSpPr txBox="1"/>
            <p:nvPr/>
          </p:nvSpPr>
          <p:spPr>
            <a:xfrm>
              <a:off x="3092122" y="1764968"/>
              <a:ext cx="1925014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5:</a:t>
              </a:r>
            </a:p>
            <a:p>
              <a:pPr algn="ctr"/>
              <a:r>
                <a:rPr lang="fr-FR" sz="1400"/>
                <a:t>Build full column-rank</a:t>
              </a:r>
            </a:p>
            <a:p>
              <a:r>
                <a:rPr lang="fr-FR" sz="1400"/>
                <a:t>GBA model</a:t>
              </a:r>
            </a:p>
          </p:txBody>
        </p:sp>
      </p:grpSp>
      <p:cxnSp>
        <p:nvCxnSpPr>
          <p:cNvPr id="60" name="Connecteur en angle 59">
            <a:extLst>
              <a:ext uri="{FF2B5EF4-FFF2-40B4-BE49-F238E27FC236}">
                <a16:creationId xmlns:a16="http://schemas.microsoft.com/office/drawing/2014/main" id="{C0AC05F4-849C-51F3-0AF3-26ADB0F08B84}"/>
              </a:ext>
            </a:extLst>
          </p:cNvPr>
          <p:cNvCxnSpPr>
            <a:cxnSpLocks/>
            <a:stCxn id="43" idx="2"/>
            <a:endCxn id="49" idx="0"/>
          </p:cNvCxnSpPr>
          <p:nvPr/>
        </p:nvCxnSpPr>
        <p:spPr>
          <a:xfrm rot="5400000">
            <a:off x="3540054" y="1311403"/>
            <a:ext cx="701568" cy="2613837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Connecteur en angle 63">
            <a:extLst>
              <a:ext uri="{FF2B5EF4-FFF2-40B4-BE49-F238E27FC236}">
                <a16:creationId xmlns:a16="http://schemas.microsoft.com/office/drawing/2014/main" id="{92803F77-3A78-380F-74CE-0BF99C807370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>
          <a:xfrm rot="5400000">
            <a:off x="1625334" y="3289088"/>
            <a:ext cx="740089" cy="1177083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Connecteur en angle 66">
            <a:extLst>
              <a:ext uri="{FF2B5EF4-FFF2-40B4-BE49-F238E27FC236}">
                <a16:creationId xmlns:a16="http://schemas.microsoft.com/office/drawing/2014/main" id="{25F251E0-AAD7-9D38-5946-7847426D668D}"/>
              </a:ext>
            </a:extLst>
          </p:cNvPr>
          <p:cNvCxnSpPr>
            <a:cxnSpLocks/>
            <a:stCxn id="49" idx="2"/>
            <a:endCxn id="58" idx="0"/>
          </p:cNvCxnSpPr>
          <p:nvPr/>
        </p:nvCxnSpPr>
        <p:spPr>
          <a:xfrm rot="16200000" flipH="1">
            <a:off x="2802689" y="3288814"/>
            <a:ext cx="740089" cy="117762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E84C2225-C24B-762B-5D9F-9A701A9B8B85}"/>
              </a:ext>
            </a:extLst>
          </p:cNvPr>
          <p:cNvGrpSpPr/>
          <p:nvPr/>
        </p:nvGrpSpPr>
        <p:grpSpPr>
          <a:xfrm>
            <a:off x="7530440" y="2836183"/>
            <a:ext cx="1868874" cy="800219"/>
            <a:chOff x="2701544" y="1764968"/>
            <a:chExt cx="1868874" cy="800219"/>
          </a:xfrm>
        </p:grpSpPr>
        <p:pic>
          <p:nvPicPr>
            <p:cNvPr id="71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DB68C68D-24DD-DE75-CAE7-35DA79C25CE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F850100B-1B41-FBC7-A58E-04C5A960AECD}"/>
                </a:ext>
              </a:extLst>
            </p:cNvPr>
            <p:cNvSpPr txBox="1"/>
            <p:nvPr/>
          </p:nvSpPr>
          <p:spPr>
            <a:xfrm>
              <a:off x="3100657" y="1764968"/>
              <a:ext cx="1469761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6:</a:t>
              </a:r>
            </a:p>
            <a:p>
              <a:r>
                <a:rPr lang="fr-FR" sz="1400"/>
                <a:t>Edit and simplify</a:t>
              </a:r>
            </a:p>
            <a:p>
              <a:r>
                <a:rPr lang="fr-FR" sz="1400"/>
                <a:t>the model</a:t>
              </a:r>
            </a:p>
          </p:txBody>
        </p:sp>
      </p:grpSp>
      <p:cxnSp>
        <p:nvCxnSpPr>
          <p:cNvPr id="73" name="Connecteur en angle 72">
            <a:extLst>
              <a:ext uri="{FF2B5EF4-FFF2-40B4-BE49-F238E27FC236}">
                <a16:creationId xmlns:a16="http://schemas.microsoft.com/office/drawing/2014/main" id="{354364BE-40EB-AF68-D7F1-0A9B3FB7941D}"/>
              </a:ext>
            </a:extLst>
          </p:cNvPr>
          <p:cNvCxnSpPr>
            <a:cxnSpLocks/>
            <a:stCxn id="43" idx="2"/>
            <a:endCxn id="71" idx="0"/>
          </p:cNvCxnSpPr>
          <p:nvPr/>
        </p:nvCxnSpPr>
        <p:spPr>
          <a:xfrm rot="16200000" flipH="1">
            <a:off x="6117106" y="1348187"/>
            <a:ext cx="701566" cy="254026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B6E72440-2AC9-B944-3605-D7CF1974D994}"/>
              </a:ext>
            </a:extLst>
          </p:cNvPr>
          <p:cNvGrpSpPr/>
          <p:nvPr/>
        </p:nvGrpSpPr>
        <p:grpSpPr>
          <a:xfrm>
            <a:off x="6257100" y="4114753"/>
            <a:ext cx="1762690" cy="800219"/>
            <a:chOff x="2701544" y="1764967"/>
            <a:chExt cx="1762690" cy="800219"/>
          </a:xfrm>
        </p:grpSpPr>
        <p:pic>
          <p:nvPicPr>
            <p:cNvPr id="77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F9278B2-4ED0-5283-DC8E-510026FD4AB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237C4080-7D91-A162-3A53-8DE1E54825C6}"/>
                </a:ext>
              </a:extLst>
            </p:cNvPr>
            <p:cNvSpPr txBox="1"/>
            <p:nvPr/>
          </p:nvSpPr>
          <p:spPr>
            <a:xfrm>
              <a:off x="3100656" y="1764967"/>
              <a:ext cx="13635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7:</a:t>
              </a:r>
            </a:p>
            <a:p>
              <a:r>
                <a:rPr lang="fr-FR" sz="1400"/>
                <a:t>Build complete</a:t>
              </a:r>
            </a:p>
            <a:p>
              <a:r>
                <a:rPr lang="fr-FR" sz="1400"/>
                <a:t>GBA model</a:t>
              </a:r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E3E22808-AFBF-8F10-8E52-7B4F0934BF69}"/>
              </a:ext>
            </a:extLst>
          </p:cNvPr>
          <p:cNvGrpSpPr/>
          <p:nvPr/>
        </p:nvGrpSpPr>
        <p:grpSpPr>
          <a:xfrm>
            <a:off x="8910196" y="4114753"/>
            <a:ext cx="2310298" cy="800219"/>
            <a:chOff x="2701544" y="1764967"/>
            <a:chExt cx="2310298" cy="800219"/>
          </a:xfrm>
        </p:grpSpPr>
        <p:pic>
          <p:nvPicPr>
            <p:cNvPr id="84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9010D4F5-569A-2AEB-67E5-453B568916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EEDA4A44-2EF6-3D48-D2C8-33CAC234ED27}"/>
                </a:ext>
              </a:extLst>
            </p:cNvPr>
            <p:cNvSpPr txBox="1"/>
            <p:nvPr/>
          </p:nvSpPr>
          <p:spPr>
            <a:xfrm>
              <a:off x="3086828" y="1764967"/>
              <a:ext cx="1925014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8:</a:t>
              </a:r>
            </a:p>
            <a:p>
              <a:pPr algn="ctr"/>
              <a:r>
                <a:rPr lang="fr-FR" sz="1400"/>
                <a:t>Build full column-rank</a:t>
              </a:r>
            </a:p>
            <a:p>
              <a:r>
                <a:rPr lang="fr-FR" sz="1400"/>
                <a:t>GBA model</a:t>
              </a:r>
            </a:p>
          </p:txBody>
        </p:sp>
      </p:grpSp>
      <p:cxnSp>
        <p:nvCxnSpPr>
          <p:cNvPr id="86" name="Connecteur en angle 85">
            <a:extLst>
              <a:ext uri="{FF2B5EF4-FFF2-40B4-BE49-F238E27FC236}">
                <a16:creationId xmlns:a16="http://schemas.microsoft.com/office/drawing/2014/main" id="{1DD9C049-FCC9-007C-8371-951644B068B7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 rot="16200000" flipH="1">
            <a:off x="8057855" y="3187750"/>
            <a:ext cx="740091" cy="137975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eur en angle 88">
            <a:extLst>
              <a:ext uri="{FF2B5EF4-FFF2-40B4-BE49-F238E27FC236}">
                <a16:creationId xmlns:a16="http://schemas.microsoft.com/office/drawing/2014/main" id="{0BA2DF19-7681-CD49-F0D5-1079A6099E6D}"/>
              </a:ext>
            </a:extLst>
          </p:cNvPr>
          <p:cNvCxnSpPr>
            <a:cxnSpLocks/>
            <a:stCxn id="71" idx="2"/>
            <a:endCxn id="77" idx="0"/>
          </p:cNvCxnSpPr>
          <p:nvPr/>
        </p:nvCxnSpPr>
        <p:spPr>
          <a:xfrm rot="5400000">
            <a:off x="6731307" y="3240958"/>
            <a:ext cx="740091" cy="127334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82592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45413-2BBD-F755-05D4-EC2B769EB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0052DC2D-3499-E37E-0169-9F4839747357}"/>
              </a:ext>
            </a:extLst>
          </p:cNvPr>
          <p:cNvGrpSpPr/>
          <p:nvPr/>
        </p:nvGrpSpPr>
        <p:grpSpPr>
          <a:xfrm>
            <a:off x="5600281" y="1751743"/>
            <a:ext cx="1622846" cy="584775"/>
            <a:chOff x="2701544" y="1851593"/>
            <a:chExt cx="1622846" cy="58477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11E6545B-FA82-7640-85A0-DF490565EC9E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A9B5B47-E08A-A266-A5C5-516641829A28}"/>
                </a:ext>
              </a:extLst>
            </p:cNvPr>
            <p:cNvSpPr txBox="1"/>
            <p:nvPr/>
          </p:nvSpPr>
          <p:spPr>
            <a:xfrm>
              <a:off x="3100657" y="1851593"/>
              <a:ext cx="122373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1:</a:t>
              </a:r>
            </a:p>
            <a:p>
              <a:r>
                <a:rPr lang="fr-FR" sz="1400"/>
                <a:t>Collect data</a:t>
              </a:r>
            </a:p>
          </p:txBody>
        </p:sp>
      </p:grpSp>
      <p:sp>
        <p:nvSpPr>
          <p:cNvPr id="81" name="ZoneTexte 80">
            <a:extLst>
              <a:ext uri="{FF2B5EF4-FFF2-40B4-BE49-F238E27FC236}">
                <a16:creationId xmlns:a16="http://schemas.microsoft.com/office/drawing/2014/main" id="{1E555F1D-90DB-096C-B3F5-1C37053F3D10}"/>
              </a:ext>
            </a:extLst>
          </p:cNvPr>
          <p:cNvSpPr txBox="1"/>
          <p:nvPr/>
        </p:nvSpPr>
        <p:spPr>
          <a:xfrm>
            <a:off x="3512555" y="1045940"/>
            <a:ext cx="45906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b="1">
                <a:latin typeface="Avenir Black" panose="02000503020000020003" pitchFamily="2" charset="0"/>
                <a:cs typeface="Beirut" pitchFamily="2" charset="-78"/>
              </a:rPr>
              <a:t>MMSYN tutorials organization</a:t>
            </a:r>
          </a:p>
        </p:txBody>
      </p: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52221583-EBBE-893B-DEDD-CED5091F7647}"/>
              </a:ext>
            </a:extLst>
          </p:cNvPr>
          <p:cNvGrpSpPr/>
          <p:nvPr/>
        </p:nvGrpSpPr>
        <p:grpSpPr>
          <a:xfrm>
            <a:off x="5600281" y="2674165"/>
            <a:ext cx="2594394" cy="584775"/>
            <a:chOff x="2701544" y="1851593"/>
            <a:chExt cx="2594394" cy="584775"/>
          </a:xfrm>
        </p:grpSpPr>
        <p:pic>
          <p:nvPicPr>
            <p:cNvPr id="4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6846362C-B208-7690-E162-BCF8344CCAA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4" name="ZoneTexte 43">
              <a:extLst>
                <a:ext uri="{FF2B5EF4-FFF2-40B4-BE49-F238E27FC236}">
                  <a16:creationId xmlns:a16="http://schemas.microsoft.com/office/drawing/2014/main" id="{248A889D-D55E-9B73-ED69-9AC3AE226F10}"/>
                </a:ext>
              </a:extLst>
            </p:cNvPr>
            <p:cNvSpPr txBox="1"/>
            <p:nvPr/>
          </p:nvSpPr>
          <p:spPr>
            <a:xfrm>
              <a:off x="3100657" y="1851593"/>
              <a:ext cx="21952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2:</a:t>
              </a:r>
            </a:p>
            <a:p>
              <a:pPr algn="ctr"/>
              <a:r>
                <a:rPr lang="fr-FR" sz="1400"/>
                <a:t>Check mass conservation</a:t>
              </a:r>
            </a:p>
          </p:txBody>
        </p:sp>
      </p:grpSp>
      <p:cxnSp>
        <p:nvCxnSpPr>
          <p:cNvPr id="45" name="Connecteur droit avec flèche 44">
            <a:extLst>
              <a:ext uri="{FF2B5EF4-FFF2-40B4-BE49-F238E27FC236}">
                <a16:creationId xmlns:a16="http://schemas.microsoft.com/office/drawing/2014/main" id="{0814D0FF-3F41-2145-58F4-20A41F18C340}"/>
              </a:ext>
            </a:extLst>
          </p:cNvPr>
          <p:cNvCxnSpPr>
            <a:cxnSpLocks/>
            <a:stCxn id="13" idx="2"/>
            <a:endCxn id="43" idx="0"/>
          </p:cNvCxnSpPr>
          <p:nvPr/>
        </p:nvCxnSpPr>
        <p:spPr>
          <a:xfrm>
            <a:off x="5807863" y="2336518"/>
            <a:ext cx="0" cy="383942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0" name="Groupe 69">
            <a:extLst>
              <a:ext uri="{FF2B5EF4-FFF2-40B4-BE49-F238E27FC236}">
                <a16:creationId xmlns:a16="http://schemas.microsoft.com/office/drawing/2014/main" id="{5C12AC78-2BE4-16C5-872B-CDE57F90FC96}"/>
              </a:ext>
            </a:extLst>
          </p:cNvPr>
          <p:cNvGrpSpPr/>
          <p:nvPr/>
        </p:nvGrpSpPr>
        <p:grpSpPr>
          <a:xfrm>
            <a:off x="5600281" y="3503078"/>
            <a:ext cx="1868874" cy="800219"/>
            <a:chOff x="2701544" y="1764968"/>
            <a:chExt cx="1868874" cy="800219"/>
          </a:xfrm>
        </p:grpSpPr>
        <p:pic>
          <p:nvPicPr>
            <p:cNvPr id="71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80AE060C-A84D-A9EE-7FDB-620A08AD2E4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ZoneTexte 71">
              <a:extLst>
                <a:ext uri="{FF2B5EF4-FFF2-40B4-BE49-F238E27FC236}">
                  <a16:creationId xmlns:a16="http://schemas.microsoft.com/office/drawing/2014/main" id="{CE22F4B5-CF44-D580-32CB-8EA23CF15648}"/>
                </a:ext>
              </a:extLst>
            </p:cNvPr>
            <p:cNvSpPr txBox="1"/>
            <p:nvPr/>
          </p:nvSpPr>
          <p:spPr>
            <a:xfrm>
              <a:off x="3100657" y="1764968"/>
              <a:ext cx="1469761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3:</a:t>
              </a:r>
            </a:p>
            <a:p>
              <a:r>
                <a:rPr lang="fr-FR" sz="1400"/>
                <a:t>Edit and simplify</a:t>
              </a:r>
            </a:p>
            <a:p>
              <a:r>
                <a:rPr lang="fr-FR" sz="1400"/>
                <a:t>the model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E7E5DABF-0D58-E796-A2B7-F5ADB04FE46D}"/>
              </a:ext>
            </a:extLst>
          </p:cNvPr>
          <p:cNvGrpSpPr/>
          <p:nvPr/>
        </p:nvGrpSpPr>
        <p:grpSpPr>
          <a:xfrm>
            <a:off x="3599898" y="4781648"/>
            <a:ext cx="1758225" cy="800219"/>
            <a:chOff x="1358483" y="1764967"/>
            <a:chExt cx="1758225" cy="800219"/>
          </a:xfrm>
        </p:grpSpPr>
        <p:pic>
          <p:nvPicPr>
            <p:cNvPr id="77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4CD6A343-B12E-1A95-4672-22FE98A2D95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2" name="ZoneTexte 81">
              <a:extLst>
                <a:ext uri="{FF2B5EF4-FFF2-40B4-BE49-F238E27FC236}">
                  <a16:creationId xmlns:a16="http://schemas.microsoft.com/office/drawing/2014/main" id="{8EA061AB-66EB-C8B8-45FA-A095D4BD4D3B}"/>
                </a:ext>
              </a:extLst>
            </p:cNvPr>
            <p:cNvSpPr txBox="1"/>
            <p:nvPr/>
          </p:nvSpPr>
          <p:spPr>
            <a:xfrm>
              <a:off x="1358483" y="1764967"/>
              <a:ext cx="1363578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fr-FR" b="1"/>
                <a:t>Tutorial 4:</a:t>
              </a:r>
            </a:p>
            <a:p>
              <a:pPr algn="r"/>
              <a:r>
                <a:rPr lang="fr-FR" sz="1400"/>
                <a:t>Build complete</a:t>
              </a:r>
            </a:p>
            <a:p>
              <a:pPr algn="r"/>
              <a:r>
                <a:rPr lang="fr-FR" sz="1400"/>
                <a:t>GBA model</a:t>
              </a:r>
            </a:p>
          </p:txBody>
        </p:sp>
      </p:grpSp>
      <p:grpSp>
        <p:nvGrpSpPr>
          <p:cNvPr id="83" name="Groupe 82">
            <a:extLst>
              <a:ext uri="{FF2B5EF4-FFF2-40B4-BE49-F238E27FC236}">
                <a16:creationId xmlns:a16="http://schemas.microsoft.com/office/drawing/2014/main" id="{314ECBC2-17DD-2705-2165-0C49C4C8B1EA}"/>
              </a:ext>
            </a:extLst>
          </p:cNvPr>
          <p:cNvGrpSpPr/>
          <p:nvPr/>
        </p:nvGrpSpPr>
        <p:grpSpPr>
          <a:xfrm>
            <a:off x="6296638" y="4781648"/>
            <a:ext cx="2310298" cy="800219"/>
            <a:chOff x="2701544" y="1764967"/>
            <a:chExt cx="2310298" cy="800219"/>
          </a:xfrm>
        </p:grpSpPr>
        <p:pic>
          <p:nvPicPr>
            <p:cNvPr id="84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9068BA0D-3A67-F86E-B028-E347CFEF3B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5" name="ZoneTexte 84">
              <a:extLst>
                <a:ext uri="{FF2B5EF4-FFF2-40B4-BE49-F238E27FC236}">
                  <a16:creationId xmlns:a16="http://schemas.microsoft.com/office/drawing/2014/main" id="{48D76713-F9D6-BD5B-D906-9CF3F9EA0261}"/>
                </a:ext>
              </a:extLst>
            </p:cNvPr>
            <p:cNvSpPr txBox="1"/>
            <p:nvPr/>
          </p:nvSpPr>
          <p:spPr>
            <a:xfrm>
              <a:off x="3086828" y="1764967"/>
              <a:ext cx="1925014" cy="80021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FR" b="1"/>
                <a:t>Tutorial 5:</a:t>
              </a:r>
            </a:p>
            <a:p>
              <a:pPr algn="ctr"/>
              <a:r>
                <a:rPr lang="fr-FR" sz="1400"/>
                <a:t>Build full column-rank</a:t>
              </a:r>
            </a:p>
            <a:p>
              <a:r>
                <a:rPr lang="fr-FR" sz="1400"/>
                <a:t>GBA model</a:t>
              </a:r>
            </a:p>
          </p:txBody>
        </p:sp>
      </p:grpSp>
      <p:cxnSp>
        <p:nvCxnSpPr>
          <p:cNvPr id="86" name="Connecteur en angle 85">
            <a:extLst>
              <a:ext uri="{FF2B5EF4-FFF2-40B4-BE49-F238E27FC236}">
                <a16:creationId xmlns:a16="http://schemas.microsoft.com/office/drawing/2014/main" id="{1B584B95-D5D0-4F6C-2318-6333ABBB4C9F}"/>
              </a:ext>
            </a:extLst>
          </p:cNvPr>
          <p:cNvCxnSpPr>
            <a:cxnSpLocks/>
            <a:stCxn id="71" idx="2"/>
            <a:endCxn id="84" idx="0"/>
          </p:cNvCxnSpPr>
          <p:nvPr/>
        </p:nvCxnSpPr>
        <p:spPr>
          <a:xfrm rot="16200000" flipH="1">
            <a:off x="5785996" y="4196344"/>
            <a:ext cx="740091" cy="696357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eur en angle 88">
            <a:extLst>
              <a:ext uri="{FF2B5EF4-FFF2-40B4-BE49-F238E27FC236}">
                <a16:creationId xmlns:a16="http://schemas.microsoft.com/office/drawing/2014/main" id="{4E62E1A7-081D-77F5-E5C4-598F699C1AEF}"/>
              </a:ext>
            </a:extLst>
          </p:cNvPr>
          <p:cNvCxnSpPr>
            <a:cxnSpLocks/>
            <a:stCxn id="71" idx="2"/>
            <a:endCxn id="77" idx="0"/>
          </p:cNvCxnSpPr>
          <p:nvPr/>
        </p:nvCxnSpPr>
        <p:spPr>
          <a:xfrm rot="5400000">
            <a:off x="5109157" y="4215862"/>
            <a:ext cx="740091" cy="657322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7C2B891F-5A0F-16E2-21B5-A6DD56419EE8}"/>
              </a:ext>
            </a:extLst>
          </p:cNvPr>
          <p:cNvCxnSpPr>
            <a:cxnSpLocks/>
            <a:stCxn id="43" idx="2"/>
            <a:endCxn id="71" idx="0"/>
          </p:cNvCxnSpPr>
          <p:nvPr/>
        </p:nvCxnSpPr>
        <p:spPr>
          <a:xfrm>
            <a:off x="5807863" y="3258940"/>
            <a:ext cx="0" cy="377058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145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8CDD0-C930-D8F1-7E76-AC9DF64BDB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48981BD2-88C5-4B2F-74E0-534484C7CBCE}"/>
              </a:ext>
            </a:extLst>
          </p:cNvPr>
          <p:cNvGrpSpPr/>
          <p:nvPr/>
        </p:nvGrpSpPr>
        <p:grpSpPr>
          <a:xfrm>
            <a:off x="4831391" y="2071571"/>
            <a:ext cx="2529219" cy="2714859"/>
            <a:chOff x="4843582" y="1208314"/>
            <a:chExt cx="2529219" cy="2714859"/>
          </a:xfrm>
        </p:grpSpPr>
        <p:pic>
          <p:nvPicPr>
            <p:cNvPr id="9" name="Image 8" descr="Une image contenant clipart, dessin, Graphique, illustration&#10;&#10;Le contenu généré par l’IA peut être incorrect.">
              <a:extLst>
                <a:ext uri="{FF2B5EF4-FFF2-40B4-BE49-F238E27FC236}">
                  <a16:creationId xmlns:a16="http://schemas.microsoft.com/office/drawing/2014/main" id="{FEDD94C1-453D-A164-CD0C-671BE45D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50000"/>
                      </a14:imgEffect>
                      <a14:imgEffect>
                        <a14:brightnessContrast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043669" y="1208314"/>
              <a:ext cx="2104661" cy="2076048"/>
            </a:xfrm>
            <a:prstGeom prst="rect">
              <a:avLst/>
            </a:prstGeom>
          </p:spPr>
        </p:pic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726F06E3-2C0D-66E3-D891-50F52D696FDA}"/>
                </a:ext>
              </a:extLst>
            </p:cNvPr>
            <p:cNvSpPr txBox="1"/>
            <p:nvPr/>
          </p:nvSpPr>
          <p:spPr>
            <a:xfrm>
              <a:off x="4843582" y="3153732"/>
              <a:ext cx="2529219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 sz="4400" b="1">
                  <a:solidFill>
                    <a:schemeClr val="accent2">
                      <a:lumMod val="75000"/>
                    </a:schemeClr>
                  </a:solidFill>
                  <a:latin typeface="Arial Rounded MT Bold" panose="020F0704030504030204" pitchFamily="34" charset="77"/>
                  <a:cs typeface="Aharoni" panose="020F0502020204030204" pitchFamily="34" charset="0"/>
                </a:rPr>
                <a:t>GBAcpp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6868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85564A-166B-A2EE-FB10-85D6977D2A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6C66F2D0-2284-8668-8F03-4473C3003D97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0F6395C2-131E-07D6-14DA-A966FA63BDD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0668D1B-3424-8BBB-896F-BCBADE691809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16054521-CC82-AA14-D986-73617C5C4EA9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FE924FA2-EE03-5950-AF19-FAAA676123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650F535-0994-36C7-6444-F103CD9BB7CD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6F567F76-89AC-AFE1-F7C1-A18D76904DA4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A3D5E898-945C-2CE1-4972-DFC7EE8D64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734D3626-8E83-766F-5690-18C58015EC54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E33D5C9-E1A6-CD1C-9F40-DB6F8FDBD90A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37B94DE6-97B3-9C53-A5A1-463ED3A33E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F6FE44B9-B8E7-390C-CFC0-B2CE4BD00644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D799A88B-6F0C-8462-A803-D83B50DB8EE8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CBB304D-643A-BCA5-F3CE-DB212725B221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99773FE9-9314-4377-08F8-D6DDDBA0ECCD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</p:spTree>
    <p:extLst>
      <p:ext uri="{BB962C8B-B14F-4D97-AF65-F5344CB8AC3E}">
        <p14:creationId xmlns:p14="http://schemas.microsoft.com/office/powerpoint/2010/main" val="1796361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B043-EA04-8545-0DB0-5F57B6B24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123629E6-D497-3A3C-4A1F-92167F07C048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5215E086-D286-24BB-1C60-9C5043650EA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BC96533-6F81-3C21-1461-FF85BB1C8CD5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9502F49-8A31-854D-07FB-DBD70E26B223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2197FCAD-530B-1BC1-081B-9EE919B1EC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5AF64214-176E-AE8C-77FB-ABEE70C7DD1D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C78CFAB6-F833-9AD2-8EC3-AEDA6C1D20CF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C8FFDC82-6CB0-1F5B-6FA7-2BA630B9753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45FB154D-C0FB-B0B4-3777-DA08BD98DED7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BE0598C-4E04-1EDF-E1CC-336CB4A41595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DCC8708-358E-45E0-17D9-7C0468E807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2C4EE711-56F1-49A2-B1AE-7D43A98C9348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C117321A-45D2-4426-F1B6-7964A780DA3A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9428682-512E-9926-99DA-39C158A9990E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1195CF2-851E-7F87-F327-25EB0E9C49B8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5B55B1A-BCF8-7F46-9802-98D9BB92314E}"/>
              </a:ext>
            </a:extLst>
          </p:cNvPr>
          <p:cNvSpPr/>
          <p:nvPr/>
        </p:nvSpPr>
        <p:spPr>
          <a:xfrm>
            <a:off x="4501787" y="2408439"/>
            <a:ext cx="2897734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30A9A1A9-BDC1-425A-E284-2310B385716D}"/>
              </a:ext>
            </a:extLst>
          </p:cNvPr>
          <p:cNvSpPr txBox="1"/>
          <p:nvPr/>
        </p:nvSpPr>
        <p:spPr>
          <a:xfrm>
            <a:off x="5509128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7C3B7CF6-3261-BEB2-1F4B-BEC3121F7F22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152295" y="3334015"/>
            <a:ext cx="34949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159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78FC3-6A34-0435-5A0B-9C22A639D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1CAA0E2-0327-F716-453D-B226471BD219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C2DB8973-1033-8150-6CD5-1123ECD1B85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509123AC-DCC3-F5E5-63A6-73BA4F373391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8AF4F490-745B-9460-FCDD-9CB889F89333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8013C2EF-C01B-3354-C3FB-0E155CAF2A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AB2CF8C7-E595-30D3-13B1-521E05702C98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B4E24F94-7092-DF51-40AC-52561F0D66BC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E26C7C32-34A8-6278-E196-B9D834F6383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03FEBFC2-1812-0656-20CF-BB5DBAB3E534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19A7C492-273C-5A8D-CB69-34BE193B278A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4E1D4D4-9C2B-597F-D263-08B716BB0C1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4959E2B-9BD3-5CDF-6EFD-249C4A948D54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B1AB9C36-2D98-A7AC-EB34-1864047C29EB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376EA127-88F1-D82F-74D1-CA1064F0E331}"/>
              </a:ext>
            </a:extLst>
          </p:cNvPr>
          <p:cNvSpPr/>
          <p:nvPr/>
        </p:nvSpPr>
        <p:spPr>
          <a:xfrm>
            <a:off x="1868835" y="2408440"/>
            <a:ext cx="22834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2551096-DFBE-973E-0D2E-FB64083FF99D}"/>
              </a:ext>
            </a:extLst>
          </p:cNvPr>
          <p:cNvSpPr txBox="1"/>
          <p:nvPr/>
        </p:nvSpPr>
        <p:spPr>
          <a:xfrm>
            <a:off x="2536717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5C9654FA-066E-2968-1117-39DBCF6B0BFD}"/>
              </a:ext>
            </a:extLst>
          </p:cNvPr>
          <p:cNvSpPr/>
          <p:nvPr/>
        </p:nvSpPr>
        <p:spPr>
          <a:xfrm>
            <a:off x="4501787" y="2408439"/>
            <a:ext cx="2897734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BA6A631-D8B4-79EE-F099-2047979644A8}"/>
              </a:ext>
            </a:extLst>
          </p:cNvPr>
          <p:cNvSpPr txBox="1"/>
          <p:nvPr/>
        </p:nvSpPr>
        <p:spPr>
          <a:xfrm>
            <a:off x="5509128" y="2019685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8E45097-A216-1300-40B3-9EA7C30ED11D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152295" y="3334015"/>
            <a:ext cx="349492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ZoneTexte 2">
            <a:extLst>
              <a:ext uri="{FF2B5EF4-FFF2-40B4-BE49-F238E27FC236}">
                <a16:creationId xmlns:a16="http://schemas.microsoft.com/office/drawing/2014/main" id="{C474BDE7-50CE-D31F-2694-CC4BA596C501}"/>
              </a:ext>
            </a:extLst>
          </p:cNvPr>
          <p:cNvSpPr txBox="1"/>
          <p:nvPr/>
        </p:nvSpPr>
        <p:spPr>
          <a:xfrm>
            <a:off x="8767076" y="2019684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5FBACDBA-CF1C-000E-5077-CF52E89BF833}"/>
              </a:ext>
            </a:extLst>
          </p:cNvPr>
          <p:cNvSpPr/>
          <p:nvPr/>
        </p:nvSpPr>
        <p:spPr>
          <a:xfrm>
            <a:off x="7749013" y="2408439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cxnSp>
        <p:nvCxnSpPr>
          <p:cNvPr id="7" name="Connecteur droit avec flèche 6">
            <a:extLst>
              <a:ext uri="{FF2B5EF4-FFF2-40B4-BE49-F238E27FC236}">
                <a16:creationId xmlns:a16="http://schemas.microsoft.com/office/drawing/2014/main" id="{6695161D-2DF7-74BA-A95A-034D164B467E}"/>
              </a:ext>
            </a:extLst>
          </p:cNvPr>
          <p:cNvCxnSpPr>
            <a:cxnSpLocks/>
            <a:stCxn id="4" idx="3"/>
            <a:endCxn id="6" idx="1"/>
          </p:cNvCxnSpPr>
          <p:nvPr/>
        </p:nvCxnSpPr>
        <p:spPr>
          <a:xfrm>
            <a:off x="7399521" y="3334015"/>
            <a:ext cx="349492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1362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84A89-F0B8-FC12-39B3-E1E67A668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40DE80BD-4A3E-C5DF-8F96-36EC200B1005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B04F6B2A-035F-BE91-EB9A-DAD9C6F0B3B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C5086545-6D1F-CA4F-4229-12278555E891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488D557-B069-2A92-EC6D-94F8D5E38E87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4D779C87-D16B-CCF4-E72A-FFE933136AC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2C2A9856-1900-8C6B-1026-176F65B197C4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9E7E73F4-6EDC-247B-7D83-25E319DB59F8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4384CFE-5C68-60C4-96AD-56615FBC384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AEB1DC1-F226-36D1-33EF-F413AAC537E8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2341DAF7-A620-48BD-E56C-74A6FFE0B76E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DEC8FDE9-8832-3E33-6CFF-39072E1ECB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6AF9E5B0-A488-0D32-DDE2-F464F52517A0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3DAA7EB8-4C3F-E2F3-36DE-E3D1AD538A9B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53DF449-5B11-F825-9B73-C8CFEF053A7B}"/>
              </a:ext>
            </a:extLst>
          </p:cNvPr>
          <p:cNvSpPr/>
          <p:nvPr/>
        </p:nvSpPr>
        <p:spPr>
          <a:xfrm>
            <a:off x="1868835" y="1189237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AD121A9B-35B4-7C29-A650-390FCD58E80E}"/>
              </a:ext>
            </a:extLst>
          </p:cNvPr>
          <p:cNvSpPr txBox="1"/>
          <p:nvPr/>
        </p:nvSpPr>
        <p:spPr>
          <a:xfrm>
            <a:off x="9246646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07CF8388-00E9-17FA-3917-14A562A85971}"/>
              </a:ext>
            </a:extLst>
          </p:cNvPr>
          <p:cNvSpPr/>
          <p:nvPr/>
        </p:nvSpPr>
        <p:spPr>
          <a:xfrm>
            <a:off x="4626429" y="1189236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819ECF-BAE9-5B7C-AB03-7091382FFF16}"/>
              </a:ext>
            </a:extLst>
          </p:cNvPr>
          <p:cNvSpPr txBox="1"/>
          <p:nvPr/>
        </p:nvSpPr>
        <p:spPr>
          <a:xfrm>
            <a:off x="5806764" y="800482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F6F3D09E-49CF-E12D-3161-71D73599F2C0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D2A53333-645A-2CB2-F6EC-50C8AEE88460}"/>
              </a:ext>
            </a:extLst>
          </p:cNvPr>
          <p:cNvSpPr/>
          <p:nvPr/>
        </p:nvSpPr>
        <p:spPr>
          <a:xfrm>
            <a:off x="8228583" y="1189237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 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EEF69D9F-9B94-9893-D54B-6C3436E20ED0}"/>
              </a:ext>
            </a:extLst>
          </p:cNvPr>
          <p:cNvSpPr txBox="1"/>
          <p:nvPr/>
        </p:nvSpPr>
        <p:spPr>
          <a:xfrm>
            <a:off x="2626890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2E6D8C83-4259-AF41-018A-8EE43C715D92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B6223CD3-E8F7-2D12-A9AC-BE443C9598CC}"/>
              </a:ext>
            </a:extLst>
          </p:cNvPr>
          <p:cNvSpPr/>
          <p:nvPr/>
        </p:nvSpPr>
        <p:spPr>
          <a:xfrm>
            <a:off x="1868835" y="3598859"/>
            <a:ext cx="2774967" cy="2162841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GBA model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Constant reactions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07EC038D-AC70-3BF5-D64F-AAF0228ACF8C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6209172" y="87536"/>
            <a:ext cx="558470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326F74AB-1092-2B32-1CAF-8D4D392588D4}"/>
              </a:ext>
            </a:extLst>
          </p:cNvPr>
          <p:cNvSpPr txBox="1"/>
          <p:nvPr/>
        </p:nvSpPr>
        <p:spPr>
          <a:xfrm>
            <a:off x="2782470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</p:spTree>
    <p:extLst>
      <p:ext uri="{BB962C8B-B14F-4D97-AF65-F5344CB8AC3E}">
        <p14:creationId xmlns:p14="http://schemas.microsoft.com/office/powerpoint/2010/main" val="11353719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C0413-D75B-D0FA-EC5E-A79D5693D3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5CA697D5-921C-60BD-6052-765866C815AE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F66636B8-C895-5CFA-3C01-35A964A29E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2C2F51C-CC5D-BBE3-5678-DA8064EE86FD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E63E685C-132A-EC51-140A-083EA25286B5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CC67554C-7838-0637-CF90-51E18EB46DF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E6BC51AD-AA8A-D249-2832-BEBCEBA17971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2E0BB94A-60E8-90B9-A47C-C06643138659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28E137A2-8072-E3A3-0E0D-EB06307DD24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BEA1856C-75E3-BC6B-76A9-C6EFBD302713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B8DA4165-6151-84F1-2E7A-025EA295E758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B3F4A7F-D07E-E2A5-7DA9-20808D13CA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4855C521-6998-AC62-6DE7-E99C86B273A7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C8106C80-2F87-6ECD-213C-F4B7FB4319AE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113D59AF-9A65-DCC7-FF17-8D7DE46D1FED}"/>
              </a:ext>
            </a:extLst>
          </p:cNvPr>
          <p:cNvSpPr/>
          <p:nvPr/>
        </p:nvSpPr>
        <p:spPr>
          <a:xfrm>
            <a:off x="1868835" y="1189237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5B25B25-99A7-0C74-E4CB-D247622BC692}"/>
              </a:ext>
            </a:extLst>
          </p:cNvPr>
          <p:cNvSpPr txBox="1"/>
          <p:nvPr/>
        </p:nvSpPr>
        <p:spPr>
          <a:xfrm>
            <a:off x="9246646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7A64C99-633C-2F19-82DE-AFCC5B2B6516}"/>
              </a:ext>
            </a:extLst>
          </p:cNvPr>
          <p:cNvSpPr/>
          <p:nvPr/>
        </p:nvSpPr>
        <p:spPr>
          <a:xfrm>
            <a:off x="4626429" y="1189236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BFA6C78-2219-130B-B2BE-F5508492CE7C}"/>
              </a:ext>
            </a:extLst>
          </p:cNvPr>
          <p:cNvSpPr txBox="1"/>
          <p:nvPr/>
        </p:nvSpPr>
        <p:spPr>
          <a:xfrm>
            <a:off x="5806764" y="800482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F00CF5D6-B448-3723-B68E-F1F4DF0CBF3C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3EBD3CD-9BB7-7407-8427-ABDC6B7C1E72}"/>
              </a:ext>
            </a:extLst>
          </p:cNvPr>
          <p:cNvSpPr/>
          <p:nvPr/>
        </p:nvSpPr>
        <p:spPr>
          <a:xfrm>
            <a:off x="8228583" y="1189237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018EDBE1-1A25-9434-F55C-7008EA021746}"/>
              </a:ext>
            </a:extLst>
          </p:cNvPr>
          <p:cNvSpPr txBox="1"/>
          <p:nvPr/>
        </p:nvSpPr>
        <p:spPr>
          <a:xfrm>
            <a:off x="2626890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08CFB70-A247-AD13-C09B-B85EB2DF4B97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924EDE0E-8049-A5A1-F725-D195214034C7}"/>
              </a:ext>
            </a:extLst>
          </p:cNvPr>
          <p:cNvSpPr/>
          <p:nvPr/>
        </p:nvSpPr>
        <p:spPr>
          <a:xfrm>
            <a:off x="1868835" y="3598859"/>
            <a:ext cx="2774967" cy="2162841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GBA model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Constant reactions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2725837E-5CCC-DF07-20F6-FCCC20776949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6209172" y="87536"/>
            <a:ext cx="558470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F72E00A6-26C4-DC14-0D35-808A2523D33C}"/>
              </a:ext>
            </a:extLst>
          </p:cNvPr>
          <p:cNvSpPr txBox="1"/>
          <p:nvPr/>
        </p:nvSpPr>
        <p:spPr>
          <a:xfrm>
            <a:off x="2782470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DE4123B-6951-E663-62DB-3484A8668521}"/>
              </a:ext>
            </a:extLst>
          </p:cNvPr>
          <p:cNvSpPr/>
          <p:nvPr/>
        </p:nvSpPr>
        <p:spPr>
          <a:xfrm>
            <a:off x="4976309" y="3598859"/>
            <a:ext cx="2774967" cy="2162841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Optional:</a:t>
            </a:r>
          </a:p>
          <a:p>
            <a:r>
              <a:rPr lang="fr-FR" sz="2000" b="1"/>
              <a:t>Reduce to full-column rank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Reduce the GBA model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ADF2341F-D30B-6DE0-B6EF-25D57D330E37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643802" y="4680280"/>
            <a:ext cx="33250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D50B8AAF-7948-320B-DBA9-7557B3929A23}"/>
              </a:ext>
            </a:extLst>
          </p:cNvPr>
          <p:cNvSpPr txBox="1"/>
          <p:nvPr/>
        </p:nvSpPr>
        <p:spPr>
          <a:xfrm>
            <a:off x="5806764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</p:spTree>
    <p:extLst>
      <p:ext uri="{BB962C8B-B14F-4D97-AF65-F5344CB8AC3E}">
        <p14:creationId xmlns:p14="http://schemas.microsoft.com/office/powerpoint/2010/main" val="4261855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430AF-E5B5-32B3-A7AA-EB8901CAD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e 18">
            <a:extLst>
              <a:ext uri="{FF2B5EF4-FFF2-40B4-BE49-F238E27FC236}">
                <a16:creationId xmlns:a16="http://schemas.microsoft.com/office/drawing/2014/main" id="{D83E8E89-364F-485E-6D6D-13560492A8A9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B129A4F3-581C-BEEF-DDED-44FA862A1A4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B564130A-AAA7-396C-6189-DFD2A618785D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B771AF2D-96BC-6B69-5C16-2DD1D7B6EFAE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7A21F802-20A3-9773-5F8E-A9B32A8C2C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00A812C2-D680-ADAD-5E84-EFEC9575E28F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0A57345-E4F2-F371-D307-A7458229001A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8FC65376-BBF9-4896-DE8B-7699B93A3C0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3DC4CB14-DD8B-C161-333F-546B0D4476F8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CE8CD878-C9D2-E4A6-E442-9DA1B74579F2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327212A1-3E08-3DB5-E5C8-642FCA72146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9D89F87D-92E6-A90D-EDA8-9989ED91E3DD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7D67046C-4820-8BDA-CFF8-5D8146441E60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E466E66B-AB7E-A008-E8B7-28EFFC507FA2}"/>
              </a:ext>
            </a:extLst>
          </p:cNvPr>
          <p:cNvSpPr/>
          <p:nvPr/>
        </p:nvSpPr>
        <p:spPr>
          <a:xfrm>
            <a:off x="1868835" y="1189237"/>
            <a:ext cx="246380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Collect data</a:t>
            </a:r>
          </a:p>
          <a:p>
            <a:r>
              <a:rPr lang="fr-FR"/>
              <a:t>• Proteins</a:t>
            </a:r>
          </a:p>
          <a:p>
            <a:r>
              <a:rPr lang="fr-FR"/>
              <a:t>• Metabolites</a:t>
            </a:r>
          </a:p>
          <a:p>
            <a:r>
              <a:rPr lang="fr-FR"/>
              <a:t>• Reactions</a:t>
            </a:r>
          </a:p>
          <a:p>
            <a:r>
              <a:rPr lang="fr-FR"/>
              <a:t>• Kinetic parameters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2D6FC20A-F3C0-3322-2817-2541D8BB0AA2}"/>
              </a:ext>
            </a:extLst>
          </p:cNvPr>
          <p:cNvSpPr txBox="1"/>
          <p:nvPr/>
        </p:nvSpPr>
        <p:spPr>
          <a:xfrm>
            <a:off x="9246646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C9666411-9498-2649-7731-55F4F82B7515}"/>
              </a:ext>
            </a:extLst>
          </p:cNvPr>
          <p:cNvSpPr/>
          <p:nvPr/>
        </p:nvSpPr>
        <p:spPr>
          <a:xfrm>
            <a:off x="4626429" y="1189236"/>
            <a:ext cx="3308366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Check model consistency</a:t>
            </a:r>
          </a:p>
          <a:p>
            <a:r>
              <a:rPr lang="fr-FR"/>
              <a:t>• Unproduced metabolites</a:t>
            </a:r>
          </a:p>
          <a:p>
            <a:r>
              <a:rPr lang="fr-FR"/>
              <a:t>• Infeasible loops</a:t>
            </a:r>
          </a:p>
          <a:p>
            <a:r>
              <a:rPr lang="fr-FR"/>
              <a:t>• Isolated metabolites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38039D7-7788-E8CF-0B9F-9C2932E6F0F0}"/>
              </a:ext>
            </a:extLst>
          </p:cNvPr>
          <p:cNvSpPr txBox="1"/>
          <p:nvPr/>
        </p:nvSpPr>
        <p:spPr>
          <a:xfrm>
            <a:off x="5806764" y="800482"/>
            <a:ext cx="9476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A3742504-3954-CD44-01F9-EE299490615D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 flipV="1">
            <a:off x="4332641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08E47B86-6B9B-41F6-24A1-196C67E3CF2F}"/>
              </a:ext>
            </a:extLst>
          </p:cNvPr>
          <p:cNvSpPr/>
          <p:nvPr/>
        </p:nvSpPr>
        <p:spPr>
          <a:xfrm>
            <a:off x="8228583" y="1189237"/>
            <a:ext cx="2983823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Edit / compress model</a:t>
            </a:r>
          </a:p>
          <a:p>
            <a:r>
              <a:rPr lang="fr-FR"/>
              <a:t>• Rename variables</a:t>
            </a:r>
          </a:p>
          <a:p>
            <a:r>
              <a:rPr lang="fr-FR"/>
              <a:t>• Delete pathways</a:t>
            </a:r>
          </a:p>
          <a:p>
            <a:r>
              <a:rPr lang="fr-FR"/>
              <a:t>• Compress pathways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39E2B6A7-A9E5-C6D5-C730-305E3A5A3AB7}"/>
              </a:ext>
            </a:extLst>
          </p:cNvPr>
          <p:cNvSpPr txBox="1"/>
          <p:nvPr/>
        </p:nvSpPr>
        <p:spPr>
          <a:xfrm>
            <a:off x="2626890" y="800482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990BD7AA-81DE-DA5D-4677-30ABFA0C84FD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7934795" y="2114812"/>
            <a:ext cx="293788" cy="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65E593C-14B8-FD36-2A18-221B30F18365}"/>
              </a:ext>
            </a:extLst>
          </p:cNvPr>
          <p:cNvSpPr/>
          <p:nvPr/>
        </p:nvSpPr>
        <p:spPr>
          <a:xfrm>
            <a:off x="1868835" y="3598859"/>
            <a:ext cx="2774967" cy="2162841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Build GBA model</a:t>
            </a:r>
          </a:p>
          <a:p>
            <a:r>
              <a:rPr lang="fr-FR"/>
              <a:t>• Check mass balance</a:t>
            </a:r>
          </a:p>
          <a:p>
            <a:r>
              <a:rPr lang="fr-FR"/>
              <a:t>• Ribosomal reaction</a:t>
            </a:r>
          </a:p>
          <a:p>
            <a:r>
              <a:rPr lang="fr-FR"/>
              <a:t>• Activation/inactivation</a:t>
            </a:r>
          </a:p>
          <a:p>
            <a:r>
              <a:rPr lang="fr-FR"/>
              <a:t>• External conditions</a:t>
            </a:r>
          </a:p>
          <a:p>
            <a:r>
              <a:rPr lang="fr-FR"/>
              <a:t>• Constant reactions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6FEF7732-FA5C-3B74-8AF2-4773BC8A0D5B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6209172" y="87536"/>
            <a:ext cx="558470" cy="6464176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01F654C9-A8CE-F7BD-DF49-A40E020A7FDC}"/>
              </a:ext>
            </a:extLst>
          </p:cNvPr>
          <p:cNvSpPr txBox="1"/>
          <p:nvPr/>
        </p:nvSpPr>
        <p:spPr>
          <a:xfrm>
            <a:off x="2782470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4258314C-F8CC-D038-4135-118C2B3FE402}"/>
              </a:ext>
            </a:extLst>
          </p:cNvPr>
          <p:cNvSpPr/>
          <p:nvPr/>
        </p:nvSpPr>
        <p:spPr>
          <a:xfrm>
            <a:off x="4976309" y="3598859"/>
            <a:ext cx="2774967" cy="2162841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Optional:</a:t>
            </a:r>
          </a:p>
          <a:p>
            <a:r>
              <a:rPr lang="fr-FR" sz="2000" b="1"/>
              <a:t>Reduce to full-column rank problem</a:t>
            </a:r>
          </a:p>
          <a:p>
            <a:r>
              <a:rPr lang="fr-FR"/>
              <a:t>• Find reference EFM</a:t>
            </a:r>
          </a:p>
          <a:p>
            <a:r>
              <a:rPr lang="fr-FR"/>
              <a:t>• Reduce the GBA model</a:t>
            </a:r>
          </a:p>
          <a:p>
            <a:r>
              <a:rPr lang="fr-FR"/>
              <a:t>• Find initial solution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862D18AD-36C5-1FA3-1A80-5372612657CE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643802" y="4680280"/>
            <a:ext cx="332507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2D605A1-07FD-67F9-8EF0-237ADF8A51D1}"/>
              </a:ext>
            </a:extLst>
          </p:cNvPr>
          <p:cNvSpPr txBox="1"/>
          <p:nvPr/>
        </p:nvSpPr>
        <p:spPr>
          <a:xfrm>
            <a:off x="5806764" y="5789740"/>
            <a:ext cx="947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0FE49D60-01F4-3303-3A17-2159AD47E3EC}"/>
              </a:ext>
            </a:extLst>
          </p:cNvPr>
          <p:cNvSpPr/>
          <p:nvPr/>
        </p:nvSpPr>
        <p:spPr>
          <a:xfrm>
            <a:off x="8406767" y="4015387"/>
            <a:ext cx="2627451" cy="1361516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Consistent</a:t>
            </a:r>
          </a:p>
          <a:p>
            <a:r>
              <a:rPr lang="fr-FR" sz="2000" b="1"/>
              <a:t>genome-scale</a:t>
            </a:r>
          </a:p>
          <a:p>
            <a:r>
              <a:rPr lang="fr-FR" sz="2000" b="1"/>
              <a:t>GBA model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08552FDF-932F-BEB4-FF22-FC3217A2CCB9}"/>
              </a:ext>
            </a:extLst>
          </p:cNvPr>
          <p:cNvSpPr txBox="1"/>
          <p:nvPr/>
        </p:nvSpPr>
        <p:spPr>
          <a:xfrm>
            <a:off x="10205227" y="4386281"/>
            <a:ext cx="79272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4000" b="1"/>
              <a:t>🎉</a:t>
            </a:r>
            <a:endParaRPr lang="fr-FR" sz="4000"/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B779B493-22B8-8D91-6B85-8F9CA49DB71C}"/>
              </a:ext>
            </a:extLst>
          </p:cNvPr>
          <p:cNvSpPr/>
          <p:nvPr/>
        </p:nvSpPr>
        <p:spPr>
          <a:xfrm>
            <a:off x="7871129" y="3598859"/>
            <a:ext cx="402590" cy="216284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6355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D2DC1-4294-39AF-209C-BF03344B8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Image 78">
            <a:extLst>
              <a:ext uri="{FF2B5EF4-FFF2-40B4-BE49-F238E27FC236}">
                <a16:creationId xmlns:a16="http://schemas.microsoft.com/office/drawing/2014/main" id="{C6E6AB0A-B1C7-7502-3F0B-F45F0A5D2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3051" y="5307619"/>
            <a:ext cx="604279" cy="720865"/>
          </a:xfrm>
          <a:prstGeom prst="rect">
            <a:avLst/>
          </a:prstGeom>
        </p:spPr>
      </p:pic>
      <p:grpSp>
        <p:nvGrpSpPr>
          <p:cNvPr id="19" name="Groupe 18">
            <a:extLst>
              <a:ext uri="{FF2B5EF4-FFF2-40B4-BE49-F238E27FC236}">
                <a16:creationId xmlns:a16="http://schemas.microsoft.com/office/drawing/2014/main" id="{5A3C8C3B-D392-D865-754F-2A4064142D10}"/>
              </a:ext>
            </a:extLst>
          </p:cNvPr>
          <p:cNvGrpSpPr/>
          <p:nvPr/>
        </p:nvGrpSpPr>
        <p:grpSpPr>
          <a:xfrm>
            <a:off x="307445" y="1143508"/>
            <a:ext cx="752129" cy="891695"/>
            <a:chOff x="2533061" y="1897888"/>
            <a:chExt cx="752129" cy="891695"/>
          </a:xfrm>
        </p:grpSpPr>
        <p:pic>
          <p:nvPicPr>
            <p:cNvPr id="1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E1CE31EF-668F-FA5C-531F-DF4FF35FE73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FD7AD5A3-3C6A-A48F-2235-3050050425D4}"/>
                </a:ext>
              </a:extLst>
            </p:cNvPr>
            <p:cNvSpPr txBox="1"/>
            <p:nvPr/>
          </p:nvSpPr>
          <p:spPr>
            <a:xfrm>
              <a:off x="2533061" y="2420251"/>
              <a:ext cx="7521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SBML</a:t>
              </a:r>
            </a:p>
          </p:txBody>
        </p:sp>
      </p:grpSp>
      <p:grpSp>
        <p:nvGrpSpPr>
          <p:cNvPr id="21" name="Groupe 20">
            <a:extLst>
              <a:ext uri="{FF2B5EF4-FFF2-40B4-BE49-F238E27FC236}">
                <a16:creationId xmlns:a16="http://schemas.microsoft.com/office/drawing/2014/main" id="{70C6F43A-DC39-09DD-2A6A-F3E974C7EE78}"/>
              </a:ext>
            </a:extLst>
          </p:cNvPr>
          <p:cNvGrpSpPr/>
          <p:nvPr/>
        </p:nvGrpSpPr>
        <p:grpSpPr>
          <a:xfrm>
            <a:off x="111075" y="3511586"/>
            <a:ext cx="1144865" cy="1168694"/>
            <a:chOff x="3801523" y="1897888"/>
            <a:chExt cx="1144865" cy="1168694"/>
          </a:xfrm>
        </p:grpSpPr>
        <p:pic>
          <p:nvPicPr>
            <p:cNvPr id="15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FBD95912-7015-5A88-D87E-5AD2563E75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6A9AF310-9357-AEA4-363E-6602D3E7826A}"/>
                </a:ext>
              </a:extLst>
            </p:cNvPr>
            <p:cNvSpPr txBox="1"/>
            <p:nvPr/>
          </p:nvSpPr>
          <p:spPr>
            <a:xfrm>
              <a:off x="3801523" y="2420251"/>
              <a:ext cx="11448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genome</a:t>
              </a:r>
            </a:p>
            <a:p>
              <a:pPr algn="ctr"/>
              <a:r>
                <a:rPr lang="fr-FR"/>
                <a:t>assembly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E466DA95-4DB4-7C5F-5D1C-D72E7D8600EE}"/>
              </a:ext>
            </a:extLst>
          </p:cNvPr>
          <p:cNvGrpSpPr/>
          <p:nvPr/>
        </p:nvGrpSpPr>
        <p:grpSpPr>
          <a:xfrm>
            <a:off x="16820" y="2204351"/>
            <a:ext cx="1333378" cy="1168694"/>
            <a:chOff x="2242438" y="1897888"/>
            <a:chExt cx="1333378" cy="1168694"/>
          </a:xfrm>
        </p:grpSpPr>
        <p:pic>
          <p:nvPicPr>
            <p:cNvPr id="23" name="Picture 2" descr="New Document Office Paper Word Svg Png Icon Free Download (#511618) -  OnlineWebFonts.COM">
              <a:extLst>
                <a:ext uri="{FF2B5EF4-FFF2-40B4-BE49-F238E27FC236}">
                  <a16:creationId xmlns:a16="http://schemas.microsoft.com/office/drawing/2014/main" id="{35773D4B-F2A2-3B9A-5395-55E4878FD3A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89" t="3599" r="14089" b="3245"/>
            <a:stretch/>
          </p:blipFill>
          <p:spPr bwMode="auto">
            <a:xfrm>
              <a:off x="2701544" y="1897888"/>
              <a:ext cx="415164" cy="53848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177E092-37AF-ED64-6839-01F6AC934B0C}"/>
                </a:ext>
              </a:extLst>
            </p:cNvPr>
            <p:cNvSpPr txBox="1"/>
            <p:nvPr/>
          </p:nvSpPr>
          <p:spPr>
            <a:xfrm>
              <a:off x="2242438" y="2420251"/>
              <a:ext cx="13333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kinetic</a:t>
              </a:r>
            </a:p>
            <a:p>
              <a:pPr algn="ctr"/>
              <a:r>
                <a:rPr lang="fr-FR"/>
                <a:t>parameters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3645EC83-0893-7373-6878-A94C1745618B}"/>
              </a:ext>
            </a:extLst>
          </p:cNvPr>
          <p:cNvGrpSpPr/>
          <p:nvPr/>
        </p:nvGrpSpPr>
        <p:grpSpPr>
          <a:xfrm>
            <a:off x="178849" y="4805712"/>
            <a:ext cx="1009315" cy="1168694"/>
            <a:chOff x="3869299" y="1897888"/>
            <a:chExt cx="1009315" cy="1168694"/>
          </a:xfrm>
        </p:grpSpPr>
        <p:pic>
          <p:nvPicPr>
            <p:cNvPr id="26" name="Picture 6" descr="Icônes, logos, symboles Folder– Téléchargement gratuit aux formats PNG et  SVG">
              <a:extLst>
                <a:ext uri="{FF2B5EF4-FFF2-40B4-BE49-F238E27FC236}">
                  <a16:creationId xmlns:a16="http://schemas.microsoft.com/office/drawing/2014/main" id="{06FA839A-1E1F-A566-D2D0-9F09DF7DC25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02871" y="1897888"/>
              <a:ext cx="587515" cy="5875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8FC04445-3C64-0646-8CA9-4A33F65D29A0}"/>
                </a:ext>
              </a:extLst>
            </p:cNvPr>
            <p:cNvSpPr txBox="1"/>
            <p:nvPr/>
          </p:nvSpPr>
          <p:spPr>
            <a:xfrm>
              <a:off x="3869299" y="2420251"/>
              <a:ext cx="100931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fr-FR"/>
                <a:t>manual</a:t>
              </a:r>
            </a:p>
            <a:p>
              <a:pPr algn="ctr"/>
              <a:r>
                <a:rPr lang="fr-FR"/>
                <a:t>curation</a:t>
              </a:r>
            </a:p>
          </p:txBody>
        </p:sp>
      </p:grpSp>
      <p:sp>
        <p:nvSpPr>
          <p:cNvPr id="39" name="Accolade fermante 38">
            <a:extLst>
              <a:ext uri="{FF2B5EF4-FFF2-40B4-BE49-F238E27FC236}">
                <a16:creationId xmlns:a16="http://schemas.microsoft.com/office/drawing/2014/main" id="{B947F98C-EF96-8FDD-6D73-EAE31A2C57C8}"/>
              </a:ext>
            </a:extLst>
          </p:cNvPr>
          <p:cNvSpPr/>
          <p:nvPr/>
        </p:nvSpPr>
        <p:spPr>
          <a:xfrm>
            <a:off x="1301811" y="1474608"/>
            <a:ext cx="402590" cy="3691751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0" name="Rectangle : coins arrondis 39">
            <a:extLst>
              <a:ext uri="{FF2B5EF4-FFF2-40B4-BE49-F238E27FC236}">
                <a16:creationId xmlns:a16="http://schemas.microsoft.com/office/drawing/2014/main" id="{7C6A7468-B28A-8652-4D16-85E87688C0AD}"/>
              </a:ext>
            </a:extLst>
          </p:cNvPr>
          <p:cNvSpPr/>
          <p:nvPr/>
        </p:nvSpPr>
        <p:spPr>
          <a:xfrm>
            <a:off x="1868835" y="1189237"/>
            <a:ext cx="1120557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Collect</a:t>
            </a:r>
          </a:p>
          <a:p>
            <a:pPr algn="ctr"/>
            <a:r>
              <a:rPr lang="fr-FR" sz="2000" b="1"/>
              <a:t>data</a:t>
            </a:r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B9DCC8A3-DAE8-3085-0053-048C8774F216}"/>
              </a:ext>
            </a:extLst>
          </p:cNvPr>
          <p:cNvSpPr txBox="1"/>
          <p:nvPr/>
        </p:nvSpPr>
        <p:spPr>
          <a:xfrm>
            <a:off x="5561946" y="820453"/>
            <a:ext cx="211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3</a:t>
            </a:r>
          </a:p>
        </p:txBody>
      </p:sp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8416A97-8F77-B327-AC19-843EAD93E8AF}"/>
              </a:ext>
            </a:extLst>
          </p:cNvPr>
          <p:cNvSpPr/>
          <p:nvPr/>
        </p:nvSpPr>
        <p:spPr>
          <a:xfrm>
            <a:off x="3374813" y="1189237"/>
            <a:ext cx="1801711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Check model consistency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ECCFDA6-4A71-CEAA-05AD-EBF802ADAC2E}"/>
              </a:ext>
            </a:extLst>
          </p:cNvPr>
          <p:cNvSpPr txBox="1"/>
          <p:nvPr/>
        </p:nvSpPr>
        <p:spPr>
          <a:xfrm>
            <a:off x="3374813" y="820453"/>
            <a:ext cx="180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2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375E5007-EDB0-8B09-9163-9954A46F1368}"/>
              </a:ext>
            </a:extLst>
          </p:cNvPr>
          <p:cNvCxnSpPr>
            <a:cxnSpLocks/>
            <a:stCxn id="40" idx="3"/>
            <a:endCxn id="4" idx="1"/>
          </p:cNvCxnSpPr>
          <p:nvPr/>
        </p:nvCxnSpPr>
        <p:spPr>
          <a:xfrm>
            <a:off x="2989392" y="2114813"/>
            <a:ext cx="3854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Rectangle : coins arrondis 27">
            <a:extLst>
              <a:ext uri="{FF2B5EF4-FFF2-40B4-BE49-F238E27FC236}">
                <a16:creationId xmlns:a16="http://schemas.microsoft.com/office/drawing/2014/main" id="{7AB65F87-6A31-8BF3-2833-2B039BDAFE05}"/>
              </a:ext>
            </a:extLst>
          </p:cNvPr>
          <p:cNvSpPr/>
          <p:nvPr/>
        </p:nvSpPr>
        <p:spPr>
          <a:xfrm>
            <a:off x="5561945" y="1189237"/>
            <a:ext cx="2119015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Edit / compress model</a:t>
            </a:r>
          </a:p>
        </p:txBody>
      </p:sp>
      <p:sp>
        <p:nvSpPr>
          <p:cNvPr id="56" name="ZoneTexte 55">
            <a:extLst>
              <a:ext uri="{FF2B5EF4-FFF2-40B4-BE49-F238E27FC236}">
                <a16:creationId xmlns:a16="http://schemas.microsoft.com/office/drawing/2014/main" id="{5F4EAC94-529A-58A0-62E7-AB5B7D87FF70}"/>
              </a:ext>
            </a:extLst>
          </p:cNvPr>
          <p:cNvSpPr txBox="1"/>
          <p:nvPr/>
        </p:nvSpPr>
        <p:spPr>
          <a:xfrm>
            <a:off x="1868835" y="820453"/>
            <a:ext cx="1120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1</a:t>
            </a: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E52EFC12-5612-1314-5119-770B6F0E08DF}"/>
              </a:ext>
            </a:extLst>
          </p:cNvPr>
          <p:cNvCxnSpPr>
            <a:cxnSpLocks/>
            <a:stCxn id="4" idx="3"/>
            <a:endCxn id="28" idx="1"/>
          </p:cNvCxnSpPr>
          <p:nvPr/>
        </p:nvCxnSpPr>
        <p:spPr>
          <a:xfrm>
            <a:off x="5176524" y="2114813"/>
            <a:ext cx="385421" cy="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805CF16F-B789-FBDC-9284-03B22C29AC92}"/>
              </a:ext>
            </a:extLst>
          </p:cNvPr>
          <p:cNvSpPr/>
          <p:nvPr/>
        </p:nvSpPr>
        <p:spPr>
          <a:xfrm>
            <a:off x="1868835" y="3598859"/>
            <a:ext cx="1425160" cy="1851152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Build GBA model</a:t>
            </a:r>
          </a:p>
        </p:txBody>
      </p:sp>
      <p:cxnSp>
        <p:nvCxnSpPr>
          <p:cNvPr id="6" name="Connecteur en angle 5">
            <a:extLst>
              <a:ext uri="{FF2B5EF4-FFF2-40B4-BE49-F238E27FC236}">
                <a16:creationId xmlns:a16="http://schemas.microsoft.com/office/drawing/2014/main" id="{9D7FABFC-D236-7608-5F8A-5F94A6CFA42E}"/>
              </a:ext>
            </a:extLst>
          </p:cNvPr>
          <p:cNvCxnSpPr>
            <a:cxnSpLocks/>
            <a:stCxn id="28" idx="2"/>
            <a:endCxn id="3" idx="0"/>
          </p:cNvCxnSpPr>
          <p:nvPr/>
        </p:nvCxnSpPr>
        <p:spPr>
          <a:xfrm rot="5400000">
            <a:off x="4322199" y="1299605"/>
            <a:ext cx="558470" cy="4040038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ZoneTexte 8">
            <a:extLst>
              <a:ext uri="{FF2B5EF4-FFF2-40B4-BE49-F238E27FC236}">
                <a16:creationId xmlns:a16="http://schemas.microsoft.com/office/drawing/2014/main" id="{EC236509-AF8C-3294-4F53-B29013F26720}"/>
              </a:ext>
            </a:extLst>
          </p:cNvPr>
          <p:cNvSpPr txBox="1"/>
          <p:nvPr/>
        </p:nvSpPr>
        <p:spPr>
          <a:xfrm>
            <a:off x="1868835" y="5485920"/>
            <a:ext cx="14251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4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D76627D2-4352-972F-1B93-7BE91FCB351F}"/>
              </a:ext>
            </a:extLst>
          </p:cNvPr>
          <p:cNvSpPr/>
          <p:nvPr/>
        </p:nvSpPr>
        <p:spPr>
          <a:xfrm>
            <a:off x="3665511" y="3598859"/>
            <a:ext cx="3107515" cy="1850605"/>
          </a:xfrm>
          <a:prstGeom prst="roundRect">
            <a:avLst>
              <a:gd name="adj" fmla="val 8412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fr-FR" sz="2000" b="1"/>
              <a:t>Optional: Reduce to full-column rank problem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60E1F95E-A463-4E61-D13B-0A5F10028361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3293995" y="4524162"/>
            <a:ext cx="371516" cy="2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BA813731-E52C-41BD-0835-7332D0DA4B6F}"/>
              </a:ext>
            </a:extLst>
          </p:cNvPr>
          <p:cNvSpPr txBox="1"/>
          <p:nvPr/>
        </p:nvSpPr>
        <p:spPr>
          <a:xfrm>
            <a:off x="3665512" y="5485920"/>
            <a:ext cx="3107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>
                <a:solidFill>
                  <a:schemeClr val="accent1"/>
                </a:solidFill>
                <a:latin typeface="Avenir Black" panose="02000503020000020003" pitchFamily="2" charset="0"/>
                <a:cs typeface="Beirut" pitchFamily="2" charset="-78"/>
              </a:rPr>
              <a:t>STEP 5</a:t>
            </a: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B68F34EB-BFE3-8DB2-CCC2-12C8C10DA7CE}"/>
              </a:ext>
            </a:extLst>
          </p:cNvPr>
          <p:cNvSpPr/>
          <p:nvPr/>
        </p:nvSpPr>
        <p:spPr>
          <a:xfrm>
            <a:off x="8448802" y="2638866"/>
            <a:ext cx="2889758" cy="1361516"/>
          </a:xfrm>
          <a:prstGeom prst="roundRect">
            <a:avLst>
              <a:gd name="adj" fmla="val 7405"/>
            </a:avLst>
          </a:prstGeom>
          <a:ln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fr-FR" sz="2000" b="1"/>
              <a:t>Consistent</a:t>
            </a:r>
          </a:p>
          <a:p>
            <a:r>
              <a:rPr lang="fr-FR" sz="2000" b="1"/>
              <a:t>genome-scale</a:t>
            </a:r>
          </a:p>
          <a:p>
            <a:r>
              <a:rPr lang="fr-FR" sz="2000" b="1"/>
              <a:t>GBA model</a:t>
            </a:r>
          </a:p>
        </p:txBody>
      </p:sp>
      <p:sp>
        <p:nvSpPr>
          <p:cNvPr id="12" name="Accolade fermante 11">
            <a:extLst>
              <a:ext uri="{FF2B5EF4-FFF2-40B4-BE49-F238E27FC236}">
                <a16:creationId xmlns:a16="http://schemas.microsoft.com/office/drawing/2014/main" id="{18066154-4A60-2EE9-22EF-10DFC4C05F7C}"/>
              </a:ext>
            </a:extLst>
          </p:cNvPr>
          <p:cNvSpPr/>
          <p:nvPr/>
        </p:nvSpPr>
        <p:spPr>
          <a:xfrm>
            <a:off x="7936548" y="1642502"/>
            <a:ext cx="402590" cy="3377694"/>
          </a:xfrm>
          <a:prstGeom prst="rightBrace">
            <a:avLst>
              <a:gd name="adj1" fmla="val 5659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4" name="Image 13">
            <a:extLst>
              <a:ext uri="{FF2B5EF4-FFF2-40B4-BE49-F238E27FC236}">
                <a16:creationId xmlns:a16="http://schemas.microsoft.com/office/drawing/2014/main" id="{7EF46C0A-FBFE-76B3-FEF9-7CB97E2C73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59142" y="2002815"/>
            <a:ext cx="739943" cy="941552"/>
          </a:xfrm>
          <a:prstGeom prst="rect">
            <a:avLst/>
          </a:prstGeom>
        </p:spPr>
      </p:pic>
      <p:pic>
        <p:nvPicPr>
          <p:cNvPr id="33" name="Image 32">
            <a:extLst>
              <a:ext uri="{FF2B5EF4-FFF2-40B4-BE49-F238E27FC236}">
                <a16:creationId xmlns:a16="http://schemas.microsoft.com/office/drawing/2014/main" id="{34942349-4EF5-37AD-E104-00BD0637174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05697" y="2002815"/>
            <a:ext cx="739943" cy="941552"/>
          </a:xfrm>
          <a:prstGeom prst="rect">
            <a:avLst/>
          </a:prstGeom>
        </p:spPr>
      </p:pic>
      <p:pic>
        <p:nvPicPr>
          <p:cNvPr id="38" name="Image 37">
            <a:extLst>
              <a:ext uri="{FF2B5EF4-FFF2-40B4-BE49-F238E27FC236}">
                <a16:creationId xmlns:a16="http://schemas.microsoft.com/office/drawing/2014/main" id="{EC7CAECB-1487-58C2-A2C9-87F45AFEBA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51480" y="2002815"/>
            <a:ext cx="739943" cy="94155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E88F26FC-978E-8D63-2CA9-F6263D4F55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12988" y="4386061"/>
            <a:ext cx="739943" cy="941552"/>
          </a:xfrm>
          <a:prstGeom prst="rect">
            <a:avLst/>
          </a:prstGeom>
        </p:spPr>
      </p:pic>
      <p:pic>
        <p:nvPicPr>
          <p:cNvPr id="57" name="Image 56">
            <a:extLst>
              <a:ext uri="{FF2B5EF4-FFF2-40B4-BE49-F238E27FC236}">
                <a16:creationId xmlns:a16="http://schemas.microsoft.com/office/drawing/2014/main" id="{440C316F-27CF-7551-FEAC-C881FC40CD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9296" y="4386061"/>
            <a:ext cx="739943" cy="941552"/>
          </a:xfrm>
          <a:prstGeom prst="rect">
            <a:avLst/>
          </a:prstGeom>
        </p:spPr>
      </p:pic>
      <p:sp>
        <p:nvSpPr>
          <p:cNvPr id="78" name="Flèche en arc 77">
            <a:extLst>
              <a:ext uri="{FF2B5EF4-FFF2-40B4-BE49-F238E27FC236}">
                <a16:creationId xmlns:a16="http://schemas.microsoft.com/office/drawing/2014/main" id="{B597B07A-55C5-91F1-588C-13B5592C1B2B}"/>
              </a:ext>
            </a:extLst>
          </p:cNvPr>
          <p:cNvSpPr/>
          <p:nvPr/>
        </p:nvSpPr>
        <p:spPr>
          <a:xfrm rot="10800000">
            <a:off x="6066532" y="4720751"/>
            <a:ext cx="1849781" cy="1849781"/>
          </a:xfrm>
          <a:prstGeom prst="circularArrow">
            <a:avLst>
              <a:gd name="adj1" fmla="val 6882"/>
              <a:gd name="adj2" fmla="val 1142319"/>
              <a:gd name="adj3" fmla="val 20360583"/>
              <a:gd name="adj4" fmla="val 5544857"/>
              <a:gd name="adj5" fmla="val 1250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80" name="Image 79">
            <a:extLst>
              <a:ext uri="{FF2B5EF4-FFF2-40B4-BE49-F238E27FC236}">
                <a16:creationId xmlns:a16="http://schemas.microsoft.com/office/drawing/2014/main" id="{B055CEB8-3511-2526-A4C9-9C737D44D8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8923" y="2800881"/>
            <a:ext cx="846597" cy="1009934"/>
          </a:xfrm>
          <a:prstGeom prst="rect">
            <a:avLst/>
          </a:prstGeom>
        </p:spPr>
      </p:pic>
      <p:sp>
        <p:nvSpPr>
          <p:cNvPr id="81" name="ZoneTexte 80">
            <a:extLst>
              <a:ext uri="{FF2B5EF4-FFF2-40B4-BE49-F238E27FC236}">
                <a16:creationId xmlns:a16="http://schemas.microsoft.com/office/drawing/2014/main" id="{36BCB406-96F8-9F0B-ACA7-12701C811B83}"/>
              </a:ext>
            </a:extLst>
          </p:cNvPr>
          <p:cNvSpPr txBox="1"/>
          <p:nvPr/>
        </p:nvSpPr>
        <p:spPr>
          <a:xfrm>
            <a:off x="111075" y="146393"/>
            <a:ext cx="2450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b="1">
                <a:latin typeface="Avenir Black" panose="02000503020000020003" pitchFamily="2" charset="0"/>
                <a:cs typeface="Beirut" pitchFamily="2" charset="-78"/>
              </a:rPr>
              <a:t>Software usage</a:t>
            </a:r>
          </a:p>
        </p:txBody>
      </p:sp>
    </p:spTree>
    <p:extLst>
      <p:ext uri="{BB962C8B-B14F-4D97-AF65-F5344CB8AC3E}">
        <p14:creationId xmlns:p14="http://schemas.microsoft.com/office/powerpoint/2010/main" val="133884513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1616</TotalTime>
  <Words>518</Words>
  <Application>Microsoft Macintosh PowerPoint</Application>
  <PresentationFormat>Grand écran</PresentationFormat>
  <Paragraphs>227</Paragraphs>
  <Slides>11</Slides>
  <Notes>4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7" baseType="lpstr">
      <vt:lpstr>Aptos</vt:lpstr>
      <vt:lpstr>Aptos Display</vt:lpstr>
      <vt:lpstr>Arial</vt:lpstr>
      <vt:lpstr>Arial Rounded MT Bold</vt:lpstr>
      <vt:lpstr>Avenir Black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Rocabert</dc:creator>
  <cp:lastModifiedBy>Charles Rocabert</cp:lastModifiedBy>
  <cp:revision>139</cp:revision>
  <dcterms:created xsi:type="dcterms:W3CDTF">2025-01-29T14:47:07Z</dcterms:created>
  <dcterms:modified xsi:type="dcterms:W3CDTF">2025-04-07T10:51:19Z</dcterms:modified>
</cp:coreProperties>
</file>