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</p:sldIdLst>
  <p:sldSz cx="9144000" cy="9144000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E4E"/>
    <a:srgbClr val="00B050"/>
    <a:srgbClr val="385723"/>
    <a:srgbClr val="DD9D5D"/>
    <a:srgbClr val="557399"/>
    <a:srgbClr val="6BA99D"/>
    <a:srgbClr val="FCB8BF"/>
    <a:srgbClr val="CFC0FF"/>
    <a:srgbClr val="FFA8BA"/>
    <a:srgbClr val="847B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8"/>
    <p:restoredTop sz="92027" autoAdjust="0"/>
  </p:normalViewPr>
  <p:slideViewPr>
    <p:cSldViewPr snapToGrid="0" snapToObjects="1">
      <p:cViewPr>
        <p:scale>
          <a:sx n="191" d="100"/>
          <a:sy n="191" d="100"/>
        </p:scale>
        <p:origin x="720" y="-381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33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33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16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68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50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15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99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79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86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42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2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2567-A46C-4A49-A7EE-8FBD06A898B2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73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D78F11C-9E16-FFC8-B967-C10E46ACB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161" y="7576647"/>
            <a:ext cx="1099654" cy="754543"/>
          </a:xfrm>
          <a:prstGeom prst="rect">
            <a:avLst/>
          </a:prstGeom>
        </p:spPr>
      </p:pic>
      <p:cxnSp>
        <p:nvCxnSpPr>
          <p:cNvPr id="5" name="Connecteur en angle 4">
            <a:extLst>
              <a:ext uri="{FF2B5EF4-FFF2-40B4-BE49-F238E27FC236}">
                <a16:creationId xmlns:a16="http://schemas.microsoft.com/office/drawing/2014/main" id="{37371A88-8C7A-9870-FAEF-F79FFA257959}"/>
              </a:ext>
            </a:extLst>
          </p:cNvPr>
          <p:cNvCxnSpPr>
            <a:cxnSpLocks/>
            <a:stCxn id="62" idx="2"/>
            <a:endCxn id="59" idx="0"/>
          </p:cNvCxnSpPr>
          <p:nvPr/>
        </p:nvCxnSpPr>
        <p:spPr>
          <a:xfrm rot="10800000" flipV="1">
            <a:off x="6641309" y="2323851"/>
            <a:ext cx="966916" cy="430383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en angle 8">
            <a:extLst>
              <a:ext uri="{FF2B5EF4-FFF2-40B4-BE49-F238E27FC236}">
                <a16:creationId xmlns:a16="http://schemas.microsoft.com/office/drawing/2014/main" id="{CC4362C0-0620-01A3-C455-FB8CF33B3571}"/>
              </a:ext>
            </a:extLst>
          </p:cNvPr>
          <p:cNvCxnSpPr>
            <a:cxnSpLocks/>
            <a:stCxn id="61" idx="2"/>
            <a:endCxn id="59" idx="4"/>
          </p:cNvCxnSpPr>
          <p:nvPr/>
        </p:nvCxnSpPr>
        <p:spPr>
          <a:xfrm rot="10800000">
            <a:off x="6641310" y="3044473"/>
            <a:ext cx="403939" cy="145119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Connecteur en angle 12">
            <a:extLst>
              <a:ext uri="{FF2B5EF4-FFF2-40B4-BE49-F238E27FC236}">
                <a16:creationId xmlns:a16="http://schemas.microsoft.com/office/drawing/2014/main" id="{45FBEC89-7D86-F202-75C9-C7663E3681B6}"/>
              </a:ext>
            </a:extLst>
          </p:cNvPr>
          <p:cNvCxnSpPr>
            <a:cxnSpLocks/>
            <a:stCxn id="63" idx="2"/>
            <a:endCxn id="61" idx="0"/>
          </p:cNvCxnSpPr>
          <p:nvPr/>
        </p:nvCxnSpPr>
        <p:spPr>
          <a:xfrm rot="10800000" flipV="1">
            <a:off x="7190367" y="2905430"/>
            <a:ext cx="417858" cy="139042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Connecteur en angle 23">
            <a:extLst>
              <a:ext uri="{FF2B5EF4-FFF2-40B4-BE49-F238E27FC236}">
                <a16:creationId xmlns:a16="http://schemas.microsoft.com/office/drawing/2014/main" id="{35FC79DE-E3DE-BF7D-5AE6-4C43D25BF92D}"/>
              </a:ext>
            </a:extLst>
          </p:cNvPr>
          <p:cNvCxnSpPr>
            <a:cxnSpLocks/>
            <a:stCxn id="64" idx="2"/>
            <a:endCxn id="61" idx="4"/>
          </p:cNvCxnSpPr>
          <p:nvPr/>
        </p:nvCxnSpPr>
        <p:spPr>
          <a:xfrm rot="10800000">
            <a:off x="7190367" y="3334710"/>
            <a:ext cx="417858" cy="145445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stCxn id="3" idx="6"/>
            <a:endCxn id="15" idx="2"/>
          </p:cNvCxnSpPr>
          <p:nvPr/>
        </p:nvCxnSpPr>
        <p:spPr>
          <a:xfrm>
            <a:off x="2514651" y="2902002"/>
            <a:ext cx="3005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5" idx="6"/>
            <a:endCxn id="17" idx="2"/>
          </p:cNvCxnSpPr>
          <p:nvPr/>
        </p:nvCxnSpPr>
        <p:spPr>
          <a:xfrm>
            <a:off x="3105462" y="2902002"/>
            <a:ext cx="3110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7" idx="7"/>
            <a:endCxn id="18" idx="2"/>
          </p:cNvCxnSpPr>
          <p:nvPr/>
        </p:nvCxnSpPr>
        <p:spPr>
          <a:xfrm flipV="1">
            <a:off x="3664208" y="2619209"/>
            <a:ext cx="301325" cy="180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7" idx="5"/>
            <a:endCxn id="19" idx="2"/>
          </p:cNvCxnSpPr>
          <p:nvPr/>
        </p:nvCxnSpPr>
        <p:spPr>
          <a:xfrm>
            <a:off x="3664208" y="3004617"/>
            <a:ext cx="301325" cy="18762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8" idx="7"/>
            <a:endCxn id="20" idx="2"/>
          </p:cNvCxnSpPr>
          <p:nvPr/>
        </p:nvCxnSpPr>
        <p:spPr>
          <a:xfrm flipV="1">
            <a:off x="4213265" y="2326501"/>
            <a:ext cx="315244" cy="1900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19" idx="5"/>
            <a:endCxn id="22" idx="2"/>
          </p:cNvCxnSpPr>
          <p:nvPr/>
        </p:nvCxnSpPr>
        <p:spPr>
          <a:xfrm>
            <a:off x="4213265" y="3294854"/>
            <a:ext cx="315244" cy="1879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19" idx="7"/>
            <a:endCxn id="21" idx="2"/>
          </p:cNvCxnSpPr>
          <p:nvPr/>
        </p:nvCxnSpPr>
        <p:spPr>
          <a:xfrm flipV="1">
            <a:off x="4213265" y="2908078"/>
            <a:ext cx="315244" cy="1815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2224415" y="2756884"/>
            <a:ext cx="290237" cy="290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3D7E4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D7E4E"/>
                </a:solidFill>
                <a:latin typeface="Rockwell"/>
                <a:cs typeface="Rockwell"/>
              </a:rPr>
              <a:t>0</a:t>
            </a:r>
          </a:p>
        </p:txBody>
      </p:sp>
      <p:sp>
        <p:nvSpPr>
          <p:cNvPr id="15" name="Ellipse 14"/>
          <p:cNvSpPr/>
          <p:nvPr/>
        </p:nvSpPr>
        <p:spPr>
          <a:xfrm>
            <a:off x="2815226" y="2756884"/>
            <a:ext cx="290237" cy="290237"/>
          </a:xfrm>
          <a:prstGeom prst="ellipse">
            <a:avLst/>
          </a:prstGeom>
          <a:noFill/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1</a:t>
            </a:r>
          </a:p>
        </p:txBody>
      </p:sp>
      <p:sp>
        <p:nvSpPr>
          <p:cNvPr id="17" name="Ellipse 16"/>
          <p:cNvSpPr/>
          <p:nvPr/>
        </p:nvSpPr>
        <p:spPr>
          <a:xfrm>
            <a:off x="3416475" y="2756884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accent1">
                    <a:lumMod val="75000"/>
                  </a:schemeClr>
                </a:solidFill>
                <a:latin typeface="Rockwell"/>
                <a:cs typeface="Rockwell"/>
              </a:rPr>
              <a:t>2</a:t>
            </a:r>
          </a:p>
        </p:txBody>
      </p:sp>
      <p:sp>
        <p:nvSpPr>
          <p:cNvPr id="18" name="Ellipse 17"/>
          <p:cNvSpPr/>
          <p:nvPr/>
        </p:nvSpPr>
        <p:spPr>
          <a:xfrm>
            <a:off x="3965533" y="2474090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3</a:t>
            </a:r>
          </a:p>
        </p:txBody>
      </p:sp>
      <p:sp>
        <p:nvSpPr>
          <p:cNvPr id="19" name="Ellipse 18"/>
          <p:cNvSpPr/>
          <p:nvPr/>
        </p:nvSpPr>
        <p:spPr>
          <a:xfrm>
            <a:off x="3965533" y="3047121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4</a:t>
            </a:r>
          </a:p>
        </p:txBody>
      </p:sp>
      <p:sp>
        <p:nvSpPr>
          <p:cNvPr id="20" name="Ellipse 19"/>
          <p:cNvSpPr/>
          <p:nvPr/>
        </p:nvSpPr>
        <p:spPr>
          <a:xfrm>
            <a:off x="4528510" y="2181382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5</a:t>
            </a:r>
          </a:p>
        </p:txBody>
      </p:sp>
      <p:sp>
        <p:nvSpPr>
          <p:cNvPr id="21" name="Ellipse 20"/>
          <p:cNvSpPr/>
          <p:nvPr/>
        </p:nvSpPr>
        <p:spPr>
          <a:xfrm>
            <a:off x="4528510" y="2762960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6</a:t>
            </a:r>
          </a:p>
        </p:txBody>
      </p:sp>
      <p:sp>
        <p:nvSpPr>
          <p:cNvPr id="22" name="Ellipse 21"/>
          <p:cNvSpPr/>
          <p:nvPr/>
        </p:nvSpPr>
        <p:spPr>
          <a:xfrm>
            <a:off x="4528510" y="3337684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7</a:t>
            </a:r>
          </a:p>
        </p:txBody>
      </p:sp>
      <p:sp>
        <p:nvSpPr>
          <p:cNvPr id="264" name="ZoneTexte 263"/>
          <p:cNvSpPr txBox="1"/>
          <p:nvPr/>
        </p:nvSpPr>
        <p:spPr>
          <a:xfrm>
            <a:off x="2018541" y="2375352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>
                <a:solidFill>
                  <a:srgbClr val="3D7E4E"/>
                </a:solidFill>
                <a:latin typeface="Avenir Book"/>
                <a:cs typeface="Avenir Book"/>
              </a:rPr>
              <a:t>Common</a:t>
            </a:r>
          </a:p>
          <a:p>
            <a:pPr algn="ctr"/>
            <a:r>
              <a:rPr lang="fr-FR" sz="1000">
                <a:solidFill>
                  <a:srgbClr val="3D7E4E"/>
                </a:solidFill>
                <a:latin typeface="Avenir Book"/>
                <a:cs typeface="Avenir Book"/>
              </a:rPr>
              <a:t>ancestor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3274525" y="2502255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76092"/>
                </a:solidFill>
                <a:latin typeface="Avenir Book"/>
                <a:cs typeface="Avenir Book"/>
              </a:rPr>
              <a:t>MRCA</a:t>
            </a:r>
          </a:p>
        </p:txBody>
      </p:sp>
      <p:cxnSp>
        <p:nvCxnSpPr>
          <p:cNvPr id="51" name="Connecteur droit 50"/>
          <p:cNvCxnSpPr>
            <a:stCxn id="58" idx="6"/>
            <a:endCxn id="59" idx="2"/>
          </p:cNvCxnSpPr>
          <p:nvPr/>
        </p:nvCxnSpPr>
        <p:spPr>
          <a:xfrm>
            <a:off x="6185177" y="2899353"/>
            <a:ext cx="3110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5894941" y="2754235"/>
            <a:ext cx="290237" cy="290237"/>
          </a:xfrm>
          <a:prstGeom prst="ellipse">
            <a:avLst/>
          </a:prstGeom>
          <a:noFill/>
          <a:ln w="38100" cmpd="sng">
            <a:solidFill>
              <a:srgbClr val="3D7E4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D7E4E"/>
                </a:solidFill>
                <a:latin typeface="Rockwell"/>
                <a:cs typeface="Rockwell"/>
              </a:rPr>
              <a:t>0</a:t>
            </a:r>
          </a:p>
        </p:txBody>
      </p:sp>
      <p:sp>
        <p:nvSpPr>
          <p:cNvPr id="61" name="Ellipse 60"/>
          <p:cNvSpPr/>
          <p:nvPr/>
        </p:nvSpPr>
        <p:spPr>
          <a:xfrm>
            <a:off x="7045248" y="3044472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4</a:t>
            </a:r>
          </a:p>
        </p:txBody>
      </p:sp>
      <p:sp>
        <p:nvSpPr>
          <p:cNvPr id="62" name="Ellipse 61"/>
          <p:cNvSpPr/>
          <p:nvPr/>
        </p:nvSpPr>
        <p:spPr>
          <a:xfrm>
            <a:off x="7608225" y="2178733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5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2047256" y="1504097"/>
            <a:ext cx="36383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Lineage tree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572900" y="2151937"/>
            <a:ext cx="1316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200" b="1">
                <a:solidFill>
                  <a:srgbClr val="3D7E4E"/>
                </a:solidFill>
                <a:latin typeface="Avenir Heavy" panose="02000503020000020003" pitchFamily="2" charset="0"/>
                <a:cs typeface="Avenir Heavy"/>
              </a:rPr>
              <a:t>a.</a:t>
            </a:r>
            <a:r>
              <a:rPr lang="fr-FR" sz="2200">
                <a:latin typeface="Avenir Light" panose="020B0402020203020204" pitchFamily="34" charset="77"/>
                <a:cs typeface="Avenir Heavy"/>
              </a:rPr>
              <a:t> </a:t>
            </a:r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End of</a:t>
            </a:r>
          </a:p>
          <a:p>
            <a:pPr algn="ctr"/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step t</a:t>
            </a:r>
          </a:p>
        </p:txBody>
      </p:sp>
      <p:cxnSp>
        <p:nvCxnSpPr>
          <p:cNvPr id="268" name="Connecteur droit 267"/>
          <p:cNvCxnSpPr/>
          <p:nvPr/>
        </p:nvCxnSpPr>
        <p:spPr>
          <a:xfrm flipH="1">
            <a:off x="2023738" y="1471249"/>
            <a:ext cx="23518" cy="618346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>
            <a:off x="450398" y="1991704"/>
            <a:ext cx="8304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H="1">
            <a:off x="5662056" y="1471249"/>
            <a:ext cx="23518" cy="618346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>
            <a:off x="8731230" y="1471249"/>
            <a:ext cx="23518" cy="618346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2047256" y="3830246"/>
            <a:ext cx="670749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ZoneTexte 116"/>
          <p:cNvSpPr txBox="1"/>
          <p:nvPr/>
        </p:nvSpPr>
        <p:spPr>
          <a:xfrm>
            <a:off x="356135" y="4041094"/>
            <a:ext cx="1749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>
                <a:solidFill>
                  <a:srgbClr val="3D7E4E"/>
                </a:solidFill>
                <a:latin typeface="Avenir Heavy" panose="02000503020000020003" pitchFamily="2" charset="0"/>
                <a:cs typeface="Avenir Heavy"/>
              </a:rPr>
              <a:t>b.</a:t>
            </a:r>
            <a:r>
              <a:rPr lang="fr-FR" sz="2200">
                <a:solidFill>
                  <a:srgbClr val="000000"/>
                </a:solidFill>
                <a:latin typeface="Avenir Light" panose="020B0402020203020204" pitchFamily="34" charset="77"/>
                <a:cs typeface="Avenir Heavy"/>
              </a:rPr>
              <a:t> </a:t>
            </a:r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Step t+1 events</a:t>
            </a:r>
          </a:p>
        </p:txBody>
      </p:sp>
      <p:cxnSp>
        <p:nvCxnSpPr>
          <p:cNvPr id="119" name="Connecteur droit 118"/>
          <p:cNvCxnSpPr>
            <a:stCxn id="102" idx="7"/>
          </p:cNvCxnSpPr>
          <p:nvPr/>
        </p:nvCxnSpPr>
        <p:spPr>
          <a:xfrm flipV="1">
            <a:off x="4776243" y="5061154"/>
            <a:ext cx="363839" cy="1905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>
            <a:stCxn id="102" idx="5"/>
            <a:endCxn id="123" idx="2"/>
          </p:cNvCxnSpPr>
          <p:nvPr/>
        </p:nvCxnSpPr>
        <p:spPr>
          <a:xfrm>
            <a:off x="4776243" y="5456979"/>
            <a:ext cx="366239" cy="2068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>
            <a:stCxn id="95" idx="6"/>
            <a:endCxn id="96" idx="2"/>
          </p:cNvCxnSpPr>
          <p:nvPr/>
        </p:nvCxnSpPr>
        <p:spPr>
          <a:xfrm>
            <a:off x="2514651" y="4773565"/>
            <a:ext cx="3005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stCxn id="96" idx="6"/>
            <a:endCxn id="97" idx="2"/>
          </p:cNvCxnSpPr>
          <p:nvPr/>
        </p:nvCxnSpPr>
        <p:spPr>
          <a:xfrm>
            <a:off x="3105462" y="4773565"/>
            <a:ext cx="3110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>
            <a:stCxn id="97" idx="7"/>
            <a:endCxn id="98" idx="2"/>
          </p:cNvCxnSpPr>
          <p:nvPr/>
        </p:nvCxnSpPr>
        <p:spPr>
          <a:xfrm flipV="1">
            <a:off x="3664208" y="4490772"/>
            <a:ext cx="301325" cy="180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97" idx="5"/>
            <a:endCxn id="99" idx="2"/>
          </p:cNvCxnSpPr>
          <p:nvPr/>
        </p:nvCxnSpPr>
        <p:spPr>
          <a:xfrm>
            <a:off x="3664208" y="4876180"/>
            <a:ext cx="301325" cy="18762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>
            <a:stCxn id="98" idx="7"/>
            <a:endCxn id="100" idx="2"/>
          </p:cNvCxnSpPr>
          <p:nvPr/>
        </p:nvCxnSpPr>
        <p:spPr>
          <a:xfrm flipV="1">
            <a:off x="4213265" y="4198064"/>
            <a:ext cx="315244" cy="1900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99" idx="5"/>
            <a:endCxn id="102" idx="2"/>
          </p:cNvCxnSpPr>
          <p:nvPr/>
        </p:nvCxnSpPr>
        <p:spPr>
          <a:xfrm>
            <a:off x="4213265" y="5166417"/>
            <a:ext cx="315244" cy="1879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stCxn id="99" idx="7"/>
            <a:endCxn id="101" idx="2"/>
          </p:cNvCxnSpPr>
          <p:nvPr/>
        </p:nvCxnSpPr>
        <p:spPr>
          <a:xfrm flipV="1">
            <a:off x="4213265" y="4779641"/>
            <a:ext cx="315244" cy="1815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2224415" y="4628447"/>
            <a:ext cx="290237" cy="290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3D7E4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D7E4E"/>
                </a:solidFill>
                <a:latin typeface="Rockwell"/>
                <a:cs typeface="Rockwell"/>
              </a:rPr>
              <a:t>0</a:t>
            </a:r>
          </a:p>
        </p:txBody>
      </p:sp>
      <p:sp>
        <p:nvSpPr>
          <p:cNvPr id="96" name="Ellipse 95"/>
          <p:cNvSpPr/>
          <p:nvPr/>
        </p:nvSpPr>
        <p:spPr>
          <a:xfrm>
            <a:off x="2815226" y="4628447"/>
            <a:ext cx="290237" cy="290237"/>
          </a:xfrm>
          <a:prstGeom prst="ellipse">
            <a:avLst/>
          </a:prstGeom>
          <a:noFill/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1</a:t>
            </a:r>
          </a:p>
        </p:txBody>
      </p:sp>
      <p:sp>
        <p:nvSpPr>
          <p:cNvPr id="97" name="Ellipse 96"/>
          <p:cNvSpPr/>
          <p:nvPr/>
        </p:nvSpPr>
        <p:spPr>
          <a:xfrm>
            <a:off x="3416475" y="4628447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accent1">
                    <a:lumMod val="75000"/>
                  </a:schemeClr>
                </a:solidFill>
                <a:latin typeface="Rockwell"/>
                <a:cs typeface="Rockwell"/>
              </a:rPr>
              <a:t>2</a:t>
            </a:r>
          </a:p>
        </p:txBody>
      </p:sp>
      <p:sp>
        <p:nvSpPr>
          <p:cNvPr id="98" name="Ellipse 97"/>
          <p:cNvSpPr/>
          <p:nvPr/>
        </p:nvSpPr>
        <p:spPr>
          <a:xfrm>
            <a:off x="3965533" y="4345653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3</a:t>
            </a:r>
          </a:p>
        </p:txBody>
      </p:sp>
      <p:sp>
        <p:nvSpPr>
          <p:cNvPr id="99" name="Ellipse 98"/>
          <p:cNvSpPr/>
          <p:nvPr/>
        </p:nvSpPr>
        <p:spPr>
          <a:xfrm>
            <a:off x="3965533" y="4918684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4</a:t>
            </a:r>
          </a:p>
        </p:txBody>
      </p:sp>
      <p:sp>
        <p:nvSpPr>
          <p:cNvPr id="101" name="Ellipse 100"/>
          <p:cNvSpPr/>
          <p:nvPr/>
        </p:nvSpPr>
        <p:spPr>
          <a:xfrm>
            <a:off x="4528510" y="4634523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6</a:t>
            </a:r>
          </a:p>
        </p:txBody>
      </p:sp>
      <p:sp>
        <p:nvSpPr>
          <p:cNvPr id="102" name="Ellipse 101"/>
          <p:cNvSpPr/>
          <p:nvPr/>
        </p:nvSpPr>
        <p:spPr>
          <a:xfrm>
            <a:off x="4528510" y="5209247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7F7F7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7F7F7F"/>
                </a:solidFill>
                <a:latin typeface="Rockwell"/>
                <a:cs typeface="Rockwell"/>
              </a:rPr>
              <a:t>7</a:t>
            </a:r>
          </a:p>
        </p:txBody>
      </p:sp>
      <p:sp>
        <p:nvSpPr>
          <p:cNvPr id="100" name="Ellipse 99"/>
          <p:cNvSpPr/>
          <p:nvPr/>
        </p:nvSpPr>
        <p:spPr>
          <a:xfrm>
            <a:off x="4528510" y="4052945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00B05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5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3274525" y="4373818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76092"/>
                </a:solidFill>
                <a:latin typeface="Avenir Book"/>
                <a:cs typeface="Avenir Book"/>
              </a:rPr>
              <a:t>MRCA</a:t>
            </a:r>
          </a:p>
        </p:txBody>
      </p:sp>
      <p:sp>
        <p:nvSpPr>
          <p:cNvPr id="122" name="Ellipse 121"/>
          <p:cNvSpPr/>
          <p:nvPr/>
        </p:nvSpPr>
        <p:spPr>
          <a:xfrm>
            <a:off x="5135201" y="4911891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8</a:t>
            </a:r>
          </a:p>
        </p:txBody>
      </p:sp>
      <p:sp>
        <p:nvSpPr>
          <p:cNvPr id="123" name="Ellipse 122"/>
          <p:cNvSpPr/>
          <p:nvPr/>
        </p:nvSpPr>
        <p:spPr>
          <a:xfrm>
            <a:off x="5142482" y="5518759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9</a:t>
            </a:r>
          </a:p>
        </p:txBody>
      </p:sp>
      <p:cxnSp>
        <p:nvCxnSpPr>
          <p:cNvPr id="104" name="Connecteur droit 103"/>
          <p:cNvCxnSpPr>
            <a:stCxn id="109" idx="6"/>
            <a:endCxn id="110" idx="2"/>
          </p:cNvCxnSpPr>
          <p:nvPr/>
        </p:nvCxnSpPr>
        <p:spPr>
          <a:xfrm>
            <a:off x="6185177" y="4775372"/>
            <a:ext cx="3110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Ellipse 108"/>
          <p:cNvSpPr/>
          <p:nvPr/>
        </p:nvSpPr>
        <p:spPr>
          <a:xfrm>
            <a:off x="5894941" y="4630254"/>
            <a:ext cx="290237" cy="290237"/>
          </a:xfrm>
          <a:prstGeom prst="ellipse">
            <a:avLst/>
          </a:prstGeom>
          <a:noFill/>
          <a:ln w="38100" cmpd="sng">
            <a:solidFill>
              <a:srgbClr val="3D7E4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D7E4E"/>
                </a:solidFill>
                <a:latin typeface="Rockwell"/>
                <a:cs typeface="Rockwell"/>
              </a:rPr>
              <a:t>0</a:t>
            </a:r>
          </a:p>
        </p:txBody>
      </p:sp>
      <p:sp>
        <p:nvSpPr>
          <p:cNvPr id="111" name="Ellipse 110"/>
          <p:cNvSpPr/>
          <p:nvPr/>
        </p:nvSpPr>
        <p:spPr>
          <a:xfrm>
            <a:off x="7045248" y="4920491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4</a:t>
            </a:r>
          </a:p>
        </p:txBody>
      </p:sp>
      <p:sp>
        <p:nvSpPr>
          <p:cNvPr id="128" name="Ellipse 127"/>
          <p:cNvSpPr/>
          <p:nvPr/>
        </p:nvSpPr>
        <p:spPr>
          <a:xfrm>
            <a:off x="7600486" y="4057401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00B05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5</a:t>
            </a:r>
          </a:p>
        </p:txBody>
      </p:sp>
      <p:sp>
        <p:nvSpPr>
          <p:cNvPr id="131" name="Ellipse 130"/>
          <p:cNvSpPr/>
          <p:nvPr/>
        </p:nvSpPr>
        <p:spPr>
          <a:xfrm>
            <a:off x="7603145" y="5220984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7F7F7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7F7F7F"/>
                </a:solidFill>
                <a:latin typeface="Rockwell"/>
                <a:cs typeface="Rockwell"/>
              </a:rPr>
              <a:t>7</a:t>
            </a:r>
          </a:p>
        </p:txBody>
      </p:sp>
      <p:sp>
        <p:nvSpPr>
          <p:cNvPr id="134" name="ZoneTexte 133"/>
          <p:cNvSpPr txBox="1"/>
          <p:nvPr/>
        </p:nvSpPr>
        <p:spPr>
          <a:xfrm>
            <a:off x="356135" y="6192598"/>
            <a:ext cx="1749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>
                <a:solidFill>
                  <a:srgbClr val="3D7E4E"/>
                </a:solidFill>
                <a:latin typeface="Avenir Heavy" panose="02000503020000020003" pitchFamily="2" charset="0"/>
                <a:cs typeface="Avenir Heavy"/>
              </a:rPr>
              <a:t>c.</a:t>
            </a:r>
            <a:r>
              <a:rPr lang="fr-FR" sz="2200">
                <a:solidFill>
                  <a:srgbClr val="000000"/>
                </a:solidFill>
                <a:latin typeface="Avenir Light" panose="020B0402020203020204" pitchFamily="34" charset="77"/>
                <a:cs typeface="Avenir Heavy"/>
              </a:rPr>
              <a:t> </a:t>
            </a:r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Pruning</a:t>
            </a:r>
          </a:p>
          <a:p>
            <a:pPr algn="ctr"/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and</a:t>
            </a:r>
          </a:p>
          <a:p>
            <a:pPr algn="ctr"/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Shortening</a:t>
            </a:r>
          </a:p>
          <a:p>
            <a:pPr algn="ctr"/>
            <a:r>
              <a:rPr lang="fr-FR" sz="14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(end of step t+1)</a:t>
            </a:r>
          </a:p>
        </p:txBody>
      </p:sp>
      <p:cxnSp>
        <p:nvCxnSpPr>
          <p:cNvPr id="135" name="Connecteur droit 134"/>
          <p:cNvCxnSpPr>
            <a:stCxn id="151" idx="7"/>
          </p:cNvCxnSpPr>
          <p:nvPr/>
        </p:nvCxnSpPr>
        <p:spPr>
          <a:xfrm flipV="1">
            <a:off x="4782722" y="6698908"/>
            <a:ext cx="363839" cy="1905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51" idx="5"/>
            <a:endCxn id="167" idx="2"/>
          </p:cNvCxnSpPr>
          <p:nvPr/>
        </p:nvCxnSpPr>
        <p:spPr>
          <a:xfrm>
            <a:off x="4782722" y="7094733"/>
            <a:ext cx="366239" cy="2068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45" idx="6"/>
            <a:endCxn id="146" idx="2"/>
          </p:cNvCxnSpPr>
          <p:nvPr/>
        </p:nvCxnSpPr>
        <p:spPr>
          <a:xfrm>
            <a:off x="2514651" y="6702919"/>
            <a:ext cx="3005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46" idx="6"/>
            <a:endCxn id="147" idx="2"/>
          </p:cNvCxnSpPr>
          <p:nvPr/>
        </p:nvCxnSpPr>
        <p:spPr>
          <a:xfrm>
            <a:off x="3105462" y="6702919"/>
            <a:ext cx="3110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>
            <a:stCxn id="147" idx="6"/>
            <a:endCxn id="149" idx="2"/>
          </p:cNvCxnSpPr>
          <p:nvPr/>
        </p:nvCxnSpPr>
        <p:spPr>
          <a:xfrm flipV="1">
            <a:off x="3706711" y="6701557"/>
            <a:ext cx="265300" cy="136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49" idx="5"/>
            <a:endCxn id="151" idx="2"/>
          </p:cNvCxnSpPr>
          <p:nvPr/>
        </p:nvCxnSpPr>
        <p:spPr>
          <a:xfrm>
            <a:off x="4219744" y="6804171"/>
            <a:ext cx="315244" cy="1879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>
            <a:stCxn id="149" idx="7"/>
            <a:endCxn id="150" idx="2"/>
          </p:cNvCxnSpPr>
          <p:nvPr/>
        </p:nvCxnSpPr>
        <p:spPr>
          <a:xfrm flipV="1">
            <a:off x="4219744" y="6417395"/>
            <a:ext cx="315244" cy="1815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Ellipse 144"/>
          <p:cNvSpPr/>
          <p:nvPr/>
        </p:nvSpPr>
        <p:spPr>
          <a:xfrm>
            <a:off x="2224415" y="6557801"/>
            <a:ext cx="290237" cy="290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3D7E4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D7E4E"/>
                </a:solidFill>
                <a:latin typeface="Rockwell"/>
                <a:cs typeface="Rockwell"/>
              </a:rPr>
              <a:t>0</a:t>
            </a:r>
          </a:p>
        </p:txBody>
      </p:sp>
      <p:sp>
        <p:nvSpPr>
          <p:cNvPr id="146" name="Ellipse 145"/>
          <p:cNvSpPr/>
          <p:nvPr/>
        </p:nvSpPr>
        <p:spPr>
          <a:xfrm>
            <a:off x="2815226" y="6557801"/>
            <a:ext cx="290237" cy="290237"/>
          </a:xfrm>
          <a:prstGeom prst="ellipse">
            <a:avLst/>
          </a:prstGeom>
          <a:noFill/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1</a:t>
            </a:r>
          </a:p>
        </p:txBody>
      </p:sp>
      <p:sp>
        <p:nvSpPr>
          <p:cNvPr id="147" name="Ellipse 146"/>
          <p:cNvSpPr/>
          <p:nvPr/>
        </p:nvSpPr>
        <p:spPr>
          <a:xfrm>
            <a:off x="3416475" y="6557801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2</a:t>
            </a:r>
          </a:p>
        </p:txBody>
      </p:sp>
      <p:sp>
        <p:nvSpPr>
          <p:cNvPr id="149" name="Ellipse 148"/>
          <p:cNvSpPr/>
          <p:nvPr/>
        </p:nvSpPr>
        <p:spPr>
          <a:xfrm>
            <a:off x="3972012" y="6556438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accent1">
                    <a:lumMod val="75000"/>
                  </a:schemeClr>
                </a:solidFill>
                <a:latin typeface="Rockwell"/>
                <a:cs typeface="Rockwell"/>
              </a:rPr>
              <a:t>4</a:t>
            </a:r>
          </a:p>
        </p:txBody>
      </p:sp>
      <p:sp>
        <p:nvSpPr>
          <p:cNvPr id="150" name="Ellipse 149"/>
          <p:cNvSpPr/>
          <p:nvPr/>
        </p:nvSpPr>
        <p:spPr>
          <a:xfrm>
            <a:off x="4534989" y="6272277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6</a:t>
            </a:r>
          </a:p>
        </p:txBody>
      </p:sp>
      <p:sp>
        <p:nvSpPr>
          <p:cNvPr id="151" name="Ellipse 150"/>
          <p:cNvSpPr/>
          <p:nvPr/>
        </p:nvSpPr>
        <p:spPr>
          <a:xfrm>
            <a:off x="4534989" y="6847001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7F7F7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7F7F7F"/>
                </a:solidFill>
                <a:latin typeface="Rockwell"/>
                <a:cs typeface="Rockwell"/>
              </a:rPr>
              <a:t>7</a:t>
            </a:r>
          </a:p>
        </p:txBody>
      </p:sp>
      <p:sp>
        <p:nvSpPr>
          <p:cNvPr id="154" name="ZoneTexte 153"/>
          <p:cNvSpPr txBox="1"/>
          <p:nvPr/>
        </p:nvSpPr>
        <p:spPr>
          <a:xfrm>
            <a:off x="3838198" y="6303172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76092"/>
                </a:solidFill>
                <a:latin typeface="Avenir Book"/>
                <a:cs typeface="Avenir Book"/>
              </a:rPr>
              <a:t>MRCA</a:t>
            </a:r>
          </a:p>
        </p:txBody>
      </p:sp>
      <p:sp>
        <p:nvSpPr>
          <p:cNvPr id="166" name="Ellipse 165"/>
          <p:cNvSpPr/>
          <p:nvPr/>
        </p:nvSpPr>
        <p:spPr>
          <a:xfrm>
            <a:off x="5141680" y="6549645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8</a:t>
            </a:r>
          </a:p>
        </p:txBody>
      </p:sp>
      <p:sp>
        <p:nvSpPr>
          <p:cNvPr id="167" name="Ellipse 166"/>
          <p:cNvSpPr/>
          <p:nvPr/>
        </p:nvSpPr>
        <p:spPr>
          <a:xfrm>
            <a:off x="5148961" y="7156513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9</a:t>
            </a:r>
          </a:p>
        </p:txBody>
      </p:sp>
      <p:cxnSp>
        <p:nvCxnSpPr>
          <p:cNvPr id="155" name="Connecteur droit 154"/>
          <p:cNvCxnSpPr>
            <a:stCxn id="160" idx="6"/>
            <a:endCxn id="162" idx="2"/>
          </p:cNvCxnSpPr>
          <p:nvPr/>
        </p:nvCxnSpPr>
        <p:spPr>
          <a:xfrm flipV="1">
            <a:off x="6185178" y="6685115"/>
            <a:ext cx="852789" cy="125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Ellipse 159"/>
          <p:cNvSpPr/>
          <p:nvPr/>
        </p:nvSpPr>
        <p:spPr>
          <a:xfrm>
            <a:off x="5894941" y="6541255"/>
            <a:ext cx="290237" cy="290237"/>
          </a:xfrm>
          <a:prstGeom prst="ellipse">
            <a:avLst/>
          </a:prstGeom>
          <a:noFill/>
          <a:ln w="38100" cmpd="sng">
            <a:solidFill>
              <a:srgbClr val="3D7E4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D7E4E"/>
                </a:solidFill>
                <a:latin typeface="Rockwell"/>
                <a:cs typeface="Rockwell"/>
              </a:rPr>
              <a:t>0</a:t>
            </a:r>
          </a:p>
        </p:txBody>
      </p:sp>
      <p:sp>
        <p:nvSpPr>
          <p:cNvPr id="172" name="Ellipse 171"/>
          <p:cNvSpPr/>
          <p:nvPr/>
        </p:nvSpPr>
        <p:spPr>
          <a:xfrm>
            <a:off x="7595864" y="6840490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7F7F7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7F7F7F"/>
                </a:solidFill>
                <a:latin typeface="Rockwell"/>
                <a:cs typeface="Rockwell"/>
              </a:rPr>
              <a:t>7</a:t>
            </a:r>
          </a:p>
        </p:txBody>
      </p:sp>
      <p:sp>
        <p:nvSpPr>
          <p:cNvPr id="180" name="ZoneTexte 179"/>
          <p:cNvSpPr txBox="1"/>
          <p:nvPr/>
        </p:nvSpPr>
        <p:spPr>
          <a:xfrm>
            <a:off x="5685574" y="1504097"/>
            <a:ext cx="30691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Coalescence tree</a:t>
            </a:r>
          </a:p>
        </p:txBody>
      </p:sp>
      <p:cxnSp>
        <p:nvCxnSpPr>
          <p:cNvPr id="183" name="Connecteur droit 182"/>
          <p:cNvCxnSpPr/>
          <p:nvPr/>
        </p:nvCxnSpPr>
        <p:spPr>
          <a:xfrm flipH="1">
            <a:off x="2023738" y="6021697"/>
            <a:ext cx="670749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 flipH="1">
            <a:off x="426880" y="7654717"/>
            <a:ext cx="8304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 flipH="1">
            <a:off x="426880" y="1475185"/>
            <a:ext cx="23518" cy="61795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 flipH="1">
            <a:off x="450398" y="1482232"/>
            <a:ext cx="8304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Flèche vers le bas 69"/>
          <p:cNvSpPr/>
          <p:nvPr/>
        </p:nvSpPr>
        <p:spPr>
          <a:xfrm>
            <a:off x="863614" y="3034053"/>
            <a:ext cx="733684" cy="93726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Flèche vers le bas 204"/>
          <p:cNvSpPr/>
          <p:nvPr/>
        </p:nvSpPr>
        <p:spPr>
          <a:xfrm>
            <a:off x="877126" y="5008231"/>
            <a:ext cx="733684" cy="974319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450398" y="1475186"/>
            <a:ext cx="1596858" cy="5165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>
                <a:latin typeface="Avenir Light" panose="020B0402020203020204" pitchFamily="34" charset="77"/>
                <a:cs typeface="Avenir Heavy"/>
              </a:rPr>
              <a:t>Time</a:t>
            </a:r>
          </a:p>
        </p:txBody>
      </p:sp>
      <p:sp>
        <p:nvSpPr>
          <p:cNvPr id="59" name="Ellipse 58"/>
          <p:cNvSpPr/>
          <p:nvPr/>
        </p:nvSpPr>
        <p:spPr>
          <a:xfrm>
            <a:off x="6496190" y="2754235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37609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76092"/>
                </a:solidFill>
                <a:latin typeface="Rockwell"/>
                <a:cs typeface="Rockwell"/>
              </a:rPr>
              <a:t>2</a:t>
            </a:r>
          </a:p>
        </p:txBody>
      </p:sp>
      <p:sp>
        <p:nvSpPr>
          <p:cNvPr id="63" name="Ellipse 62"/>
          <p:cNvSpPr/>
          <p:nvPr/>
        </p:nvSpPr>
        <p:spPr>
          <a:xfrm>
            <a:off x="7608225" y="2760311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6</a:t>
            </a:r>
          </a:p>
        </p:txBody>
      </p:sp>
      <p:sp>
        <p:nvSpPr>
          <p:cNvPr id="64" name="Ellipse 63"/>
          <p:cNvSpPr/>
          <p:nvPr/>
        </p:nvSpPr>
        <p:spPr>
          <a:xfrm>
            <a:off x="7608225" y="3335035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7</a:t>
            </a:r>
          </a:p>
        </p:txBody>
      </p:sp>
      <p:cxnSp>
        <p:nvCxnSpPr>
          <p:cNvPr id="28" name="Connecteur en angle 27">
            <a:extLst>
              <a:ext uri="{FF2B5EF4-FFF2-40B4-BE49-F238E27FC236}">
                <a16:creationId xmlns:a16="http://schemas.microsoft.com/office/drawing/2014/main" id="{A8450D9C-758A-B3D7-18F8-EE86D7E74840}"/>
              </a:ext>
            </a:extLst>
          </p:cNvPr>
          <p:cNvCxnSpPr>
            <a:cxnSpLocks/>
            <a:stCxn id="133" idx="2"/>
            <a:endCxn id="131" idx="4"/>
          </p:cNvCxnSpPr>
          <p:nvPr/>
        </p:nvCxnSpPr>
        <p:spPr>
          <a:xfrm rot="10800000">
            <a:off x="7748265" y="5511221"/>
            <a:ext cx="468853" cy="164394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Connecteur en angle 30">
            <a:extLst>
              <a:ext uri="{FF2B5EF4-FFF2-40B4-BE49-F238E27FC236}">
                <a16:creationId xmlns:a16="http://schemas.microsoft.com/office/drawing/2014/main" id="{5EAC9E21-5858-AD3B-0C79-F112851A56B9}"/>
              </a:ext>
            </a:extLst>
          </p:cNvPr>
          <p:cNvCxnSpPr>
            <a:cxnSpLocks/>
            <a:stCxn id="132" idx="2"/>
            <a:endCxn id="131" idx="0"/>
          </p:cNvCxnSpPr>
          <p:nvPr/>
        </p:nvCxnSpPr>
        <p:spPr>
          <a:xfrm rot="10800000" flipV="1">
            <a:off x="7748264" y="5068746"/>
            <a:ext cx="461572" cy="152237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en angle 35">
            <a:extLst>
              <a:ext uri="{FF2B5EF4-FFF2-40B4-BE49-F238E27FC236}">
                <a16:creationId xmlns:a16="http://schemas.microsoft.com/office/drawing/2014/main" id="{EAE797F4-BF53-E1AE-A744-956215DA64D2}"/>
              </a:ext>
            </a:extLst>
          </p:cNvPr>
          <p:cNvCxnSpPr>
            <a:cxnSpLocks/>
            <a:stCxn id="113" idx="2"/>
            <a:endCxn id="111" idx="0"/>
          </p:cNvCxnSpPr>
          <p:nvPr/>
        </p:nvCxnSpPr>
        <p:spPr>
          <a:xfrm rot="10800000" flipV="1">
            <a:off x="7190367" y="4781449"/>
            <a:ext cx="417858" cy="139042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necteur en angle 39">
            <a:extLst>
              <a:ext uri="{FF2B5EF4-FFF2-40B4-BE49-F238E27FC236}">
                <a16:creationId xmlns:a16="http://schemas.microsoft.com/office/drawing/2014/main" id="{7449A264-A892-CBB4-13A9-7D1346A1FAB9}"/>
              </a:ext>
            </a:extLst>
          </p:cNvPr>
          <p:cNvCxnSpPr>
            <a:cxnSpLocks/>
            <a:stCxn id="131" idx="2"/>
            <a:endCxn id="111" idx="4"/>
          </p:cNvCxnSpPr>
          <p:nvPr/>
        </p:nvCxnSpPr>
        <p:spPr>
          <a:xfrm rot="10800000">
            <a:off x="7190367" y="5210729"/>
            <a:ext cx="412778" cy="155375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Connecteur en angle 44">
            <a:extLst>
              <a:ext uri="{FF2B5EF4-FFF2-40B4-BE49-F238E27FC236}">
                <a16:creationId xmlns:a16="http://schemas.microsoft.com/office/drawing/2014/main" id="{03CE1A46-8FD3-01D2-F52E-E5B5B1A964EA}"/>
              </a:ext>
            </a:extLst>
          </p:cNvPr>
          <p:cNvCxnSpPr>
            <a:cxnSpLocks/>
            <a:stCxn id="128" idx="2"/>
            <a:endCxn id="110" idx="0"/>
          </p:cNvCxnSpPr>
          <p:nvPr/>
        </p:nvCxnSpPr>
        <p:spPr>
          <a:xfrm rot="10800000" flipV="1">
            <a:off x="6641310" y="4202520"/>
            <a:ext cx="959177" cy="427734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Connecteur en angle 47">
            <a:extLst>
              <a:ext uri="{FF2B5EF4-FFF2-40B4-BE49-F238E27FC236}">
                <a16:creationId xmlns:a16="http://schemas.microsoft.com/office/drawing/2014/main" id="{81FF3E41-BABC-B3D2-6A72-B2DAC46273D5}"/>
              </a:ext>
            </a:extLst>
          </p:cNvPr>
          <p:cNvCxnSpPr>
            <a:cxnSpLocks/>
            <a:stCxn id="111" idx="2"/>
            <a:endCxn id="110" idx="4"/>
          </p:cNvCxnSpPr>
          <p:nvPr/>
        </p:nvCxnSpPr>
        <p:spPr>
          <a:xfrm rot="10800000">
            <a:off x="6641310" y="4920492"/>
            <a:ext cx="403939" cy="145119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0" name="Ellipse 109"/>
          <p:cNvSpPr/>
          <p:nvPr/>
        </p:nvSpPr>
        <p:spPr>
          <a:xfrm>
            <a:off x="6496190" y="4630254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37609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76092"/>
                </a:solidFill>
                <a:latin typeface="Rockwell"/>
                <a:cs typeface="Rockwell"/>
              </a:rPr>
              <a:t>2</a:t>
            </a:r>
          </a:p>
        </p:txBody>
      </p:sp>
      <p:sp>
        <p:nvSpPr>
          <p:cNvPr id="132" name="Ellipse 131"/>
          <p:cNvSpPr/>
          <p:nvPr/>
        </p:nvSpPr>
        <p:spPr>
          <a:xfrm>
            <a:off x="8209836" y="4923628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8</a:t>
            </a:r>
          </a:p>
        </p:txBody>
      </p:sp>
      <p:sp>
        <p:nvSpPr>
          <p:cNvPr id="133" name="Ellipse 132"/>
          <p:cNvSpPr/>
          <p:nvPr/>
        </p:nvSpPr>
        <p:spPr>
          <a:xfrm>
            <a:off x="8217117" y="5530496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9</a:t>
            </a:r>
          </a:p>
        </p:txBody>
      </p:sp>
      <p:sp>
        <p:nvSpPr>
          <p:cNvPr id="113" name="Ellipse 112"/>
          <p:cNvSpPr/>
          <p:nvPr/>
        </p:nvSpPr>
        <p:spPr>
          <a:xfrm>
            <a:off x="7608225" y="4636330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6</a:t>
            </a:r>
          </a:p>
        </p:txBody>
      </p:sp>
      <p:cxnSp>
        <p:nvCxnSpPr>
          <p:cNvPr id="57" name="Connecteur en angle 56">
            <a:extLst>
              <a:ext uri="{FF2B5EF4-FFF2-40B4-BE49-F238E27FC236}">
                <a16:creationId xmlns:a16="http://schemas.microsoft.com/office/drawing/2014/main" id="{70EF5DB6-60A8-B759-5A6E-D5BA9B72C6A6}"/>
              </a:ext>
            </a:extLst>
          </p:cNvPr>
          <p:cNvCxnSpPr>
            <a:cxnSpLocks/>
            <a:stCxn id="174" idx="2"/>
            <a:endCxn id="172" idx="4"/>
          </p:cNvCxnSpPr>
          <p:nvPr/>
        </p:nvCxnSpPr>
        <p:spPr>
          <a:xfrm rot="10800000">
            <a:off x="7740984" y="7130727"/>
            <a:ext cx="468853" cy="164394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Connecteur en angle 68">
            <a:extLst>
              <a:ext uri="{FF2B5EF4-FFF2-40B4-BE49-F238E27FC236}">
                <a16:creationId xmlns:a16="http://schemas.microsoft.com/office/drawing/2014/main" id="{A56C42D9-49AB-590D-A270-2ECA0ED20948}"/>
              </a:ext>
            </a:extLst>
          </p:cNvPr>
          <p:cNvCxnSpPr>
            <a:cxnSpLocks/>
            <a:stCxn id="173" idx="2"/>
            <a:endCxn id="172" idx="0"/>
          </p:cNvCxnSpPr>
          <p:nvPr/>
        </p:nvCxnSpPr>
        <p:spPr>
          <a:xfrm rot="10800000" flipV="1">
            <a:off x="7740983" y="6688252"/>
            <a:ext cx="461572" cy="152237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Connecteur en angle 74">
            <a:extLst>
              <a:ext uri="{FF2B5EF4-FFF2-40B4-BE49-F238E27FC236}">
                <a16:creationId xmlns:a16="http://schemas.microsoft.com/office/drawing/2014/main" id="{B3590BD8-A3C2-FDD8-389C-4E6F5CFBD61E}"/>
              </a:ext>
            </a:extLst>
          </p:cNvPr>
          <p:cNvCxnSpPr>
            <a:cxnSpLocks/>
            <a:stCxn id="163" idx="2"/>
            <a:endCxn id="162" idx="0"/>
          </p:cNvCxnSpPr>
          <p:nvPr/>
        </p:nvCxnSpPr>
        <p:spPr>
          <a:xfrm rot="10800000" flipV="1">
            <a:off x="7183086" y="6400955"/>
            <a:ext cx="417858" cy="139042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Connecteur en angle 82">
            <a:extLst>
              <a:ext uri="{FF2B5EF4-FFF2-40B4-BE49-F238E27FC236}">
                <a16:creationId xmlns:a16="http://schemas.microsoft.com/office/drawing/2014/main" id="{A244E753-23B7-5BAE-86FE-3BDDBF6EADE8}"/>
              </a:ext>
            </a:extLst>
          </p:cNvPr>
          <p:cNvCxnSpPr>
            <a:cxnSpLocks/>
            <a:stCxn id="172" idx="2"/>
            <a:endCxn id="162" idx="4"/>
          </p:cNvCxnSpPr>
          <p:nvPr/>
        </p:nvCxnSpPr>
        <p:spPr>
          <a:xfrm rot="10800000">
            <a:off x="7183086" y="6830235"/>
            <a:ext cx="412778" cy="155375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2" name="Ellipse 161"/>
          <p:cNvSpPr/>
          <p:nvPr/>
        </p:nvSpPr>
        <p:spPr>
          <a:xfrm>
            <a:off x="7037967" y="6539997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accent1">
                    <a:lumMod val="75000"/>
                  </a:schemeClr>
                </a:solidFill>
                <a:latin typeface="Rockwell"/>
                <a:cs typeface="Rockwell"/>
              </a:rPr>
              <a:t>4</a:t>
            </a:r>
          </a:p>
        </p:txBody>
      </p:sp>
      <p:sp>
        <p:nvSpPr>
          <p:cNvPr id="163" name="Ellipse 162"/>
          <p:cNvSpPr/>
          <p:nvPr/>
        </p:nvSpPr>
        <p:spPr>
          <a:xfrm>
            <a:off x="7600944" y="6255836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6</a:t>
            </a:r>
          </a:p>
        </p:txBody>
      </p:sp>
      <p:sp>
        <p:nvSpPr>
          <p:cNvPr id="173" name="Ellipse 172"/>
          <p:cNvSpPr/>
          <p:nvPr/>
        </p:nvSpPr>
        <p:spPr>
          <a:xfrm>
            <a:off x="8202555" y="6543134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8</a:t>
            </a:r>
          </a:p>
        </p:txBody>
      </p:sp>
      <p:sp>
        <p:nvSpPr>
          <p:cNvPr id="174" name="Ellipse 173"/>
          <p:cNvSpPr/>
          <p:nvPr/>
        </p:nvSpPr>
        <p:spPr>
          <a:xfrm>
            <a:off x="8209836" y="7150002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9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2AD9106-7072-4830-A9EF-F1340BF2E464}"/>
              </a:ext>
            </a:extLst>
          </p:cNvPr>
          <p:cNvSpPr txBox="1"/>
          <p:nvPr/>
        </p:nvSpPr>
        <p:spPr>
          <a:xfrm>
            <a:off x="4793259" y="4071332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/>
                <a:cs typeface="Avenir Book"/>
              </a:rPr>
              <a:t>Death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610647-4453-1993-50D8-D3103FD44FBB}"/>
              </a:ext>
            </a:extLst>
          </p:cNvPr>
          <p:cNvSpPr txBox="1"/>
          <p:nvPr/>
        </p:nvSpPr>
        <p:spPr>
          <a:xfrm>
            <a:off x="4916946" y="5223264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>
                <a:latin typeface="Avenir Book"/>
                <a:cs typeface="Avenir Book"/>
              </a:rPr>
              <a:t>Divisions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DCCD72-84BE-8939-03E7-93BE06C40BB4}"/>
              </a:ext>
            </a:extLst>
          </p:cNvPr>
          <p:cNvSpPr txBox="1"/>
          <p:nvPr/>
        </p:nvSpPr>
        <p:spPr>
          <a:xfrm>
            <a:off x="2023739" y="7355208"/>
            <a:ext cx="2060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/>
                <a:cs typeface="Avenir Book"/>
              </a:rPr>
              <a:t>Dead branches are pruned.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B5F5771-F280-037C-BBA6-333437B3C725}"/>
              </a:ext>
            </a:extLst>
          </p:cNvPr>
          <p:cNvSpPr txBox="1"/>
          <p:nvPr/>
        </p:nvSpPr>
        <p:spPr>
          <a:xfrm>
            <a:off x="5669153" y="7189532"/>
            <a:ext cx="2408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/>
                <a:cs typeface="Avenir Book"/>
              </a:rPr>
              <a:t>Dead branches are pruned</a:t>
            </a:r>
          </a:p>
          <a:p>
            <a:r>
              <a:rPr lang="fr-FR" sz="1200">
                <a:latin typeface="Avenir Book"/>
                <a:cs typeface="Avenir Book"/>
              </a:rPr>
              <a:t>And intermediates are removed.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FE0D932-8F7E-D18E-B337-A63B2E59C4EE}"/>
              </a:ext>
            </a:extLst>
          </p:cNvPr>
          <p:cNvSpPr txBox="1"/>
          <p:nvPr/>
        </p:nvSpPr>
        <p:spPr>
          <a:xfrm>
            <a:off x="2013972" y="4253583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>
                <a:solidFill>
                  <a:srgbClr val="3D7E4E"/>
                </a:solidFill>
                <a:latin typeface="Avenir Book"/>
                <a:cs typeface="Avenir Book"/>
              </a:rPr>
              <a:t>Common</a:t>
            </a:r>
          </a:p>
          <a:p>
            <a:pPr algn="ctr"/>
            <a:r>
              <a:rPr lang="fr-FR" sz="1000">
                <a:solidFill>
                  <a:srgbClr val="3D7E4E"/>
                </a:solidFill>
                <a:latin typeface="Avenir Book"/>
                <a:cs typeface="Avenir Book"/>
              </a:rPr>
              <a:t>ancestor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5EE9DD4-1E86-5E20-0CF6-2AE43A0E8306}"/>
              </a:ext>
            </a:extLst>
          </p:cNvPr>
          <p:cNvSpPr txBox="1"/>
          <p:nvPr/>
        </p:nvSpPr>
        <p:spPr>
          <a:xfrm>
            <a:off x="2018541" y="6181239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>
                <a:solidFill>
                  <a:srgbClr val="3D7E4E"/>
                </a:solidFill>
                <a:latin typeface="Avenir Book"/>
                <a:cs typeface="Avenir Book"/>
              </a:rPr>
              <a:t>Common</a:t>
            </a:r>
          </a:p>
          <a:p>
            <a:pPr algn="ctr"/>
            <a:r>
              <a:rPr lang="fr-FR" sz="1000">
                <a:solidFill>
                  <a:srgbClr val="3D7E4E"/>
                </a:solidFill>
                <a:latin typeface="Avenir Book"/>
                <a:cs typeface="Avenir Book"/>
              </a:rPr>
              <a:t>ancestor</a:t>
            </a:r>
          </a:p>
        </p:txBody>
      </p:sp>
    </p:spTree>
    <p:extLst>
      <p:ext uri="{BB962C8B-B14F-4D97-AF65-F5344CB8AC3E}">
        <p14:creationId xmlns:p14="http://schemas.microsoft.com/office/powerpoint/2010/main" val="15409501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102</Words>
  <Application>Microsoft Macintosh PowerPoint</Application>
  <PresentationFormat>Personnalisé</PresentationFormat>
  <Paragraphs>70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Rockwell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</dc:creator>
  <cp:lastModifiedBy>Charles Rocabert</cp:lastModifiedBy>
  <cp:revision>527</cp:revision>
  <dcterms:created xsi:type="dcterms:W3CDTF">2014-09-20T13:21:16Z</dcterms:created>
  <dcterms:modified xsi:type="dcterms:W3CDTF">2023-01-04T18:34:38Z</dcterms:modified>
</cp:coreProperties>
</file>