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E4E"/>
    <a:srgbClr val="00B050"/>
    <a:srgbClr val="385723"/>
    <a:srgbClr val="DD9D5D"/>
    <a:srgbClr val="557399"/>
    <a:srgbClr val="6BA99D"/>
    <a:srgbClr val="FCB8BF"/>
    <a:srgbClr val="CFC0FF"/>
    <a:srgbClr val="FFA8BA"/>
    <a:srgbClr val="847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/>
    <p:restoredTop sz="92027" autoAdjust="0"/>
  </p:normalViewPr>
  <p:slideViewPr>
    <p:cSldViewPr snapToGrid="0" snapToObjects="1">
      <p:cViewPr varScale="1">
        <p:scale>
          <a:sx n="152" d="100"/>
          <a:sy n="152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33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1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6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5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9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7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6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42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2567-A46C-4A49-A7EE-8FBD06A898B2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1507-7CD2-D54A-B4DB-CACB5B783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37371A88-8C7A-9870-FAEF-F79FFA257959}"/>
              </a:ext>
            </a:extLst>
          </p:cNvPr>
          <p:cNvCxnSpPr>
            <a:cxnSpLocks/>
            <a:stCxn id="62" idx="2"/>
            <a:endCxn id="59" idx="6"/>
          </p:cNvCxnSpPr>
          <p:nvPr/>
        </p:nvCxnSpPr>
        <p:spPr>
          <a:xfrm rot="10800000" flipV="1">
            <a:off x="6786426" y="1180851"/>
            <a:ext cx="821798" cy="575502"/>
          </a:xfrm>
          <a:prstGeom prst="bentConnector3">
            <a:avLst>
              <a:gd name="adj1" fmla="val 8438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CC4362C0-0620-01A3-C455-FB8CF33B3571}"/>
              </a:ext>
            </a:extLst>
          </p:cNvPr>
          <p:cNvCxnSpPr>
            <a:cxnSpLocks/>
            <a:stCxn id="61" idx="2"/>
            <a:endCxn id="59" idx="6"/>
          </p:cNvCxnSpPr>
          <p:nvPr/>
        </p:nvCxnSpPr>
        <p:spPr>
          <a:xfrm rot="10800000">
            <a:off x="6786427" y="1756354"/>
            <a:ext cx="258821" cy="2902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45FBEC89-7D86-F202-75C9-C7663E3681B6}"/>
              </a:ext>
            </a:extLst>
          </p:cNvPr>
          <p:cNvCxnSpPr>
            <a:cxnSpLocks/>
            <a:stCxn id="63" idx="2"/>
            <a:endCxn id="61" idx="6"/>
          </p:cNvCxnSpPr>
          <p:nvPr/>
        </p:nvCxnSpPr>
        <p:spPr>
          <a:xfrm rot="10800000" flipV="1">
            <a:off x="7335484" y="1762428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35FC79DE-E3DE-BF7D-5AE6-4C43D25BF92D}"/>
              </a:ext>
            </a:extLst>
          </p:cNvPr>
          <p:cNvCxnSpPr>
            <a:cxnSpLocks/>
            <a:stCxn id="64" idx="2"/>
            <a:endCxn id="61" idx="6"/>
          </p:cNvCxnSpPr>
          <p:nvPr/>
        </p:nvCxnSpPr>
        <p:spPr>
          <a:xfrm rot="10800000">
            <a:off x="7335484" y="2046591"/>
            <a:ext cx="272740" cy="290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" idx="6"/>
            <a:endCxn id="15" idx="2"/>
          </p:cNvCxnSpPr>
          <p:nvPr/>
        </p:nvCxnSpPr>
        <p:spPr>
          <a:xfrm>
            <a:off x="2514651" y="1759002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5" idx="6"/>
            <a:endCxn id="17" idx="2"/>
          </p:cNvCxnSpPr>
          <p:nvPr/>
        </p:nvCxnSpPr>
        <p:spPr>
          <a:xfrm>
            <a:off x="3105462" y="1759002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7" idx="7"/>
            <a:endCxn id="18" idx="2"/>
          </p:cNvCxnSpPr>
          <p:nvPr/>
        </p:nvCxnSpPr>
        <p:spPr>
          <a:xfrm flipV="1">
            <a:off x="3664207" y="1476208"/>
            <a:ext cx="301325" cy="180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7" idx="5"/>
            <a:endCxn id="19" idx="2"/>
          </p:cNvCxnSpPr>
          <p:nvPr/>
        </p:nvCxnSpPr>
        <p:spPr>
          <a:xfrm>
            <a:off x="3664207" y="1861616"/>
            <a:ext cx="301325" cy="187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8" idx="7"/>
            <a:endCxn id="20" idx="2"/>
          </p:cNvCxnSpPr>
          <p:nvPr/>
        </p:nvCxnSpPr>
        <p:spPr>
          <a:xfrm flipV="1">
            <a:off x="4213265" y="1183500"/>
            <a:ext cx="315244" cy="190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9" idx="5"/>
            <a:endCxn id="22" idx="2"/>
          </p:cNvCxnSpPr>
          <p:nvPr/>
        </p:nvCxnSpPr>
        <p:spPr>
          <a:xfrm>
            <a:off x="4213265" y="2151853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19" idx="7"/>
            <a:endCxn id="21" idx="2"/>
          </p:cNvCxnSpPr>
          <p:nvPr/>
        </p:nvCxnSpPr>
        <p:spPr>
          <a:xfrm flipV="1">
            <a:off x="4213265" y="1765078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224414" y="1613883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5" name="Ellipse 14"/>
          <p:cNvSpPr/>
          <p:nvPr/>
        </p:nvSpPr>
        <p:spPr>
          <a:xfrm>
            <a:off x="2815225" y="1613883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17" name="Ellipse 16"/>
          <p:cNvSpPr/>
          <p:nvPr/>
        </p:nvSpPr>
        <p:spPr>
          <a:xfrm>
            <a:off x="3416474" y="161388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8" name="Ellipse 17"/>
          <p:cNvSpPr/>
          <p:nvPr/>
        </p:nvSpPr>
        <p:spPr>
          <a:xfrm>
            <a:off x="3965532" y="1331089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3</a:t>
            </a:r>
          </a:p>
        </p:txBody>
      </p:sp>
      <p:sp>
        <p:nvSpPr>
          <p:cNvPr id="19" name="Ellipse 18"/>
          <p:cNvSpPr/>
          <p:nvPr/>
        </p:nvSpPr>
        <p:spPr>
          <a:xfrm>
            <a:off x="3965532" y="190412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20" name="Ellipse 19"/>
          <p:cNvSpPr/>
          <p:nvPr/>
        </p:nvSpPr>
        <p:spPr>
          <a:xfrm>
            <a:off x="4528509" y="1038381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21" name="Ellipse 20"/>
          <p:cNvSpPr/>
          <p:nvPr/>
        </p:nvSpPr>
        <p:spPr>
          <a:xfrm>
            <a:off x="4528509" y="1619959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22" name="Ellipse 21"/>
          <p:cNvSpPr/>
          <p:nvPr/>
        </p:nvSpPr>
        <p:spPr>
          <a:xfrm>
            <a:off x="4528509" y="219468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264" name="ZoneTexte 263"/>
          <p:cNvSpPr txBox="1"/>
          <p:nvPr/>
        </p:nvSpPr>
        <p:spPr>
          <a:xfrm>
            <a:off x="2192200" y="136297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274524" y="135925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cxnSp>
        <p:nvCxnSpPr>
          <p:cNvPr id="51" name="Connecteur droit 50"/>
          <p:cNvCxnSpPr>
            <a:stCxn id="58" idx="6"/>
            <a:endCxn id="59" idx="2"/>
          </p:cNvCxnSpPr>
          <p:nvPr/>
        </p:nvCxnSpPr>
        <p:spPr>
          <a:xfrm>
            <a:off x="6185177" y="1756353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894940" y="1611234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61" name="Ellipse 60"/>
          <p:cNvSpPr/>
          <p:nvPr/>
        </p:nvSpPr>
        <p:spPr>
          <a:xfrm>
            <a:off x="7045247" y="1901471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62" name="Ellipse 61"/>
          <p:cNvSpPr/>
          <p:nvPr/>
        </p:nvSpPr>
        <p:spPr>
          <a:xfrm>
            <a:off x="7608224" y="103573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5856638" y="136297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6362942" y="135925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047256" y="361096"/>
            <a:ext cx="3638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Lineage tree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572899" y="1008936"/>
            <a:ext cx="1316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a.</a:t>
            </a:r>
            <a:r>
              <a:rPr lang="fr-FR" sz="2200"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End of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step t</a:t>
            </a:r>
          </a:p>
        </p:txBody>
      </p:sp>
      <p:cxnSp>
        <p:nvCxnSpPr>
          <p:cNvPr id="268" name="Connecteur droit 267"/>
          <p:cNvCxnSpPr/>
          <p:nvPr/>
        </p:nvCxnSpPr>
        <p:spPr>
          <a:xfrm flipH="1">
            <a:off x="2023738" y="328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450398" y="848704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H="1">
            <a:off x="5662056" y="328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8731230" y="328249"/>
            <a:ext cx="23518" cy="618346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047256" y="2687246"/>
            <a:ext cx="67074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356134" y="2898093"/>
            <a:ext cx="1749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b.</a:t>
            </a:r>
            <a:r>
              <a:rPr lang="fr-FR" sz="2200">
                <a:solidFill>
                  <a:srgbClr val="000000"/>
                </a:solidFill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Step t+1 events</a:t>
            </a:r>
          </a:p>
        </p:txBody>
      </p:sp>
      <p:cxnSp>
        <p:nvCxnSpPr>
          <p:cNvPr id="119" name="Connecteur droit 118"/>
          <p:cNvCxnSpPr>
            <a:stCxn id="102" idx="7"/>
          </p:cNvCxnSpPr>
          <p:nvPr/>
        </p:nvCxnSpPr>
        <p:spPr>
          <a:xfrm flipV="1">
            <a:off x="4776242" y="3918153"/>
            <a:ext cx="363839" cy="190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>
            <a:stCxn id="102" idx="5"/>
            <a:endCxn id="123" idx="2"/>
          </p:cNvCxnSpPr>
          <p:nvPr/>
        </p:nvCxnSpPr>
        <p:spPr>
          <a:xfrm>
            <a:off x="4776242" y="4313979"/>
            <a:ext cx="366239" cy="206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stCxn id="95" idx="6"/>
            <a:endCxn id="96" idx="2"/>
          </p:cNvCxnSpPr>
          <p:nvPr/>
        </p:nvCxnSpPr>
        <p:spPr>
          <a:xfrm>
            <a:off x="2514651" y="3630565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96" idx="6"/>
            <a:endCxn id="97" idx="2"/>
          </p:cNvCxnSpPr>
          <p:nvPr/>
        </p:nvCxnSpPr>
        <p:spPr>
          <a:xfrm>
            <a:off x="3105462" y="3630565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>
            <a:stCxn id="97" idx="7"/>
            <a:endCxn id="98" idx="2"/>
          </p:cNvCxnSpPr>
          <p:nvPr/>
        </p:nvCxnSpPr>
        <p:spPr>
          <a:xfrm flipV="1">
            <a:off x="3664207" y="3347771"/>
            <a:ext cx="301325" cy="1801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97" idx="5"/>
            <a:endCxn id="99" idx="2"/>
          </p:cNvCxnSpPr>
          <p:nvPr/>
        </p:nvCxnSpPr>
        <p:spPr>
          <a:xfrm>
            <a:off x="3664207" y="3733179"/>
            <a:ext cx="301325" cy="1876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98" idx="7"/>
            <a:endCxn id="100" idx="2"/>
          </p:cNvCxnSpPr>
          <p:nvPr/>
        </p:nvCxnSpPr>
        <p:spPr>
          <a:xfrm flipV="1">
            <a:off x="4213265" y="3055063"/>
            <a:ext cx="315244" cy="190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99" idx="5"/>
            <a:endCxn id="102" idx="2"/>
          </p:cNvCxnSpPr>
          <p:nvPr/>
        </p:nvCxnSpPr>
        <p:spPr>
          <a:xfrm>
            <a:off x="4213265" y="4023416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99" idx="7"/>
            <a:endCxn id="101" idx="2"/>
          </p:cNvCxnSpPr>
          <p:nvPr/>
        </p:nvCxnSpPr>
        <p:spPr>
          <a:xfrm flipV="1">
            <a:off x="4213265" y="3636641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2224414" y="3485446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96" name="Ellipse 95"/>
          <p:cNvSpPr/>
          <p:nvPr/>
        </p:nvSpPr>
        <p:spPr>
          <a:xfrm>
            <a:off x="2815225" y="3485446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97" name="Ellipse 96"/>
          <p:cNvSpPr/>
          <p:nvPr/>
        </p:nvSpPr>
        <p:spPr>
          <a:xfrm>
            <a:off x="3416474" y="3485446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98" name="Ellipse 97"/>
          <p:cNvSpPr/>
          <p:nvPr/>
        </p:nvSpPr>
        <p:spPr>
          <a:xfrm>
            <a:off x="3965532" y="3202652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3</a:t>
            </a:r>
          </a:p>
        </p:txBody>
      </p:sp>
      <p:sp>
        <p:nvSpPr>
          <p:cNvPr id="99" name="Ellipse 98"/>
          <p:cNvSpPr/>
          <p:nvPr/>
        </p:nvSpPr>
        <p:spPr>
          <a:xfrm>
            <a:off x="3965532" y="377568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01" name="Ellipse 100"/>
          <p:cNvSpPr/>
          <p:nvPr/>
        </p:nvSpPr>
        <p:spPr>
          <a:xfrm>
            <a:off x="4528509" y="349152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02" name="Ellipse 101"/>
          <p:cNvSpPr/>
          <p:nvPr/>
        </p:nvSpPr>
        <p:spPr>
          <a:xfrm>
            <a:off x="4528509" y="4066246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00" name="Ellipse 99"/>
          <p:cNvSpPr/>
          <p:nvPr/>
        </p:nvSpPr>
        <p:spPr>
          <a:xfrm>
            <a:off x="4528509" y="290994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2192200" y="3234534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3274524" y="3230817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22" name="Ellipse 121"/>
          <p:cNvSpPr/>
          <p:nvPr/>
        </p:nvSpPr>
        <p:spPr>
          <a:xfrm>
            <a:off x="5135200" y="3768890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23" name="Ellipse 122"/>
          <p:cNvSpPr/>
          <p:nvPr/>
        </p:nvSpPr>
        <p:spPr>
          <a:xfrm>
            <a:off x="5142481" y="4375758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cxnSp>
        <p:nvCxnSpPr>
          <p:cNvPr id="104" name="Connecteur droit 103"/>
          <p:cNvCxnSpPr>
            <a:stCxn id="109" idx="6"/>
            <a:endCxn id="110" idx="2"/>
          </p:cNvCxnSpPr>
          <p:nvPr/>
        </p:nvCxnSpPr>
        <p:spPr>
          <a:xfrm>
            <a:off x="6185177" y="3632372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5894940" y="3487253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11" name="Ellipse 110"/>
          <p:cNvSpPr/>
          <p:nvPr/>
        </p:nvSpPr>
        <p:spPr>
          <a:xfrm>
            <a:off x="7045247" y="377749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15" name="ZoneTexte 114"/>
          <p:cNvSpPr txBox="1"/>
          <p:nvPr/>
        </p:nvSpPr>
        <p:spPr>
          <a:xfrm>
            <a:off x="5856638" y="3238990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16" name="ZoneTexte 115"/>
          <p:cNvSpPr txBox="1"/>
          <p:nvPr/>
        </p:nvSpPr>
        <p:spPr>
          <a:xfrm>
            <a:off x="6362942" y="3235273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28" name="Ellipse 127"/>
          <p:cNvSpPr/>
          <p:nvPr/>
        </p:nvSpPr>
        <p:spPr>
          <a:xfrm>
            <a:off x="7600485" y="291440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5</a:t>
            </a:r>
          </a:p>
        </p:txBody>
      </p:sp>
      <p:sp>
        <p:nvSpPr>
          <p:cNvPr id="131" name="Ellipse 130"/>
          <p:cNvSpPr/>
          <p:nvPr/>
        </p:nvSpPr>
        <p:spPr>
          <a:xfrm>
            <a:off x="7603144" y="407798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34" name="ZoneTexte 133"/>
          <p:cNvSpPr txBox="1"/>
          <p:nvPr/>
        </p:nvSpPr>
        <p:spPr>
          <a:xfrm>
            <a:off x="356134" y="5049597"/>
            <a:ext cx="1749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>
                <a:solidFill>
                  <a:srgbClr val="3D7E4E"/>
                </a:solidFill>
                <a:latin typeface="Avenir Heavy" panose="02000503020000020003" pitchFamily="2" charset="0"/>
                <a:cs typeface="Avenir Heavy"/>
              </a:rPr>
              <a:t>c.</a:t>
            </a:r>
            <a:r>
              <a:rPr lang="fr-FR" sz="2200">
                <a:solidFill>
                  <a:srgbClr val="000000"/>
                </a:solidFill>
                <a:latin typeface="Avenir Light" panose="020B0402020203020204" pitchFamily="34" charset="77"/>
                <a:cs typeface="Avenir Heavy"/>
              </a:rPr>
              <a:t> </a:t>
            </a:r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Pruning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and</a:t>
            </a:r>
          </a:p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Shortening</a:t>
            </a:r>
          </a:p>
          <a:p>
            <a:pPr algn="ctr"/>
            <a:r>
              <a:rPr lang="fr-FR" sz="14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(end of step t+1)</a:t>
            </a:r>
          </a:p>
        </p:txBody>
      </p:sp>
      <p:cxnSp>
        <p:nvCxnSpPr>
          <p:cNvPr id="135" name="Connecteur droit 134"/>
          <p:cNvCxnSpPr>
            <a:stCxn id="151" idx="7"/>
          </p:cNvCxnSpPr>
          <p:nvPr/>
        </p:nvCxnSpPr>
        <p:spPr>
          <a:xfrm flipV="1">
            <a:off x="4782721" y="5555907"/>
            <a:ext cx="363839" cy="19059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51" idx="5"/>
            <a:endCxn id="167" idx="2"/>
          </p:cNvCxnSpPr>
          <p:nvPr/>
        </p:nvCxnSpPr>
        <p:spPr>
          <a:xfrm>
            <a:off x="4782721" y="5951733"/>
            <a:ext cx="366239" cy="2068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45" idx="6"/>
            <a:endCxn id="146" idx="2"/>
          </p:cNvCxnSpPr>
          <p:nvPr/>
        </p:nvCxnSpPr>
        <p:spPr>
          <a:xfrm>
            <a:off x="2514651" y="5559919"/>
            <a:ext cx="30057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46" idx="6"/>
            <a:endCxn id="147" idx="2"/>
          </p:cNvCxnSpPr>
          <p:nvPr/>
        </p:nvCxnSpPr>
        <p:spPr>
          <a:xfrm>
            <a:off x="3105462" y="5559919"/>
            <a:ext cx="3110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47" idx="6"/>
            <a:endCxn id="149" idx="2"/>
          </p:cNvCxnSpPr>
          <p:nvPr/>
        </p:nvCxnSpPr>
        <p:spPr>
          <a:xfrm flipV="1">
            <a:off x="3706711" y="5558556"/>
            <a:ext cx="265300" cy="136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9" idx="5"/>
            <a:endCxn id="151" idx="2"/>
          </p:cNvCxnSpPr>
          <p:nvPr/>
        </p:nvCxnSpPr>
        <p:spPr>
          <a:xfrm>
            <a:off x="4219744" y="5661170"/>
            <a:ext cx="315244" cy="187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49" idx="7"/>
            <a:endCxn id="150" idx="2"/>
          </p:cNvCxnSpPr>
          <p:nvPr/>
        </p:nvCxnSpPr>
        <p:spPr>
          <a:xfrm flipV="1">
            <a:off x="4219744" y="5274395"/>
            <a:ext cx="315244" cy="1815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Ellipse 144"/>
          <p:cNvSpPr/>
          <p:nvPr/>
        </p:nvSpPr>
        <p:spPr>
          <a:xfrm>
            <a:off x="2224414" y="5414800"/>
            <a:ext cx="290237" cy="290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46" name="Ellipse 145"/>
          <p:cNvSpPr/>
          <p:nvPr/>
        </p:nvSpPr>
        <p:spPr>
          <a:xfrm>
            <a:off x="2815225" y="5414800"/>
            <a:ext cx="290237" cy="290237"/>
          </a:xfrm>
          <a:prstGeom prst="ellipse">
            <a:avLst/>
          </a:prstGeom>
          <a:noFill/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1</a:t>
            </a:r>
          </a:p>
        </p:txBody>
      </p:sp>
      <p:sp>
        <p:nvSpPr>
          <p:cNvPr id="147" name="Ellipse 146"/>
          <p:cNvSpPr/>
          <p:nvPr/>
        </p:nvSpPr>
        <p:spPr>
          <a:xfrm>
            <a:off x="3416474" y="541480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49" name="Ellipse 148"/>
          <p:cNvSpPr/>
          <p:nvPr/>
        </p:nvSpPr>
        <p:spPr>
          <a:xfrm>
            <a:off x="3972011" y="5413437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50" name="Ellipse 149"/>
          <p:cNvSpPr/>
          <p:nvPr/>
        </p:nvSpPr>
        <p:spPr>
          <a:xfrm>
            <a:off x="4534988" y="5129276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51" name="Ellipse 150"/>
          <p:cNvSpPr/>
          <p:nvPr/>
        </p:nvSpPr>
        <p:spPr>
          <a:xfrm>
            <a:off x="4534988" y="5704000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53" name="ZoneTexte 152"/>
          <p:cNvSpPr txBox="1"/>
          <p:nvPr/>
        </p:nvSpPr>
        <p:spPr>
          <a:xfrm>
            <a:off x="2192200" y="5163888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54" name="ZoneTexte 153"/>
          <p:cNvSpPr txBox="1"/>
          <p:nvPr/>
        </p:nvSpPr>
        <p:spPr>
          <a:xfrm>
            <a:off x="3838197" y="5160171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66" name="Ellipse 165"/>
          <p:cNvSpPr/>
          <p:nvPr/>
        </p:nvSpPr>
        <p:spPr>
          <a:xfrm>
            <a:off x="5141679" y="5406644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67" name="Ellipse 166"/>
          <p:cNvSpPr/>
          <p:nvPr/>
        </p:nvSpPr>
        <p:spPr>
          <a:xfrm>
            <a:off x="5148960" y="6013512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cxnSp>
        <p:nvCxnSpPr>
          <p:cNvPr id="155" name="Connecteur droit 154"/>
          <p:cNvCxnSpPr>
            <a:stCxn id="160" idx="6"/>
            <a:endCxn id="162" idx="2"/>
          </p:cNvCxnSpPr>
          <p:nvPr/>
        </p:nvCxnSpPr>
        <p:spPr>
          <a:xfrm flipV="1">
            <a:off x="6185177" y="5542115"/>
            <a:ext cx="852789" cy="125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5894940" y="5398254"/>
            <a:ext cx="290237" cy="290237"/>
          </a:xfrm>
          <a:prstGeom prst="ellipse">
            <a:avLst/>
          </a:prstGeom>
          <a:noFill/>
          <a:ln w="38100" cmpd="sng">
            <a:solidFill>
              <a:srgbClr val="3D7E4E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D7E4E"/>
                </a:solidFill>
                <a:latin typeface="Rockwell"/>
                <a:cs typeface="Rockwell"/>
              </a:rPr>
              <a:t>0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5856638" y="514999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D7E4E"/>
                </a:solidFill>
                <a:latin typeface="Avenir Book"/>
                <a:cs typeface="Avenir Book"/>
              </a:rPr>
              <a:t>CA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6900458" y="5146274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>
                <a:solidFill>
                  <a:srgbClr val="376092"/>
                </a:solidFill>
                <a:latin typeface="Avenir Book"/>
                <a:cs typeface="Avenir Book"/>
              </a:rPr>
              <a:t>MRCA</a:t>
            </a:r>
          </a:p>
        </p:txBody>
      </p:sp>
      <p:sp>
        <p:nvSpPr>
          <p:cNvPr id="172" name="Ellipse 171"/>
          <p:cNvSpPr/>
          <p:nvPr/>
        </p:nvSpPr>
        <p:spPr>
          <a:xfrm>
            <a:off x="7595863" y="5697489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7F7F7F"/>
                </a:solidFill>
                <a:latin typeface="Rockwell"/>
                <a:cs typeface="Rockwell"/>
              </a:rPr>
              <a:t>7</a:t>
            </a:r>
          </a:p>
        </p:txBody>
      </p:sp>
      <p:sp>
        <p:nvSpPr>
          <p:cNvPr id="180" name="ZoneTexte 179"/>
          <p:cNvSpPr txBox="1"/>
          <p:nvPr/>
        </p:nvSpPr>
        <p:spPr>
          <a:xfrm>
            <a:off x="5685574" y="361096"/>
            <a:ext cx="3069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>
                <a:solidFill>
                  <a:schemeClr val="tx1">
                    <a:lumMod val="50000"/>
                    <a:lumOff val="50000"/>
                  </a:schemeClr>
                </a:solidFill>
                <a:latin typeface="Avenir Light" panose="020B0402020203020204" pitchFamily="34" charset="77"/>
                <a:cs typeface="Avenir Heavy"/>
              </a:rPr>
              <a:t>Phylogenetic tree</a:t>
            </a:r>
          </a:p>
        </p:txBody>
      </p:sp>
      <p:cxnSp>
        <p:nvCxnSpPr>
          <p:cNvPr id="183" name="Connecteur droit 182"/>
          <p:cNvCxnSpPr/>
          <p:nvPr/>
        </p:nvCxnSpPr>
        <p:spPr>
          <a:xfrm flipH="1">
            <a:off x="2023738" y="4878697"/>
            <a:ext cx="67074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H="1">
            <a:off x="426880" y="6511717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H="1">
            <a:off x="426880" y="332185"/>
            <a:ext cx="23518" cy="61795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450398" y="339232"/>
            <a:ext cx="8304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èche vers le bas 69"/>
          <p:cNvSpPr/>
          <p:nvPr/>
        </p:nvSpPr>
        <p:spPr>
          <a:xfrm>
            <a:off x="863614" y="1891052"/>
            <a:ext cx="733684" cy="93726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Flèche vers le bas 204"/>
          <p:cNvSpPr/>
          <p:nvPr/>
        </p:nvSpPr>
        <p:spPr>
          <a:xfrm>
            <a:off x="877126" y="3865230"/>
            <a:ext cx="733684" cy="97431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450398" y="332185"/>
            <a:ext cx="1596858" cy="51651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Avenir Light" panose="020B0402020203020204" pitchFamily="34" charset="77"/>
                <a:cs typeface="Avenir Heavy"/>
              </a:rPr>
              <a:t>Time</a:t>
            </a:r>
          </a:p>
        </p:txBody>
      </p:sp>
      <p:sp>
        <p:nvSpPr>
          <p:cNvPr id="59" name="Ellipse 58"/>
          <p:cNvSpPr/>
          <p:nvPr/>
        </p:nvSpPr>
        <p:spPr>
          <a:xfrm>
            <a:off x="6496189" y="1611234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37609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76092"/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63" name="Ellipse 62"/>
          <p:cNvSpPr/>
          <p:nvPr/>
        </p:nvSpPr>
        <p:spPr>
          <a:xfrm>
            <a:off x="7608224" y="1617310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64" name="Ellipse 63"/>
          <p:cNvSpPr/>
          <p:nvPr/>
        </p:nvSpPr>
        <p:spPr>
          <a:xfrm>
            <a:off x="7608224" y="2192034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7</a:t>
            </a:r>
          </a:p>
        </p:txBody>
      </p: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A8450D9C-758A-B3D7-18F8-EE86D7E74840}"/>
              </a:ext>
            </a:extLst>
          </p:cNvPr>
          <p:cNvCxnSpPr>
            <a:cxnSpLocks/>
            <a:stCxn id="133" idx="2"/>
            <a:endCxn id="131" idx="6"/>
          </p:cNvCxnSpPr>
          <p:nvPr/>
        </p:nvCxnSpPr>
        <p:spPr>
          <a:xfrm rot="10800000">
            <a:off x="7893382" y="4223102"/>
            <a:ext cx="323735" cy="3095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5EAC9E21-5858-AD3B-0C79-F112851A56B9}"/>
              </a:ext>
            </a:extLst>
          </p:cNvPr>
          <p:cNvCxnSpPr>
            <a:cxnSpLocks/>
            <a:stCxn id="132" idx="2"/>
            <a:endCxn id="131" idx="6"/>
          </p:cNvCxnSpPr>
          <p:nvPr/>
        </p:nvCxnSpPr>
        <p:spPr>
          <a:xfrm rot="10800000" flipV="1">
            <a:off x="7893381" y="3925746"/>
            <a:ext cx="316454" cy="297356"/>
          </a:xfrm>
          <a:prstGeom prst="bentConnector3">
            <a:avLst>
              <a:gd name="adj1" fmla="val 4899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en angle 35">
            <a:extLst>
              <a:ext uri="{FF2B5EF4-FFF2-40B4-BE49-F238E27FC236}">
                <a16:creationId xmlns:a16="http://schemas.microsoft.com/office/drawing/2014/main" id="{EAE797F4-BF53-E1AE-A744-956215DA64D2}"/>
              </a:ext>
            </a:extLst>
          </p:cNvPr>
          <p:cNvCxnSpPr>
            <a:cxnSpLocks/>
            <a:stCxn id="113" idx="2"/>
            <a:endCxn id="111" idx="6"/>
          </p:cNvCxnSpPr>
          <p:nvPr/>
        </p:nvCxnSpPr>
        <p:spPr>
          <a:xfrm rot="10800000" flipV="1">
            <a:off x="7335484" y="3638447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necteur en angle 39">
            <a:extLst>
              <a:ext uri="{FF2B5EF4-FFF2-40B4-BE49-F238E27FC236}">
                <a16:creationId xmlns:a16="http://schemas.microsoft.com/office/drawing/2014/main" id="{7449A264-A892-CBB4-13A9-7D1346A1FAB9}"/>
              </a:ext>
            </a:extLst>
          </p:cNvPr>
          <p:cNvCxnSpPr>
            <a:cxnSpLocks/>
            <a:stCxn id="131" idx="2"/>
            <a:endCxn id="111" idx="6"/>
          </p:cNvCxnSpPr>
          <p:nvPr/>
        </p:nvCxnSpPr>
        <p:spPr>
          <a:xfrm rot="10800000">
            <a:off x="7335484" y="3922610"/>
            <a:ext cx="267660" cy="3004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03CE1A46-8FD3-01D2-F52E-E5B5B1A964EA}"/>
              </a:ext>
            </a:extLst>
          </p:cNvPr>
          <p:cNvCxnSpPr>
            <a:cxnSpLocks/>
            <a:stCxn id="128" idx="2"/>
            <a:endCxn id="110" idx="6"/>
          </p:cNvCxnSpPr>
          <p:nvPr/>
        </p:nvCxnSpPr>
        <p:spPr>
          <a:xfrm rot="10800000" flipV="1">
            <a:off x="6786427" y="3059518"/>
            <a:ext cx="814059" cy="572853"/>
          </a:xfrm>
          <a:prstGeom prst="bentConnector3">
            <a:avLst>
              <a:gd name="adj1" fmla="val 8393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necteur en angle 47">
            <a:extLst>
              <a:ext uri="{FF2B5EF4-FFF2-40B4-BE49-F238E27FC236}">
                <a16:creationId xmlns:a16="http://schemas.microsoft.com/office/drawing/2014/main" id="{81FF3E41-BABC-B3D2-6A72-B2DAC46273D5}"/>
              </a:ext>
            </a:extLst>
          </p:cNvPr>
          <p:cNvCxnSpPr>
            <a:cxnSpLocks/>
            <a:stCxn id="111" idx="2"/>
            <a:endCxn id="110" idx="6"/>
          </p:cNvCxnSpPr>
          <p:nvPr/>
        </p:nvCxnSpPr>
        <p:spPr>
          <a:xfrm rot="10800000">
            <a:off x="6786427" y="3632373"/>
            <a:ext cx="258821" cy="2902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6496189" y="3487253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37609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376092"/>
                </a:solidFill>
                <a:latin typeface="Rockwell"/>
                <a:cs typeface="Rockwell"/>
              </a:rPr>
              <a:t>2</a:t>
            </a:r>
          </a:p>
        </p:txBody>
      </p:sp>
      <p:sp>
        <p:nvSpPr>
          <p:cNvPr id="132" name="Ellipse 131"/>
          <p:cNvSpPr/>
          <p:nvPr/>
        </p:nvSpPr>
        <p:spPr>
          <a:xfrm>
            <a:off x="8209835" y="3780627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33" name="Ellipse 132"/>
          <p:cNvSpPr/>
          <p:nvPr/>
        </p:nvSpPr>
        <p:spPr>
          <a:xfrm>
            <a:off x="8217116" y="4387495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sp>
        <p:nvSpPr>
          <p:cNvPr id="113" name="Ellipse 112"/>
          <p:cNvSpPr/>
          <p:nvPr/>
        </p:nvSpPr>
        <p:spPr>
          <a:xfrm>
            <a:off x="7608224" y="3493329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cxnSp>
        <p:nvCxnSpPr>
          <p:cNvPr id="57" name="Connecteur en angle 56">
            <a:extLst>
              <a:ext uri="{FF2B5EF4-FFF2-40B4-BE49-F238E27FC236}">
                <a16:creationId xmlns:a16="http://schemas.microsoft.com/office/drawing/2014/main" id="{70EF5DB6-60A8-B759-5A6E-D5BA9B72C6A6}"/>
              </a:ext>
            </a:extLst>
          </p:cNvPr>
          <p:cNvCxnSpPr>
            <a:cxnSpLocks/>
            <a:stCxn id="174" idx="2"/>
            <a:endCxn id="172" idx="6"/>
          </p:cNvCxnSpPr>
          <p:nvPr/>
        </p:nvCxnSpPr>
        <p:spPr>
          <a:xfrm rot="10800000">
            <a:off x="7886101" y="5842608"/>
            <a:ext cx="323735" cy="3095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en angle 68">
            <a:extLst>
              <a:ext uri="{FF2B5EF4-FFF2-40B4-BE49-F238E27FC236}">
                <a16:creationId xmlns:a16="http://schemas.microsoft.com/office/drawing/2014/main" id="{A56C42D9-49AB-590D-A270-2ECA0ED20948}"/>
              </a:ext>
            </a:extLst>
          </p:cNvPr>
          <p:cNvCxnSpPr>
            <a:cxnSpLocks/>
            <a:stCxn id="173" idx="2"/>
            <a:endCxn id="172" idx="6"/>
          </p:cNvCxnSpPr>
          <p:nvPr/>
        </p:nvCxnSpPr>
        <p:spPr>
          <a:xfrm rot="10800000" flipV="1">
            <a:off x="7886100" y="5545252"/>
            <a:ext cx="316454" cy="29735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cteur en angle 74">
            <a:extLst>
              <a:ext uri="{FF2B5EF4-FFF2-40B4-BE49-F238E27FC236}">
                <a16:creationId xmlns:a16="http://schemas.microsoft.com/office/drawing/2014/main" id="{B3590BD8-A3C2-FDD8-389C-4E6F5CFBD61E}"/>
              </a:ext>
            </a:extLst>
          </p:cNvPr>
          <p:cNvCxnSpPr>
            <a:cxnSpLocks/>
            <a:stCxn id="163" idx="2"/>
            <a:endCxn id="162" idx="6"/>
          </p:cNvCxnSpPr>
          <p:nvPr/>
        </p:nvCxnSpPr>
        <p:spPr>
          <a:xfrm rot="10800000" flipV="1">
            <a:off x="7328203" y="5257953"/>
            <a:ext cx="272740" cy="28416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en angle 82">
            <a:extLst>
              <a:ext uri="{FF2B5EF4-FFF2-40B4-BE49-F238E27FC236}">
                <a16:creationId xmlns:a16="http://schemas.microsoft.com/office/drawing/2014/main" id="{A244E753-23B7-5BAE-86FE-3BDDBF6EADE8}"/>
              </a:ext>
            </a:extLst>
          </p:cNvPr>
          <p:cNvCxnSpPr>
            <a:cxnSpLocks/>
            <a:stCxn id="172" idx="2"/>
            <a:endCxn id="162" idx="6"/>
          </p:cNvCxnSpPr>
          <p:nvPr/>
        </p:nvCxnSpPr>
        <p:spPr>
          <a:xfrm rot="10800000">
            <a:off x="7328203" y="5542116"/>
            <a:ext cx="267660" cy="30049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7037966" y="5396996"/>
            <a:ext cx="290237" cy="290237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chemeClr val="accent1">
                    <a:lumMod val="75000"/>
                  </a:schemeClr>
                </a:solidFill>
                <a:latin typeface="Rockwell"/>
                <a:cs typeface="Rockwell"/>
              </a:rPr>
              <a:t>4</a:t>
            </a:r>
          </a:p>
        </p:txBody>
      </p:sp>
      <p:sp>
        <p:nvSpPr>
          <p:cNvPr id="163" name="Ellipse 162"/>
          <p:cNvSpPr/>
          <p:nvPr/>
        </p:nvSpPr>
        <p:spPr>
          <a:xfrm>
            <a:off x="7600943" y="5112835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6</a:t>
            </a:r>
          </a:p>
        </p:txBody>
      </p:sp>
      <p:sp>
        <p:nvSpPr>
          <p:cNvPr id="173" name="Ellipse 172"/>
          <p:cNvSpPr/>
          <p:nvPr/>
        </p:nvSpPr>
        <p:spPr>
          <a:xfrm>
            <a:off x="8202554" y="5400133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8</a:t>
            </a:r>
          </a:p>
        </p:txBody>
      </p:sp>
      <p:sp>
        <p:nvSpPr>
          <p:cNvPr id="174" name="Ellipse 173"/>
          <p:cNvSpPr/>
          <p:nvPr/>
        </p:nvSpPr>
        <p:spPr>
          <a:xfrm>
            <a:off x="8209835" y="6007001"/>
            <a:ext cx="290237" cy="2902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 cmpd="sng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>
                <a:solidFill>
                  <a:srgbClr val="00B050"/>
                </a:solidFill>
                <a:latin typeface="Rockwell"/>
                <a:cs typeface="Rockwell"/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D78F11C-9E16-FFC8-B967-C10E46AC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594" y="866564"/>
            <a:ext cx="839013" cy="5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501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89</Words>
  <Application>Microsoft Macintosh PowerPoint</Application>
  <PresentationFormat>Affichage à l'écran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Rockwell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</dc:creator>
  <cp:lastModifiedBy>Charles Rocabert</cp:lastModifiedBy>
  <cp:revision>513</cp:revision>
  <dcterms:created xsi:type="dcterms:W3CDTF">2014-09-20T13:21:16Z</dcterms:created>
  <dcterms:modified xsi:type="dcterms:W3CDTF">2022-09-20T20:11:34Z</dcterms:modified>
</cp:coreProperties>
</file>